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8" r:id="rId2"/>
    <p:sldId id="257" r:id="rId3"/>
    <p:sldId id="259" r:id="rId4"/>
    <p:sldId id="260" r:id="rId5"/>
    <p:sldId id="273" r:id="rId6"/>
    <p:sldId id="289" r:id="rId7"/>
    <p:sldId id="306" r:id="rId8"/>
    <p:sldId id="279" r:id="rId9"/>
    <p:sldId id="263" r:id="rId10"/>
    <p:sldId id="280" r:id="rId11"/>
    <p:sldId id="282" r:id="rId12"/>
    <p:sldId id="283" r:id="rId13"/>
    <p:sldId id="284" r:id="rId14"/>
    <p:sldId id="285" r:id="rId15"/>
    <p:sldId id="286" r:id="rId16"/>
    <p:sldId id="274" r:id="rId17"/>
    <p:sldId id="275" r:id="rId18"/>
    <p:sldId id="262" r:id="rId19"/>
    <p:sldId id="264" r:id="rId20"/>
    <p:sldId id="265" r:id="rId21"/>
    <p:sldId id="266" r:id="rId22"/>
    <p:sldId id="267" r:id="rId23"/>
    <p:sldId id="270" r:id="rId24"/>
    <p:sldId id="269" r:id="rId25"/>
    <p:sldId id="268" r:id="rId26"/>
    <p:sldId id="271" r:id="rId27"/>
    <p:sldId id="272" r:id="rId28"/>
    <p:sldId id="291" r:id="rId29"/>
    <p:sldId id="294" r:id="rId30"/>
    <p:sldId id="295" r:id="rId31"/>
    <p:sldId id="296" r:id="rId32"/>
    <p:sldId id="297" r:id="rId33"/>
    <p:sldId id="300" r:id="rId34"/>
    <p:sldId id="298" r:id="rId35"/>
    <p:sldId id="304" r:id="rId36"/>
    <p:sldId id="305" r:id="rId37"/>
    <p:sldId id="303" r:id="rId38"/>
    <p:sldId id="307" r:id="rId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339966"/>
    <a:srgbClr val="FFFFCC"/>
    <a:srgbClr val="99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373" autoAdjust="0"/>
    <p:restoredTop sz="93913" autoAdjust="0"/>
  </p:normalViewPr>
  <p:slideViewPr>
    <p:cSldViewPr>
      <p:cViewPr>
        <p:scale>
          <a:sx n="100" d="100"/>
          <a:sy n="100" d="100"/>
        </p:scale>
        <p:origin x="-888" y="48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15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110B6C-95BD-405B-B6F7-025D991DED17}" type="datetimeFigureOut">
              <a:rPr lang="fr-FR" smtClean="0"/>
              <a:pPr/>
              <a:t>10/08/2014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60AF4F-51DE-454B-B197-C1710AFCEF4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C60AF4F-51DE-454B-B197-C1710AFCEF42}" type="slidenum">
              <a:rPr lang="fr-FR" smtClean="0"/>
              <a:pPr/>
              <a:t>8</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921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fr-FR" dirty="0" smtClean="0"/>
              <a:t>* Principe fondamental de le dynamique généralisé aux référentiels non galiléens, c’est-à-dire aux référentiels  qui  ne sont pas en translation rectiligne uniforme par rapport à un référentiel galiléen. Dans un </a:t>
            </a:r>
            <a:r>
              <a:rPr lang="fr-FR" dirty="0" err="1" smtClean="0"/>
              <a:t>référntiel</a:t>
            </a:r>
            <a:r>
              <a:rPr lang="fr-FR" dirty="0" smtClean="0"/>
              <a:t> galiléen n’entrent en jeu que des « forces » dites fondamentales : attraction gravitationnelle, réaction etc. Dans un référentiel non galiléen, doivent être prises en compte des forces dite « d’inertie » qui liées aux accélérations de référentiel mobile par rapport à un référentiel galiléen : il s’agit par exemple de la force centrifuge et de la force de Coriolis dans le cas de référentiels en rotation par rapport à un </a:t>
            </a:r>
            <a:r>
              <a:rPr lang="fr-FR" dirty="0" err="1" smtClean="0"/>
              <a:t>référenteil</a:t>
            </a:r>
            <a:r>
              <a:rPr lang="fr-FR" dirty="0" smtClean="0"/>
              <a:t> galiléen.</a:t>
            </a:r>
          </a:p>
          <a:p>
            <a:pPr>
              <a:spcBef>
                <a:spcPct val="0"/>
              </a:spcBef>
            </a:pPr>
            <a:r>
              <a:rPr lang="fr-FR" dirty="0" smtClean="0"/>
              <a:t>** On ne peut parler de poids apparent que dans le référentiel avion.</a:t>
            </a:r>
          </a:p>
        </p:txBody>
      </p:sp>
      <p:sp>
        <p:nvSpPr>
          <p:cNvPr id="9220"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CFCF16-AF64-4CFC-850B-1820B5CB0F4E}" type="slidenum">
              <a:rPr lang="fr-FR"/>
              <a:pPr/>
              <a:t>14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C60AF4F-51DE-454B-B197-C1710AFCEF42}" type="slidenum">
              <a:rPr lang="fr-FR" smtClean="0"/>
              <a:pPr/>
              <a:t>18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C45005D-BE88-492C-B0F2-7135052A97F4}" type="datetime1">
              <a:rPr lang="fr-FR" smtClean="0"/>
              <a:pPr/>
              <a:t>10/08/2014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89B187-E537-440F-9F92-2A2C216D9797}" type="datetime1">
              <a:rPr lang="fr-FR" smtClean="0"/>
              <a:pPr/>
              <a:t>10/08/2014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BEE9C43-858B-4098-A2B0-6C275A558B6A}" type="datetime1">
              <a:rPr lang="fr-FR" smtClean="0"/>
              <a:pPr/>
              <a:t>10/08/2014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C406456-C1E1-4AD6-9BA0-53045FDECAA1}" type="datetime1">
              <a:rPr lang="fr-FR" smtClean="0"/>
              <a:pPr/>
              <a:t>10/08/2014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FFCEFD9-F133-4D30-B8BD-860952E49B44}" type="datetime1">
              <a:rPr lang="fr-FR" smtClean="0"/>
              <a:pPr/>
              <a:t>10/08/2014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6EDE8A-ACC9-40E4-8A19-45D6F179280D}" type="datetime1">
              <a:rPr lang="fr-FR" smtClean="0"/>
              <a:pPr/>
              <a:t>10/08/2014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7758F75-6D83-4515-B7CF-C94EDC843A29}" type="datetime1">
              <a:rPr lang="fr-FR" smtClean="0"/>
              <a:pPr/>
              <a:t>10/08/2014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9C17125-1E5C-4A32-A7D5-8DAF26F803A4}" type="datetime1">
              <a:rPr lang="fr-FR" smtClean="0"/>
              <a:pPr/>
              <a:t>10/08/2014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34CCD81-1C85-4F91-A775-0DB898D05F1E}" type="datetime1">
              <a:rPr lang="fr-FR" smtClean="0"/>
              <a:pPr/>
              <a:t>10/08/2014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E2E3B26-CB91-491A-9942-01C58F487ACC}" type="datetime1">
              <a:rPr lang="fr-FR" smtClean="0"/>
              <a:pPr/>
              <a:t>10/08/2014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3240C24-A702-40A3-A9B2-D186F2CFFC9E}" type="datetime1">
              <a:rPr lang="fr-FR" smtClean="0"/>
              <a:pPr/>
              <a:t>10/08/2014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3CCA20-CF97-4534-A8C1-DF94BF71461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C60B1-A9FA-46D5-B3EA-F36A5C19F18B}" type="datetime1">
              <a:rPr lang="fr-FR" smtClean="0"/>
              <a:pPr/>
              <a:t>10/08/2014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CCA20-CF97-4534-A8C1-DF94BF71461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oleObject5.bin"/><Relationship Id="rId4" Type="http://schemas.openxmlformats.org/officeDocument/2006/relationships/audio" Target="../media/audio1.wav"/></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image" Target="../media/image13.tiff"/><Relationship Id="rId4" Type="http://schemas.openxmlformats.org/officeDocument/2006/relationships/image" Target="../media/image11.wmf"/></Relationships>
</file>

<file path=ppt/slides/_rels/slide21.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0.bin"/><Relationship Id="rId5" Type="http://schemas.openxmlformats.org/officeDocument/2006/relationships/oleObject" Target="../embeddings/oleObject9.bin"/><Relationship Id="rId10" Type="http://schemas.openxmlformats.org/officeDocument/2006/relationships/oleObject" Target="../embeddings/oleObject14.bin"/><Relationship Id="rId4" Type="http://schemas.openxmlformats.org/officeDocument/2006/relationships/oleObject" Target="../embeddings/oleObject8.bin"/><Relationship Id="rId9" Type="http://schemas.openxmlformats.org/officeDocument/2006/relationships/oleObject" Target="../embeddings/oleObject13.bin"/></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notesSlide" Target="../notesSlides/notesSlide1.xml"/><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1.gif"/><Relationship Id="rId9"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force centrifuge </a:t>
            </a:r>
            <a:br>
              <a:rPr lang="fr-FR" dirty="0" smtClean="0"/>
            </a:br>
            <a:r>
              <a:rPr lang="fr-FR" dirty="0" smtClean="0"/>
              <a:t>et la force de Coriolis sur un manège…</a:t>
            </a:r>
            <a:endParaRPr lang="fr-FR" dirty="0"/>
          </a:p>
        </p:txBody>
      </p:sp>
      <p:sp>
        <p:nvSpPr>
          <p:cNvPr id="3" name="Espace réservé du contenu 2"/>
          <p:cNvSpPr>
            <a:spLocks noGrp="1"/>
          </p:cNvSpPr>
          <p:nvPr>
            <p:ph idx="1"/>
          </p:nvPr>
        </p:nvSpPr>
        <p:spPr>
          <a:xfrm>
            <a:off x="467544" y="5301209"/>
            <a:ext cx="8229600" cy="720080"/>
          </a:xfrm>
        </p:spPr>
        <p:txBody>
          <a:bodyPr/>
          <a:lstStyle/>
          <a:p>
            <a:pPr algn="ctr">
              <a:buNone/>
            </a:pPr>
            <a:r>
              <a:rPr lang="fr-FR" sz="1600" dirty="0" smtClean="0"/>
              <a:t>Soit le manège installé près de la tour </a:t>
            </a:r>
            <a:r>
              <a:rPr lang="fr-FR" sz="1600" dirty="0"/>
              <a:t>E</a:t>
            </a:r>
            <a:r>
              <a:rPr lang="fr-FR" sz="1600" dirty="0" smtClean="0"/>
              <a:t>iffel</a:t>
            </a:r>
            <a:r>
              <a:rPr lang="fr-FR" dirty="0" smtClean="0"/>
              <a:t>…</a:t>
            </a:r>
          </a:p>
        </p:txBody>
      </p:sp>
      <p:pic>
        <p:nvPicPr>
          <p:cNvPr id="4"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899592" y="2492896"/>
            <a:ext cx="1916211" cy="1422463"/>
          </a:xfrm>
          <a:prstGeom prst="rect">
            <a:avLst/>
          </a:prstGeom>
          <a:noFill/>
        </p:spPr>
      </p:pic>
      <p:pic>
        <p:nvPicPr>
          <p:cNvPr id="5" name="Picture 4" descr="C:\Users\Denise\AppData\Local\Microsoft\Windows\INetCache\IE\KWX6M9PX\MC900295703[1].wmf"/>
          <p:cNvPicPr>
            <a:picLocks noChangeAspect="1" noChangeArrowheads="1"/>
          </p:cNvPicPr>
          <p:nvPr/>
        </p:nvPicPr>
        <p:blipFill>
          <a:blip r:embed="rId3" cstate="print"/>
          <a:srcRect/>
          <a:stretch>
            <a:fillRect/>
          </a:stretch>
        </p:blipFill>
        <p:spPr bwMode="auto">
          <a:xfrm>
            <a:off x="4139952" y="2420888"/>
            <a:ext cx="3707560" cy="3024336"/>
          </a:xfrm>
          <a:prstGeom prst="rect">
            <a:avLst/>
          </a:prstGeom>
          <a:noFill/>
        </p:spPr>
      </p:pic>
      <p:sp>
        <p:nvSpPr>
          <p:cNvPr id="6" name="Espace réservé du numéro de diapositive 5"/>
          <p:cNvSpPr>
            <a:spLocks noGrp="1"/>
          </p:cNvSpPr>
          <p:nvPr>
            <p:ph type="sldNum" sz="quarter" idx="12"/>
          </p:nvPr>
        </p:nvSpPr>
        <p:spPr/>
        <p:txBody>
          <a:bodyPr/>
          <a:lstStyle/>
          <a:p>
            <a:fld id="{083CCA20-CF97-4534-A8C1-DF94BF714617}" type="slidenum">
              <a:rPr lang="fr-FR" smtClean="0"/>
              <a:pPr/>
              <a:t>1</a:t>
            </a:fld>
            <a:endParaRPr lang="fr-FR"/>
          </a:p>
        </p:txBody>
      </p:sp>
      <p:sp>
        <p:nvSpPr>
          <p:cNvPr id="7" name="ZoneTexte 6"/>
          <p:cNvSpPr txBox="1"/>
          <p:nvPr/>
        </p:nvSpPr>
        <p:spPr>
          <a:xfrm>
            <a:off x="1619672" y="1628800"/>
            <a:ext cx="6043449" cy="584775"/>
          </a:xfrm>
          <a:prstGeom prst="rect">
            <a:avLst/>
          </a:prstGeom>
          <a:noFill/>
        </p:spPr>
        <p:txBody>
          <a:bodyPr wrap="none" rtlCol="0">
            <a:spAutoFit/>
          </a:bodyPr>
          <a:lstStyle/>
          <a:p>
            <a:r>
              <a:rPr lang="fr-FR" sz="1600" i="1" dirty="0" smtClean="0"/>
              <a:t>Présentation dédiée à tous ceux qui ont envie d’en savoir un peu plus !</a:t>
            </a:r>
          </a:p>
          <a:p>
            <a:r>
              <a:rPr lang="fr-FR" sz="1600" i="1" dirty="0" smtClean="0"/>
              <a:t>			</a:t>
            </a:r>
            <a:r>
              <a:rPr lang="fr-FR" sz="1600" i="1" smtClean="0"/>
              <a:t>	                </a:t>
            </a:r>
            <a:r>
              <a:rPr lang="fr-FR" sz="1600" i="1" smtClean="0"/>
              <a:t>Denise </a:t>
            </a:r>
            <a:r>
              <a:rPr lang="fr-FR" sz="1600" i="1" dirty="0" smtClean="0"/>
              <a:t>Cruette</a:t>
            </a:r>
            <a:endParaRPr lang="fr-FR" sz="16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412776"/>
            <a:ext cx="8229600" cy="1143000"/>
          </a:xfrm>
        </p:spPr>
        <p:txBody>
          <a:bodyPr>
            <a:normAutofit/>
          </a:bodyPr>
          <a:lstStyle/>
          <a:p>
            <a:r>
              <a:rPr lang="fr-FR" sz="3200" b="1" dirty="0" smtClean="0"/>
              <a:t>Application: cas de l’avion en virage</a:t>
            </a:r>
            <a:endParaRPr lang="fr-FR" sz="3200" b="1" dirty="0"/>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3CCA20-CF97-4534-A8C1-DF94BF714617}" type="slidenum">
              <a:rPr lang="fr-FR" smtClean="0"/>
              <a:pPr/>
              <a:t>10</a:t>
            </a:fld>
            <a:endParaRPr lang="fr-FR"/>
          </a:p>
        </p:txBody>
      </p:sp>
      <p:sp>
        <p:nvSpPr>
          <p:cNvPr id="6" name="Rectangle 5"/>
          <p:cNvSpPr/>
          <p:nvPr/>
        </p:nvSpPr>
        <p:spPr>
          <a:xfrm>
            <a:off x="0" y="2996952"/>
            <a:ext cx="9144000" cy="369332"/>
          </a:xfrm>
          <a:prstGeom prst="rect">
            <a:avLst/>
          </a:prstGeom>
        </p:spPr>
        <p:txBody>
          <a:bodyPr wrap="square">
            <a:spAutoFit/>
          </a:bodyPr>
          <a:lstStyle/>
          <a:p>
            <a:pPr algn="ctr"/>
            <a:r>
              <a:rPr lang="fr-FR" dirty="0" smtClean="0"/>
              <a:t>Forces agissant sur le planeur selon le référentiel dans lequel on se place</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Picture 30" descr="virage G écartement ext pos haute"/>
          <p:cNvPicPr>
            <a:picLocks noChangeAspect="1" noChangeArrowheads="1"/>
          </p:cNvPicPr>
          <p:nvPr/>
        </p:nvPicPr>
        <p:blipFill>
          <a:blip r:embed="rId2" cstate="print"/>
          <a:srcRect/>
          <a:stretch>
            <a:fillRect/>
          </a:stretch>
        </p:blipFill>
        <p:spPr bwMode="auto">
          <a:xfrm rot="-420000">
            <a:off x="4747437" y="3014510"/>
            <a:ext cx="1514216" cy="725073"/>
          </a:xfrm>
          <a:prstGeom prst="rect">
            <a:avLst/>
          </a:prstGeom>
          <a:noFill/>
        </p:spPr>
      </p:pic>
      <p:grpSp>
        <p:nvGrpSpPr>
          <p:cNvPr id="2" name="Group 45"/>
          <p:cNvGrpSpPr>
            <a:grpSpLocks/>
          </p:cNvGrpSpPr>
          <p:nvPr/>
        </p:nvGrpSpPr>
        <p:grpSpPr bwMode="auto">
          <a:xfrm>
            <a:off x="5219700" y="3500438"/>
            <a:ext cx="325438" cy="1657350"/>
            <a:chOff x="3288" y="2084"/>
            <a:chExt cx="205" cy="1097"/>
          </a:xfrm>
        </p:grpSpPr>
        <p:sp>
          <p:nvSpPr>
            <p:cNvPr id="3085" name="Text Box 13"/>
            <p:cNvSpPr txBox="1">
              <a:spLocks noChangeArrowheads="1"/>
            </p:cNvSpPr>
            <p:nvPr/>
          </p:nvSpPr>
          <p:spPr bwMode="auto">
            <a:xfrm>
              <a:off x="3288" y="2931"/>
              <a:ext cx="205" cy="250"/>
            </a:xfrm>
            <a:prstGeom prst="rect">
              <a:avLst/>
            </a:prstGeom>
            <a:noFill/>
            <a:ln w="9525">
              <a:noFill/>
              <a:miter lim="800000"/>
              <a:headEnd/>
              <a:tailEnd/>
            </a:ln>
            <a:effectLst/>
          </p:spPr>
          <p:txBody>
            <a:bodyPr wrap="none">
              <a:spAutoFit/>
            </a:bodyPr>
            <a:lstStyle/>
            <a:p>
              <a:pPr>
                <a:defRPr/>
              </a:pPr>
              <a:r>
                <a:rPr lang="fr-FR" sz="2000" b="1">
                  <a:solidFill>
                    <a:srgbClr val="CC0000"/>
                  </a:solidFill>
                  <a:effectLst>
                    <a:outerShdw blurRad="38100" dist="38100" dir="2700000" algn="tl">
                      <a:srgbClr val="C0C0C0"/>
                    </a:outerShdw>
                  </a:effectLst>
                  <a:latin typeface="Lucida Sans Unicode" pitchFamily="34" charset="0"/>
                </a:rPr>
                <a:t>P</a:t>
              </a:r>
            </a:p>
          </p:txBody>
        </p:sp>
        <p:sp>
          <p:nvSpPr>
            <p:cNvPr id="4145" name="AutoShape 9"/>
            <p:cNvSpPr>
              <a:spLocks noChangeArrowheads="1"/>
            </p:cNvSpPr>
            <p:nvPr/>
          </p:nvSpPr>
          <p:spPr bwMode="auto">
            <a:xfrm>
              <a:off x="3313" y="2084"/>
              <a:ext cx="147" cy="842"/>
            </a:xfrm>
            <a:prstGeom prst="downArrow">
              <a:avLst>
                <a:gd name="adj1" fmla="val 50000"/>
                <a:gd name="adj2" fmla="val 143197"/>
              </a:avLst>
            </a:prstGeom>
            <a:gradFill rotWithShape="0">
              <a:gsLst>
                <a:gs pos="0">
                  <a:srgbClr val="FF5050"/>
                </a:gs>
                <a:gs pos="100000">
                  <a:srgbClr val="CC0000"/>
                </a:gs>
              </a:gsLst>
              <a:lin ang="5400000" scaled="1"/>
            </a:gradFill>
            <a:ln w="9525">
              <a:noFill/>
              <a:miter lim="800000"/>
              <a:headEnd/>
              <a:tailEnd/>
            </a:ln>
          </p:spPr>
          <p:txBody>
            <a:bodyPr wrap="none" anchor="ctr"/>
            <a:lstStyle/>
            <a:p>
              <a:endParaRPr lang="fr-FR"/>
            </a:p>
          </p:txBody>
        </p:sp>
      </p:grpSp>
      <p:grpSp>
        <p:nvGrpSpPr>
          <p:cNvPr id="3" name="Group 44"/>
          <p:cNvGrpSpPr>
            <a:grpSpLocks/>
          </p:cNvGrpSpPr>
          <p:nvPr/>
        </p:nvGrpSpPr>
        <p:grpSpPr bwMode="auto">
          <a:xfrm>
            <a:off x="4284663" y="1628775"/>
            <a:ext cx="855662" cy="1763713"/>
            <a:chOff x="2699" y="981"/>
            <a:chExt cx="539" cy="1176"/>
          </a:xfrm>
        </p:grpSpPr>
        <p:sp>
          <p:nvSpPr>
            <p:cNvPr id="4142" name="AutoShape 4"/>
            <p:cNvSpPr>
              <a:spLocks noChangeArrowheads="1"/>
            </p:cNvSpPr>
            <p:nvPr/>
          </p:nvSpPr>
          <p:spPr bwMode="auto">
            <a:xfrm rot="19920482" flipV="1">
              <a:off x="3100" y="1124"/>
              <a:ext cx="138" cy="1033"/>
            </a:xfrm>
            <a:prstGeom prst="downArrow">
              <a:avLst>
                <a:gd name="adj1" fmla="val 50278"/>
                <a:gd name="adj2" fmla="val 169013"/>
              </a:avLst>
            </a:prstGeom>
            <a:gradFill rotWithShape="0">
              <a:gsLst>
                <a:gs pos="0">
                  <a:srgbClr val="008080"/>
                </a:gs>
                <a:gs pos="100000">
                  <a:srgbClr val="339966"/>
                </a:gs>
              </a:gsLst>
              <a:lin ang="5400000" scaled="1"/>
            </a:gradFill>
            <a:ln w="9525" algn="ctr">
              <a:noFill/>
              <a:miter lim="800000"/>
              <a:headEnd/>
              <a:tailEnd/>
            </a:ln>
          </p:spPr>
          <p:txBody>
            <a:bodyPr wrap="none" anchor="ctr"/>
            <a:lstStyle/>
            <a:p>
              <a:endParaRPr lang="fr-FR"/>
            </a:p>
          </p:txBody>
        </p:sp>
        <p:sp>
          <p:nvSpPr>
            <p:cNvPr id="3083" name="Text Box 11"/>
            <p:cNvSpPr txBox="1">
              <a:spLocks noChangeArrowheads="1"/>
            </p:cNvSpPr>
            <p:nvPr/>
          </p:nvSpPr>
          <p:spPr bwMode="auto">
            <a:xfrm>
              <a:off x="2699" y="981"/>
              <a:ext cx="288" cy="250"/>
            </a:xfrm>
            <a:prstGeom prst="rect">
              <a:avLst/>
            </a:prstGeom>
            <a:noFill/>
            <a:ln w="9525">
              <a:noFill/>
              <a:miter lim="800000"/>
              <a:headEnd/>
              <a:tailEnd/>
            </a:ln>
            <a:effectLst/>
          </p:spPr>
          <p:txBody>
            <a:bodyPr wrap="none">
              <a:spAutoFit/>
            </a:bodyPr>
            <a:lstStyle/>
            <a:p>
              <a:pPr>
                <a:defRPr/>
              </a:pPr>
              <a:r>
                <a:rPr lang="fr-FR" sz="2000" b="1">
                  <a:solidFill>
                    <a:srgbClr val="008080"/>
                  </a:solidFill>
                  <a:effectLst>
                    <a:outerShdw blurRad="38100" dist="38100" dir="2700000" algn="tl">
                      <a:srgbClr val="C0C0C0"/>
                    </a:outerShdw>
                  </a:effectLst>
                  <a:latin typeface="Lucida Sans Unicode" pitchFamily="34" charset="0"/>
                </a:rPr>
                <a:t>R</a:t>
              </a:r>
              <a:r>
                <a:rPr lang="fr-FR" sz="1600" b="1">
                  <a:solidFill>
                    <a:srgbClr val="008080"/>
                  </a:solidFill>
                  <a:effectLst>
                    <a:outerShdw blurRad="38100" dist="38100" dir="2700000" algn="tl">
                      <a:srgbClr val="C0C0C0"/>
                    </a:outerShdw>
                  </a:effectLst>
                  <a:latin typeface="Lucida Sans Unicode" pitchFamily="34" charset="0"/>
                </a:rPr>
                <a:t>a</a:t>
              </a:r>
            </a:p>
          </p:txBody>
        </p:sp>
      </p:grpSp>
      <p:grpSp>
        <p:nvGrpSpPr>
          <p:cNvPr id="4" name="Group 46"/>
          <p:cNvGrpSpPr>
            <a:grpSpLocks/>
          </p:cNvGrpSpPr>
          <p:nvPr/>
        </p:nvGrpSpPr>
        <p:grpSpPr bwMode="auto">
          <a:xfrm>
            <a:off x="5170488" y="1628775"/>
            <a:ext cx="522287" cy="1655763"/>
            <a:chOff x="3257" y="981"/>
            <a:chExt cx="329" cy="1105"/>
          </a:xfrm>
        </p:grpSpPr>
        <p:sp>
          <p:nvSpPr>
            <p:cNvPr id="4140" name="AutoShape 6"/>
            <p:cNvSpPr>
              <a:spLocks noChangeArrowheads="1"/>
            </p:cNvSpPr>
            <p:nvPr/>
          </p:nvSpPr>
          <p:spPr bwMode="auto">
            <a:xfrm flipV="1">
              <a:off x="3320" y="1195"/>
              <a:ext cx="138" cy="891"/>
            </a:xfrm>
            <a:prstGeom prst="downArrow">
              <a:avLst>
                <a:gd name="adj1" fmla="val 50278"/>
                <a:gd name="adj2" fmla="val 145780"/>
              </a:avLst>
            </a:prstGeom>
            <a:gradFill rotWithShape="1">
              <a:gsLst>
                <a:gs pos="0">
                  <a:srgbClr val="00CC99"/>
                </a:gs>
                <a:gs pos="100000">
                  <a:srgbClr val="339933"/>
                </a:gs>
              </a:gsLst>
              <a:lin ang="5400000" scaled="1"/>
            </a:gradFill>
            <a:ln w="9525">
              <a:solidFill>
                <a:srgbClr val="006699"/>
              </a:solidFill>
              <a:miter lim="800000"/>
              <a:headEnd/>
              <a:tailEnd/>
            </a:ln>
          </p:spPr>
          <p:txBody>
            <a:bodyPr wrap="none" anchor="ctr"/>
            <a:lstStyle/>
            <a:p>
              <a:endParaRPr lang="fr-FR"/>
            </a:p>
          </p:txBody>
        </p:sp>
        <p:sp>
          <p:nvSpPr>
            <p:cNvPr id="3095" name="Text Box 23"/>
            <p:cNvSpPr txBox="1">
              <a:spLocks noChangeArrowheads="1"/>
            </p:cNvSpPr>
            <p:nvPr/>
          </p:nvSpPr>
          <p:spPr bwMode="auto">
            <a:xfrm>
              <a:off x="3257" y="981"/>
              <a:ext cx="329" cy="250"/>
            </a:xfrm>
            <a:prstGeom prst="rect">
              <a:avLst/>
            </a:prstGeom>
            <a:noFill/>
            <a:ln w="9525">
              <a:noFill/>
              <a:miter lim="800000"/>
              <a:headEnd/>
              <a:tailEnd/>
            </a:ln>
            <a:effectLst/>
          </p:spPr>
          <p:txBody>
            <a:bodyPr wrap="none">
              <a:spAutoFit/>
            </a:bodyPr>
            <a:lstStyle/>
            <a:p>
              <a:pPr>
                <a:defRPr/>
              </a:pPr>
              <a:r>
                <a:rPr lang="fr-FR" sz="2000" b="1">
                  <a:solidFill>
                    <a:srgbClr val="009999"/>
                  </a:solidFill>
                  <a:effectLst>
                    <a:outerShdw blurRad="38100" dist="38100" dir="2700000" algn="tl">
                      <a:srgbClr val="C0C0C0"/>
                    </a:outerShdw>
                  </a:effectLst>
                  <a:latin typeface="Lucida Sans Unicode" pitchFamily="34" charset="0"/>
                </a:rPr>
                <a:t>R</a:t>
              </a:r>
              <a:r>
                <a:rPr lang="fr-FR" sz="1600" b="1">
                  <a:solidFill>
                    <a:srgbClr val="009999"/>
                  </a:solidFill>
                  <a:effectLst>
                    <a:outerShdw blurRad="38100" dist="38100" dir="2700000" algn="tl">
                      <a:srgbClr val="C0C0C0"/>
                    </a:outerShdw>
                  </a:effectLst>
                  <a:latin typeface="Lucida Sans Unicode" pitchFamily="34" charset="0"/>
                </a:rPr>
                <a:t>a’</a:t>
              </a:r>
            </a:p>
          </p:txBody>
        </p:sp>
      </p:grpSp>
      <p:sp>
        <p:nvSpPr>
          <p:cNvPr id="3100" name="Text Box 28"/>
          <p:cNvSpPr txBox="1">
            <a:spLocks noChangeArrowheads="1"/>
          </p:cNvSpPr>
          <p:nvPr/>
        </p:nvSpPr>
        <p:spPr bwMode="auto">
          <a:xfrm>
            <a:off x="0" y="404813"/>
            <a:ext cx="9144000" cy="338554"/>
          </a:xfrm>
          <a:prstGeom prst="rect">
            <a:avLst/>
          </a:prstGeom>
          <a:noFill/>
          <a:ln w="9525">
            <a:noFill/>
            <a:miter lim="800000"/>
            <a:headEnd/>
            <a:tailEnd/>
          </a:ln>
        </p:spPr>
        <p:txBody>
          <a:bodyPr wrap="square">
            <a:spAutoFit/>
          </a:bodyPr>
          <a:lstStyle/>
          <a:p>
            <a:pPr algn="ctr"/>
            <a:r>
              <a:rPr lang="fr-FR" sz="1600" dirty="0"/>
              <a:t>un </a:t>
            </a:r>
            <a:r>
              <a:rPr lang="fr-FR" sz="1600" dirty="0" smtClean="0"/>
              <a:t>avion </a:t>
            </a:r>
            <a:r>
              <a:rPr lang="fr-FR" sz="1600" dirty="0"/>
              <a:t>en virage stabilisé </a:t>
            </a:r>
            <a:r>
              <a:rPr lang="fr-FR" sz="1600" dirty="0" smtClean="0"/>
              <a:t>à altitude et à </a:t>
            </a:r>
            <a:r>
              <a:rPr lang="fr-FR" sz="1600" dirty="0"/>
              <a:t>vitesse V </a:t>
            </a:r>
            <a:r>
              <a:rPr lang="fr-FR" sz="1600" dirty="0" smtClean="0"/>
              <a:t>constantes et décrit </a:t>
            </a:r>
            <a:r>
              <a:rPr lang="fr-FR" sz="1600" dirty="0"/>
              <a:t>un cercle de centre C et de rayon </a:t>
            </a:r>
            <a:r>
              <a:rPr lang="fr-FR" sz="1600" dirty="0" smtClean="0"/>
              <a:t>r</a:t>
            </a:r>
            <a:endParaRPr lang="fr-FR" sz="1600" dirty="0"/>
          </a:p>
        </p:txBody>
      </p:sp>
      <p:sp>
        <p:nvSpPr>
          <p:cNvPr id="3114" name="Text Box 42"/>
          <p:cNvSpPr txBox="1">
            <a:spLocks noChangeArrowheads="1"/>
          </p:cNvSpPr>
          <p:nvPr/>
        </p:nvSpPr>
        <p:spPr bwMode="auto">
          <a:xfrm>
            <a:off x="5940425" y="2924175"/>
            <a:ext cx="3203575" cy="584775"/>
          </a:xfrm>
          <a:prstGeom prst="rect">
            <a:avLst/>
          </a:prstGeom>
          <a:noFill/>
          <a:ln w="9525">
            <a:noFill/>
            <a:miter lim="800000"/>
            <a:headEnd/>
            <a:tailEnd/>
          </a:ln>
          <a:effectLst/>
        </p:spPr>
        <p:txBody>
          <a:bodyPr>
            <a:spAutoFit/>
          </a:bodyPr>
          <a:lstStyle/>
          <a:p>
            <a:pPr algn="ctr">
              <a:defRPr/>
            </a:pPr>
            <a:r>
              <a:rPr lang="fr-FR" sz="1600" dirty="0"/>
              <a:t>La composante verticale  </a:t>
            </a:r>
            <a:r>
              <a:rPr lang="fr-FR" sz="1600" b="1" dirty="0">
                <a:solidFill>
                  <a:srgbClr val="009999"/>
                </a:solidFill>
                <a:effectLst>
                  <a:outerShdw blurRad="38100" dist="38100" dir="2700000" algn="tl">
                    <a:srgbClr val="C0C0C0"/>
                  </a:outerShdw>
                </a:effectLst>
                <a:cs typeface="Arial" charset="0"/>
              </a:rPr>
              <a:t>Ra’</a:t>
            </a:r>
            <a:r>
              <a:rPr lang="fr-FR" sz="1600" dirty="0"/>
              <a:t> de </a:t>
            </a:r>
            <a:r>
              <a:rPr lang="fr-FR" sz="1600" b="1" dirty="0">
                <a:solidFill>
                  <a:schemeClr val="hlink"/>
                </a:solidFill>
                <a:effectLst>
                  <a:outerShdw blurRad="38100" dist="38100" dir="2700000" algn="tl">
                    <a:srgbClr val="C0C0C0"/>
                  </a:outerShdw>
                </a:effectLst>
                <a:cs typeface="Arial" charset="0"/>
              </a:rPr>
              <a:t>Ra</a:t>
            </a:r>
            <a:r>
              <a:rPr lang="fr-FR" sz="1600" b="1" dirty="0">
                <a:solidFill>
                  <a:schemeClr val="hlink"/>
                </a:solidFill>
              </a:rPr>
              <a:t> </a:t>
            </a:r>
            <a:r>
              <a:rPr lang="fr-FR" sz="1600" b="1" dirty="0"/>
              <a:t>équilibre le poids</a:t>
            </a:r>
          </a:p>
        </p:txBody>
      </p:sp>
      <p:sp>
        <p:nvSpPr>
          <p:cNvPr id="3115" name="Text Box 43"/>
          <p:cNvSpPr txBox="1">
            <a:spLocks noChangeArrowheads="1"/>
          </p:cNvSpPr>
          <p:nvPr/>
        </p:nvSpPr>
        <p:spPr bwMode="auto">
          <a:xfrm>
            <a:off x="5578475" y="3860800"/>
            <a:ext cx="3565525" cy="830997"/>
          </a:xfrm>
          <a:prstGeom prst="rect">
            <a:avLst/>
          </a:prstGeom>
          <a:noFill/>
          <a:ln w="9525">
            <a:noFill/>
            <a:miter lim="800000"/>
            <a:headEnd/>
            <a:tailEnd/>
          </a:ln>
          <a:effectLst/>
        </p:spPr>
        <p:txBody>
          <a:bodyPr>
            <a:spAutoFit/>
          </a:bodyPr>
          <a:lstStyle/>
          <a:p>
            <a:pPr algn="ctr">
              <a:defRPr/>
            </a:pPr>
            <a:r>
              <a:rPr lang="fr-FR" sz="1600" dirty="0"/>
              <a:t>Sa composante horizontale </a:t>
            </a:r>
            <a:r>
              <a:rPr lang="fr-FR" sz="1600" b="1" dirty="0" err="1">
                <a:solidFill>
                  <a:srgbClr val="008080"/>
                </a:solidFill>
                <a:effectLst>
                  <a:outerShdw blurRad="38100" dist="38100" dir="2700000" algn="tl">
                    <a:srgbClr val="C0C0C0"/>
                  </a:outerShdw>
                </a:effectLst>
              </a:rPr>
              <a:t>R’</a:t>
            </a:r>
            <a:r>
              <a:rPr lang="fr-FR" sz="1600" b="1" baseline="-25000" dirty="0" err="1">
                <a:solidFill>
                  <a:srgbClr val="008080"/>
                </a:solidFill>
                <a:effectLst>
                  <a:outerShdw blurRad="38100" dist="38100" dir="2700000" algn="tl">
                    <a:srgbClr val="C0C0C0"/>
                  </a:outerShdw>
                </a:effectLst>
              </a:rPr>
              <a:t>h</a:t>
            </a:r>
            <a:r>
              <a:rPr lang="fr-FR" sz="1600" b="1" dirty="0">
                <a:solidFill>
                  <a:srgbClr val="008080"/>
                </a:solidFill>
                <a:effectLst>
                  <a:outerShdw blurRad="38100" dist="38100" dir="2700000" algn="tl">
                    <a:srgbClr val="C0C0C0"/>
                  </a:outerShdw>
                </a:effectLst>
              </a:rPr>
              <a:t> </a:t>
            </a:r>
            <a:r>
              <a:rPr lang="fr-FR" sz="1600" b="1" dirty="0">
                <a:effectLst>
                  <a:outerShdw blurRad="38100" dist="38100" dir="2700000" algn="tl">
                    <a:srgbClr val="C0C0C0"/>
                  </a:outerShdw>
                </a:effectLst>
              </a:rPr>
              <a:t>constitue la  force centripète qui crée et entretient le virage.</a:t>
            </a:r>
            <a:endParaRPr lang="fr-FR" sz="1600" dirty="0"/>
          </a:p>
        </p:txBody>
      </p:sp>
      <p:sp>
        <p:nvSpPr>
          <p:cNvPr id="3120" name="Freeform 48"/>
          <p:cNvSpPr>
            <a:spLocks/>
          </p:cNvSpPr>
          <p:nvPr/>
        </p:nvSpPr>
        <p:spPr bwMode="auto">
          <a:xfrm>
            <a:off x="4657725" y="1900238"/>
            <a:ext cx="728663" cy="1587"/>
          </a:xfrm>
          <a:custGeom>
            <a:avLst/>
            <a:gdLst>
              <a:gd name="T0" fmla="*/ 0 w 459"/>
              <a:gd name="T1" fmla="*/ 0 h 1"/>
              <a:gd name="T2" fmla="*/ 2147483647 w 459"/>
              <a:gd name="T3" fmla="*/ 0 h 1"/>
              <a:gd name="T4" fmla="*/ 0 60000 65536"/>
              <a:gd name="T5" fmla="*/ 0 60000 65536"/>
              <a:gd name="T6" fmla="*/ 0 w 459"/>
              <a:gd name="T7" fmla="*/ 0 h 1"/>
              <a:gd name="T8" fmla="*/ 459 w 459"/>
              <a:gd name="T9" fmla="*/ 1 h 1"/>
            </a:gdLst>
            <a:ahLst/>
            <a:cxnLst>
              <a:cxn ang="T4">
                <a:pos x="T0" y="T1"/>
              </a:cxn>
              <a:cxn ang="T5">
                <a:pos x="T2" y="T3"/>
              </a:cxn>
            </a:cxnLst>
            <a:rect l="T6" t="T7" r="T8" b="T9"/>
            <a:pathLst>
              <a:path w="459" h="1">
                <a:moveTo>
                  <a:pt x="0" y="0"/>
                </a:moveTo>
                <a:lnTo>
                  <a:pt x="459" y="0"/>
                </a:lnTo>
              </a:path>
            </a:pathLst>
          </a:custGeom>
          <a:noFill/>
          <a:ln w="28575" cap="flat" cmpd="sng">
            <a:solidFill>
              <a:schemeClr val="tx1"/>
            </a:solidFill>
            <a:prstDash val="sysDot"/>
            <a:round/>
            <a:headEnd type="none" w="med" len="med"/>
            <a:tailEnd type="none" w="med" len="med"/>
          </a:ln>
        </p:spPr>
        <p:txBody>
          <a:bodyPr/>
          <a:lstStyle/>
          <a:p>
            <a:endParaRPr lang="fr-FR"/>
          </a:p>
        </p:txBody>
      </p:sp>
      <p:sp>
        <p:nvSpPr>
          <p:cNvPr id="3121" name="Line 49"/>
          <p:cNvSpPr>
            <a:spLocks noChangeShapeType="1"/>
          </p:cNvSpPr>
          <p:nvPr/>
        </p:nvSpPr>
        <p:spPr bwMode="auto">
          <a:xfrm>
            <a:off x="4643438" y="1916113"/>
            <a:ext cx="0" cy="1512887"/>
          </a:xfrm>
          <a:prstGeom prst="line">
            <a:avLst/>
          </a:prstGeom>
          <a:noFill/>
          <a:ln w="28575">
            <a:solidFill>
              <a:schemeClr val="tx1"/>
            </a:solidFill>
            <a:prstDash val="sysDot"/>
            <a:round/>
            <a:headEnd/>
            <a:tailEnd/>
          </a:ln>
        </p:spPr>
        <p:txBody>
          <a:bodyPr/>
          <a:lstStyle/>
          <a:p>
            <a:endParaRPr lang="fr-FR"/>
          </a:p>
        </p:txBody>
      </p:sp>
      <p:sp>
        <p:nvSpPr>
          <p:cNvPr id="4107" name="Text Box 63"/>
          <p:cNvSpPr txBox="1">
            <a:spLocks noChangeArrowheads="1"/>
          </p:cNvSpPr>
          <p:nvPr/>
        </p:nvSpPr>
        <p:spPr bwMode="auto">
          <a:xfrm>
            <a:off x="1187624" y="0"/>
            <a:ext cx="6737998" cy="338554"/>
          </a:xfrm>
          <a:prstGeom prst="rect">
            <a:avLst/>
          </a:prstGeom>
          <a:noFill/>
          <a:ln w="9525">
            <a:noFill/>
            <a:miter lim="800000"/>
            <a:headEnd/>
            <a:tailEnd/>
          </a:ln>
        </p:spPr>
        <p:txBody>
          <a:bodyPr wrap="none">
            <a:spAutoFit/>
          </a:bodyPr>
          <a:lstStyle/>
          <a:p>
            <a:r>
              <a:rPr lang="fr-FR" sz="1600" dirty="0"/>
              <a:t>Pour un observateur situé au </a:t>
            </a:r>
            <a:r>
              <a:rPr lang="fr-FR" sz="1600" dirty="0" smtClean="0"/>
              <a:t>sol dans le référentiel terrestre supposé galiléen </a:t>
            </a:r>
            <a:r>
              <a:rPr lang="fr-FR" sz="1600" dirty="0"/>
              <a:t>:</a:t>
            </a:r>
          </a:p>
        </p:txBody>
      </p:sp>
      <p:sp>
        <p:nvSpPr>
          <p:cNvPr id="3136" name="Text Box 64"/>
          <p:cNvSpPr txBox="1">
            <a:spLocks noChangeArrowheads="1"/>
          </p:cNvSpPr>
          <p:nvPr/>
        </p:nvSpPr>
        <p:spPr bwMode="auto">
          <a:xfrm>
            <a:off x="107504" y="1124744"/>
            <a:ext cx="9036496" cy="338554"/>
          </a:xfrm>
          <a:prstGeom prst="rect">
            <a:avLst/>
          </a:prstGeom>
          <a:noFill/>
          <a:ln w="9525">
            <a:noFill/>
            <a:miter lim="800000"/>
            <a:headEnd/>
            <a:tailEnd/>
          </a:ln>
          <a:effectLst/>
        </p:spPr>
        <p:txBody>
          <a:bodyPr wrap="square">
            <a:spAutoFit/>
          </a:bodyPr>
          <a:lstStyle/>
          <a:p>
            <a:pPr algn="ctr">
              <a:defRPr/>
            </a:pPr>
            <a:r>
              <a:rPr lang="fr-FR" sz="1600" dirty="0" smtClean="0"/>
              <a:t>Il est </a:t>
            </a:r>
            <a:r>
              <a:rPr lang="fr-FR" sz="1600" dirty="0"/>
              <a:t>soumis à  la résultante aérodynamique </a:t>
            </a:r>
            <a:r>
              <a:rPr lang="fr-FR" sz="1600" b="1" dirty="0">
                <a:solidFill>
                  <a:srgbClr val="008080"/>
                </a:solidFill>
                <a:effectLst>
                  <a:outerShdw blurRad="38100" dist="38100" dir="2700000" algn="tl">
                    <a:srgbClr val="C0C0C0"/>
                  </a:outerShdw>
                </a:effectLst>
              </a:rPr>
              <a:t>Ra </a:t>
            </a:r>
            <a:r>
              <a:rPr lang="fr-FR" sz="1600" dirty="0"/>
              <a:t>et à son poids P.</a:t>
            </a:r>
          </a:p>
        </p:txBody>
      </p:sp>
      <p:sp>
        <p:nvSpPr>
          <p:cNvPr id="49" name="Ellipse 48"/>
          <p:cNvSpPr/>
          <p:nvPr/>
        </p:nvSpPr>
        <p:spPr>
          <a:xfrm>
            <a:off x="2987675" y="3392488"/>
            <a:ext cx="107950" cy="10795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grpSp>
        <p:nvGrpSpPr>
          <p:cNvPr id="58" name="Groupe 57"/>
          <p:cNvGrpSpPr/>
          <p:nvPr/>
        </p:nvGrpSpPr>
        <p:grpSpPr>
          <a:xfrm>
            <a:off x="468313" y="2565399"/>
            <a:ext cx="5018088" cy="1346200"/>
            <a:chOff x="468313" y="2565399"/>
            <a:chExt cx="5018088" cy="1346200"/>
          </a:xfrm>
        </p:grpSpPr>
        <p:grpSp>
          <p:nvGrpSpPr>
            <p:cNvPr id="6" name="Group 68"/>
            <p:cNvGrpSpPr>
              <a:grpSpLocks/>
            </p:cNvGrpSpPr>
            <p:nvPr/>
          </p:nvGrpSpPr>
          <p:grpSpPr bwMode="auto">
            <a:xfrm>
              <a:off x="468313" y="2565399"/>
              <a:ext cx="5018088" cy="1346200"/>
              <a:chOff x="295" y="1616"/>
              <a:chExt cx="3161" cy="848"/>
            </a:xfrm>
          </p:grpSpPr>
          <p:grpSp>
            <p:nvGrpSpPr>
              <p:cNvPr id="10" name="Group 14"/>
              <p:cNvGrpSpPr>
                <a:grpSpLocks/>
              </p:cNvGrpSpPr>
              <p:nvPr/>
            </p:nvGrpSpPr>
            <p:grpSpPr bwMode="auto">
              <a:xfrm>
                <a:off x="3411" y="2155"/>
                <a:ext cx="45" cy="38"/>
                <a:chOff x="1830" y="1337"/>
                <a:chExt cx="45" cy="38"/>
              </a:xfrm>
            </p:grpSpPr>
            <p:sp>
              <p:nvSpPr>
                <p:cNvPr id="4132" name="Freeform 15"/>
                <p:cNvSpPr>
                  <a:spLocks/>
                </p:cNvSpPr>
                <p:nvPr/>
              </p:nvSpPr>
              <p:spPr bwMode="auto">
                <a:xfrm rot="-1692804">
                  <a:off x="1830" y="1352"/>
                  <a:ext cx="14" cy="7"/>
                </a:xfrm>
                <a:custGeom>
                  <a:avLst/>
                  <a:gdLst>
                    <a:gd name="T0" fmla="*/ 0 w 20"/>
                    <a:gd name="T1" fmla="*/ 2 h 9"/>
                    <a:gd name="T2" fmla="*/ 3 w 20"/>
                    <a:gd name="T3" fmla="*/ 0 h 9"/>
                    <a:gd name="T4" fmla="*/ 0 60000 65536"/>
                    <a:gd name="T5" fmla="*/ 0 60000 65536"/>
                    <a:gd name="T6" fmla="*/ 0 w 20"/>
                    <a:gd name="T7" fmla="*/ 0 h 9"/>
                    <a:gd name="T8" fmla="*/ 20 w 20"/>
                    <a:gd name="T9" fmla="*/ 9 h 9"/>
                  </a:gdLst>
                  <a:ahLst/>
                  <a:cxnLst>
                    <a:cxn ang="T4">
                      <a:pos x="T0" y="T1"/>
                    </a:cxn>
                    <a:cxn ang="T5">
                      <a:pos x="T2" y="T3"/>
                    </a:cxn>
                  </a:cxnLst>
                  <a:rect l="T6" t="T7" r="T8" b="T9"/>
                  <a:pathLst>
                    <a:path w="20" h="9">
                      <a:moveTo>
                        <a:pt x="0" y="9"/>
                      </a:moveTo>
                      <a:lnTo>
                        <a:pt x="20" y="0"/>
                      </a:lnTo>
                    </a:path>
                  </a:pathLst>
                </a:custGeom>
                <a:noFill/>
                <a:ln w="9525">
                  <a:solidFill>
                    <a:srgbClr val="4D4D4D"/>
                  </a:solidFill>
                  <a:round/>
                  <a:headEnd type="none" w="med" len="med"/>
                  <a:tailEnd type="none" w="med" len="med"/>
                </a:ln>
              </p:spPr>
              <p:txBody>
                <a:bodyPr wrap="none" anchor="ctr"/>
                <a:lstStyle/>
                <a:p>
                  <a:endParaRPr lang="fr-FR"/>
                </a:p>
              </p:txBody>
            </p:sp>
            <p:sp>
              <p:nvSpPr>
                <p:cNvPr id="4133" name="Freeform 16"/>
                <p:cNvSpPr>
                  <a:spLocks/>
                </p:cNvSpPr>
                <p:nvPr/>
              </p:nvSpPr>
              <p:spPr bwMode="auto">
                <a:xfrm rot="-1692804">
                  <a:off x="1864" y="1337"/>
                  <a:ext cx="11" cy="6"/>
                </a:xfrm>
                <a:custGeom>
                  <a:avLst/>
                  <a:gdLst>
                    <a:gd name="T0" fmla="*/ 2 w 15"/>
                    <a:gd name="T1" fmla="*/ 2 h 8"/>
                    <a:gd name="T2" fmla="*/ 0 w 15"/>
                    <a:gd name="T3" fmla="*/ 0 h 8"/>
                    <a:gd name="T4" fmla="*/ 0 60000 65536"/>
                    <a:gd name="T5" fmla="*/ 0 60000 65536"/>
                    <a:gd name="T6" fmla="*/ 0 w 15"/>
                    <a:gd name="T7" fmla="*/ 0 h 8"/>
                    <a:gd name="T8" fmla="*/ 15 w 15"/>
                    <a:gd name="T9" fmla="*/ 8 h 8"/>
                  </a:gdLst>
                  <a:ahLst/>
                  <a:cxnLst>
                    <a:cxn ang="T4">
                      <a:pos x="T0" y="T1"/>
                    </a:cxn>
                    <a:cxn ang="T5">
                      <a:pos x="T2" y="T3"/>
                    </a:cxn>
                  </a:cxnLst>
                  <a:rect l="T6" t="T7" r="T8" b="T9"/>
                  <a:pathLst>
                    <a:path w="15" h="8">
                      <a:moveTo>
                        <a:pt x="15" y="8"/>
                      </a:moveTo>
                      <a:lnTo>
                        <a:pt x="0" y="0"/>
                      </a:lnTo>
                    </a:path>
                  </a:pathLst>
                </a:custGeom>
                <a:noFill/>
                <a:ln w="9525">
                  <a:solidFill>
                    <a:srgbClr val="4D4D4D"/>
                  </a:solidFill>
                  <a:round/>
                  <a:headEnd type="none" w="med" len="med"/>
                  <a:tailEnd type="none" w="med" len="med"/>
                </a:ln>
              </p:spPr>
              <p:txBody>
                <a:bodyPr wrap="none" anchor="ctr"/>
                <a:lstStyle/>
                <a:p>
                  <a:endParaRPr lang="fr-FR"/>
                </a:p>
              </p:txBody>
            </p:sp>
            <p:sp>
              <p:nvSpPr>
                <p:cNvPr id="3091" name="Freeform 19"/>
                <p:cNvSpPr>
                  <a:spLocks/>
                </p:cNvSpPr>
                <p:nvPr/>
              </p:nvSpPr>
              <p:spPr bwMode="auto">
                <a:xfrm rot="-1692804">
                  <a:off x="1846" y="1342"/>
                  <a:ext cx="23" cy="33"/>
                </a:xfrm>
                <a:custGeom>
                  <a:avLst/>
                  <a:gdLst/>
                  <a:ahLst/>
                  <a:cxnLst>
                    <a:cxn ang="0">
                      <a:pos x="0" y="3"/>
                    </a:cxn>
                    <a:cxn ang="0">
                      <a:pos x="1" y="32"/>
                    </a:cxn>
                    <a:cxn ang="0">
                      <a:pos x="31" y="33"/>
                    </a:cxn>
                    <a:cxn ang="0">
                      <a:pos x="31" y="0"/>
                    </a:cxn>
                    <a:cxn ang="0">
                      <a:pos x="0" y="3"/>
                    </a:cxn>
                  </a:cxnLst>
                  <a:rect l="0" t="0" r="r" b="b"/>
                  <a:pathLst>
                    <a:path w="31" h="44">
                      <a:moveTo>
                        <a:pt x="0" y="3"/>
                      </a:moveTo>
                      <a:cubicBezTo>
                        <a:pt x="0" y="3"/>
                        <a:pt x="0" y="17"/>
                        <a:pt x="1" y="32"/>
                      </a:cubicBezTo>
                      <a:cubicBezTo>
                        <a:pt x="9" y="42"/>
                        <a:pt x="21" y="44"/>
                        <a:pt x="31" y="33"/>
                      </a:cubicBezTo>
                      <a:cubicBezTo>
                        <a:pt x="31" y="16"/>
                        <a:pt x="31" y="0"/>
                        <a:pt x="31" y="0"/>
                      </a:cubicBezTo>
                      <a:lnTo>
                        <a:pt x="0" y="3"/>
                      </a:lnTo>
                      <a:close/>
                    </a:path>
                  </a:pathLst>
                </a:custGeom>
                <a:gradFill rotWithShape="0">
                  <a:gsLst>
                    <a:gs pos="0">
                      <a:schemeClr val="tx2"/>
                    </a:gs>
                    <a:gs pos="50000">
                      <a:schemeClr val="bg2"/>
                    </a:gs>
                    <a:gs pos="100000">
                      <a:schemeClr val="tx2"/>
                    </a:gs>
                  </a:gsLst>
                  <a:lin ang="2700000" scaled="1"/>
                </a:gradFill>
                <a:ln w="3175" cmpd="sng">
                  <a:solidFill>
                    <a:srgbClr val="4D4D4D"/>
                  </a:solidFill>
                  <a:round/>
                  <a:headEnd/>
                  <a:tailEnd/>
                </a:ln>
                <a:effectLst/>
              </p:spPr>
              <p:txBody>
                <a:bodyPr wrap="none" anchor="ctr"/>
                <a:lstStyle/>
                <a:p>
                  <a:pPr>
                    <a:defRPr/>
                  </a:pPr>
                  <a:endParaRPr lang="fr-FR"/>
                </a:p>
              </p:txBody>
            </p:sp>
          </p:grpSp>
          <p:sp>
            <p:nvSpPr>
              <p:cNvPr id="4128" name="Oval 41"/>
              <p:cNvSpPr>
                <a:spLocks noChangeArrowheads="1"/>
              </p:cNvSpPr>
              <p:nvPr/>
            </p:nvSpPr>
            <p:spPr bwMode="auto">
              <a:xfrm>
                <a:off x="295" y="1888"/>
                <a:ext cx="3130" cy="576"/>
              </a:xfrm>
              <a:prstGeom prst="ellipse">
                <a:avLst/>
              </a:prstGeom>
              <a:noFill/>
              <a:ln w="9525">
                <a:solidFill>
                  <a:schemeClr val="tx1"/>
                </a:solidFill>
                <a:prstDash val="sysDot"/>
                <a:round/>
                <a:headEnd/>
                <a:tailEnd/>
              </a:ln>
            </p:spPr>
            <p:txBody>
              <a:bodyPr wrap="none" anchor="ctr"/>
              <a:lstStyle/>
              <a:p>
                <a:endParaRPr lang="fr-FR"/>
              </a:p>
            </p:txBody>
          </p:sp>
          <p:grpSp>
            <p:nvGrpSpPr>
              <p:cNvPr id="11" name="Group 67"/>
              <p:cNvGrpSpPr>
                <a:grpSpLocks/>
              </p:cNvGrpSpPr>
              <p:nvPr/>
            </p:nvGrpSpPr>
            <p:grpSpPr bwMode="auto">
              <a:xfrm>
                <a:off x="1360" y="1616"/>
                <a:ext cx="522" cy="267"/>
                <a:chOff x="1360" y="1616"/>
                <a:chExt cx="522" cy="267"/>
              </a:xfrm>
            </p:grpSpPr>
            <p:sp>
              <p:nvSpPr>
                <p:cNvPr id="4130" name="Freeform 50"/>
                <p:cNvSpPr>
                  <a:spLocks/>
                </p:cNvSpPr>
                <p:nvPr/>
              </p:nvSpPr>
              <p:spPr bwMode="auto">
                <a:xfrm rot="21420000">
                  <a:off x="1360" y="1856"/>
                  <a:ext cx="522" cy="27"/>
                </a:xfrm>
                <a:custGeom>
                  <a:avLst/>
                  <a:gdLst>
                    <a:gd name="T0" fmla="*/ 711 w 711"/>
                    <a:gd name="T1" fmla="*/ 27 h 27"/>
                    <a:gd name="T2" fmla="*/ 0 w 711"/>
                    <a:gd name="T3" fmla="*/ 0 h 27"/>
                    <a:gd name="T4" fmla="*/ 0 60000 65536"/>
                    <a:gd name="T5" fmla="*/ 0 60000 65536"/>
                    <a:gd name="T6" fmla="*/ 0 w 711"/>
                    <a:gd name="T7" fmla="*/ 0 h 27"/>
                    <a:gd name="T8" fmla="*/ 711 w 711"/>
                    <a:gd name="T9" fmla="*/ 27 h 27"/>
                  </a:gdLst>
                  <a:ahLst/>
                  <a:cxnLst>
                    <a:cxn ang="T4">
                      <a:pos x="T0" y="T1"/>
                    </a:cxn>
                    <a:cxn ang="T5">
                      <a:pos x="T2" y="T3"/>
                    </a:cxn>
                  </a:cxnLst>
                  <a:rect l="T6" t="T7" r="T8" b="T9"/>
                  <a:pathLst>
                    <a:path w="711" h="27">
                      <a:moveTo>
                        <a:pt x="711" y="27"/>
                      </a:moveTo>
                      <a:lnTo>
                        <a:pt x="0" y="0"/>
                      </a:lnTo>
                    </a:path>
                  </a:pathLst>
                </a:custGeom>
                <a:solidFill>
                  <a:srgbClr val="9900CC"/>
                </a:solidFill>
                <a:ln w="76200" cmpd="sng">
                  <a:solidFill>
                    <a:srgbClr val="FF0000"/>
                  </a:solidFill>
                  <a:round/>
                  <a:headEnd type="none" w="med" len="med"/>
                  <a:tailEnd type="triangle" w="med" len="med"/>
                </a:ln>
              </p:spPr>
              <p:txBody>
                <a:bodyPr/>
                <a:lstStyle/>
                <a:p>
                  <a:endParaRPr lang="fr-FR"/>
                </a:p>
              </p:txBody>
            </p:sp>
            <p:sp>
              <p:nvSpPr>
                <p:cNvPr id="4131" name="Text Box 51"/>
                <p:cNvSpPr txBox="1">
                  <a:spLocks noChangeArrowheads="1"/>
                </p:cNvSpPr>
                <p:nvPr/>
              </p:nvSpPr>
              <p:spPr bwMode="auto">
                <a:xfrm>
                  <a:off x="1428" y="1616"/>
                  <a:ext cx="242" cy="233"/>
                </a:xfrm>
                <a:prstGeom prst="rect">
                  <a:avLst/>
                </a:prstGeom>
                <a:noFill/>
                <a:ln w="9525">
                  <a:noFill/>
                  <a:miter lim="800000"/>
                  <a:headEnd/>
                  <a:tailEnd/>
                </a:ln>
              </p:spPr>
              <p:txBody>
                <a:bodyPr wrap="none">
                  <a:spAutoFit/>
                </a:bodyPr>
                <a:lstStyle/>
                <a:p>
                  <a:r>
                    <a:rPr lang="fr-FR" b="1" dirty="0" smtClean="0">
                      <a:solidFill>
                        <a:srgbClr val="FF0000"/>
                      </a:solidFill>
                    </a:rPr>
                    <a:t>V</a:t>
                  </a:r>
                  <a:r>
                    <a:rPr lang="fr-FR" b="1" baseline="-25000" dirty="0" smtClean="0">
                      <a:solidFill>
                        <a:srgbClr val="FF0000"/>
                      </a:solidFill>
                    </a:rPr>
                    <a:t>a</a:t>
                  </a:r>
                  <a:endParaRPr lang="fr-FR" b="1" baseline="-25000" dirty="0">
                    <a:solidFill>
                      <a:srgbClr val="FF0000"/>
                    </a:solidFill>
                  </a:endParaRPr>
                </a:p>
              </p:txBody>
            </p:sp>
          </p:grpSp>
        </p:grpSp>
        <p:grpSp>
          <p:nvGrpSpPr>
            <p:cNvPr id="12" name="Groupe 53"/>
            <p:cNvGrpSpPr>
              <a:grpSpLocks/>
            </p:cNvGrpSpPr>
            <p:nvPr/>
          </p:nvGrpSpPr>
          <p:grpSpPr bwMode="auto">
            <a:xfrm>
              <a:off x="2843213" y="3429000"/>
              <a:ext cx="2430462" cy="369888"/>
              <a:chOff x="2762622" y="3429000"/>
              <a:chExt cx="1823360" cy="369332"/>
            </a:xfrm>
          </p:grpSpPr>
          <p:cxnSp>
            <p:nvCxnSpPr>
              <p:cNvPr id="51" name="Connecteur droit 50"/>
              <p:cNvCxnSpPr>
                <a:stCxn id="4126" idx="0"/>
              </p:cNvCxnSpPr>
              <p:nvPr/>
            </p:nvCxnSpPr>
            <p:spPr>
              <a:xfrm>
                <a:off x="2938884" y="3429000"/>
                <a:ext cx="1647098" cy="26947"/>
              </a:xfrm>
              <a:prstGeom prst="line">
                <a:avLst/>
              </a:prstGeom>
            </p:spPr>
            <p:style>
              <a:lnRef idx="1">
                <a:schemeClr val="accent1"/>
              </a:lnRef>
              <a:fillRef idx="0">
                <a:schemeClr val="accent1"/>
              </a:fillRef>
              <a:effectRef idx="0">
                <a:schemeClr val="accent1"/>
              </a:effectRef>
              <a:fontRef idx="minor">
                <a:schemeClr val="tx1"/>
              </a:fontRef>
            </p:style>
          </p:cxnSp>
          <p:sp>
            <p:nvSpPr>
              <p:cNvPr id="4126" name="ZoneTexte 52"/>
              <p:cNvSpPr txBox="1">
                <a:spLocks noChangeArrowheads="1"/>
              </p:cNvSpPr>
              <p:nvPr/>
            </p:nvSpPr>
            <p:spPr bwMode="auto">
              <a:xfrm>
                <a:off x="2762622" y="3429000"/>
                <a:ext cx="351378" cy="369332"/>
              </a:xfrm>
              <a:prstGeom prst="rect">
                <a:avLst/>
              </a:prstGeom>
              <a:noFill/>
              <a:ln w="9525">
                <a:noFill/>
                <a:miter lim="800000"/>
                <a:headEnd/>
                <a:tailEnd/>
              </a:ln>
            </p:spPr>
            <p:txBody>
              <a:bodyPr wrap="none">
                <a:spAutoFit/>
              </a:bodyPr>
              <a:lstStyle/>
              <a:p>
                <a:r>
                  <a:rPr lang="fr-FR" dirty="0"/>
                  <a:t>C</a:t>
                </a:r>
              </a:p>
            </p:txBody>
          </p:sp>
        </p:grpSp>
        <p:grpSp>
          <p:nvGrpSpPr>
            <p:cNvPr id="13" name="Groupe 63"/>
            <p:cNvGrpSpPr>
              <a:grpSpLocks/>
            </p:cNvGrpSpPr>
            <p:nvPr/>
          </p:nvGrpSpPr>
          <p:grpSpPr bwMode="auto">
            <a:xfrm rot="120000">
              <a:off x="1944687" y="3311589"/>
              <a:ext cx="1008062" cy="576199"/>
              <a:chOff x="1727832" y="3285048"/>
              <a:chExt cx="1332000" cy="576000"/>
            </a:xfrm>
          </p:grpSpPr>
          <p:grpSp>
            <p:nvGrpSpPr>
              <p:cNvPr id="14" name="Groupe 59"/>
              <p:cNvGrpSpPr>
                <a:grpSpLocks/>
              </p:cNvGrpSpPr>
              <p:nvPr/>
            </p:nvGrpSpPr>
            <p:grpSpPr bwMode="auto">
              <a:xfrm>
                <a:off x="1727832" y="3356992"/>
                <a:ext cx="1332000" cy="504056"/>
                <a:chOff x="1727832" y="3356992"/>
                <a:chExt cx="1332000" cy="504056"/>
              </a:xfrm>
            </p:grpSpPr>
            <p:cxnSp>
              <p:nvCxnSpPr>
                <p:cNvPr id="56" name="Connecteur droit 55"/>
                <p:cNvCxnSpPr/>
                <p:nvPr/>
              </p:nvCxnSpPr>
              <p:spPr>
                <a:xfrm flipV="1">
                  <a:off x="1724397" y="3418416"/>
                  <a:ext cx="1332001" cy="433238"/>
                </a:xfrm>
                <a:prstGeom prst="line">
                  <a:avLst/>
                </a:prstGeom>
              </p:spPr>
              <p:style>
                <a:lnRef idx="1">
                  <a:schemeClr val="accent1"/>
                </a:lnRef>
                <a:fillRef idx="0">
                  <a:schemeClr val="accent1"/>
                </a:fillRef>
                <a:effectRef idx="0">
                  <a:schemeClr val="accent1"/>
                </a:effectRef>
                <a:fontRef idx="minor">
                  <a:schemeClr val="tx1"/>
                </a:fontRef>
              </p:style>
            </p:cxnSp>
            <p:sp>
              <p:nvSpPr>
                <p:cNvPr id="4124" name="ZoneTexte 58"/>
                <p:cNvSpPr txBox="1">
                  <a:spLocks noChangeArrowheads="1"/>
                </p:cNvSpPr>
                <p:nvPr/>
              </p:nvSpPr>
              <p:spPr bwMode="auto">
                <a:xfrm>
                  <a:off x="2123728" y="3356992"/>
                  <a:ext cx="184731" cy="369332"/>
                </a:xfrm>
                <a:prstGeom prst="rect">
                  <a:avLst/>
                </a:prstGeom>
                <a:noFill/>
                <a:ln w="9525">
                  <a:noFill/>
                  <a:miter lim="800000"/>
                  <a:headEnd/>
                  <a:tailEnd/>
                </a:ln>
              </p:spPr>
              <p:txBody>
                <a:bodyPr wrap="none">
                  <a:spAutoFit/>
                </a:bodyPr>
                <a:lstStyle/>
                <a:p>
                  <a:endParaRPr lang="fr-FR">
                    <a:solidFill>
                      <a:schemeClr val="bg1"/>
                    </a:solidFill>
                    <a:latin typeface="Script MT Bold" pitchFamily="66" charset="0"/>
                  </a:endParaRPr>
                </a:p>
              </p:txBody>
            </p:sp>
          </p:grpSp>
          <p:sp>
            <p:nvSpPr>
              <p:cNvPr id="4122" name="Rectangle 62"/>
              <p:cNvSpPr>
                <a:spLocks noChangeArrowheads="1"/>
              </p:cNvSpPr>
              <p:nvPr/>
            </p:nvSpPr>
            <p:spPr bwMode="auto">
              <a:xfrm>
                <a:off x="2274115" y="3285048"/>
                <a:ext cx="356270" cy="369204"/>
              </a:xfrm>
              <a:prstGeom prst="rect">
                <a:avLst/>
              </a:prstGeom>
              <a:noFill/>
              <a:ln w="9525">
                <a:noFill/>
                <a:miter lim="800000"/>
                <a:headEnd/>
                <a:tailEnd/>
              </a:ln>
            </p:spPr>
            <p:txBody>
              <a:bodyPr wrap="none">
                <a:spAutoFit/>
              </a:bodyPr>
              <a:lstStyle/>
              <a:p>
                <a:r>
                  <a:rPr lang="fr-FR" dirty="0" smtClean="0"/>
                  <a:t>r</a:t>
                </a:r>
                <a:endParaRPr lang="fr-FR" dirty="0"/>
              </a:p>
            </p:txBody>
          </p:sp>
        </p:grpSp>
      </p:grpSp>
      <p:grpSp>
        <p:nvGrpSpPr>
          <p:cNvPr id="15" name="Group 66"/>
          <p:cNvGrpSpPr>
            <a:grpSpLocks/>
          </p:cNvGrpSpPr>
          <p:nvPr/>
        </p:nvGrpSpPr>
        <p:grpSpPr bwMode="auto">
          <a:xfrm>
            <a:off x="4284663" y="3278188"/>
            <a:ext cx="1049337" cy="366712"/>
            <a:chOff x="2701" y="1976"/>
            <a:chExt cx="661" cy="231"/>
          </a:xfrm>
        </p:grpSpPr>
        <p:sp>
          <p:nvSpPr>
            <p:cNvPr id="7" name="AutoShape 10"/>
            <p:cNvSpPr>
              <a:spLocks noChangeArrowheads="1"/>
            </p:cNvSpPr>
            <p:nvPr/>
          </p:nvSpPr>
          <p:spPr bwMode="auto">
            <a:xfrm>
              <a:off x="2944" y="1978"/>
              <a:ext cx="418" cy="179"/>
            </a:xfrm>
            <a:prstGeom prst="leftArrow">
              <a:avLst>
                <a:gd name="adj1" fmla="val 50000"/>
                <a:gd name="adj2" fmla="val 58380"/>
              </a:avLst>
            </a:prstGeom>
            <a:solidFill>
              <a:srgbClr val="009999"/>
            </a:solidFill>
            <a:ln w="9525">
              <a:solidFill>
                <a:schemeClr val="hlink"/>
              </a:solidFill>
              <a:miter lim="800000"/>
              <a:headEnd/>
              <a:tailEnd/>
            </a:ln>
          </p:spPr>
          <p:txBody>
            <a:bodyPr wrap="none" anchor="ctr"/>
            <a:lstStyle/>
            <a:p>
              <a:endParaRPr lang="fr-FR"/>
            </a:p>
          </p:txBody>
        </p:sp>
        <p:sp>
          <p:nvSpPr>
            <p:cNvPr id="3084" name="Text Box 12"/>
            <p:cNvSpPr txBox="1">
              <a:spLocks noChangeArrowheads="1"/>
            </p:cNvSpPr>
            <p:nvPr/>
          </p:nvSpPr>
          <p:spPr bwMode="auto">
            <a:xfrm>
              <a:off x="2701" y="1976"/>
              <a:ext cx="319" cy="231"/>
            </a:xfrm>
            <a:prstGeom prst="rect">
              <a:avLst/>
            </a:prstGeom>
            <a:noFill/>
            <a:ln w="9525">
              <a:noFill/>
              <a:miter lim="800000"/>
              <a:headEnd/>
              <a:tailEnd/>
            </a:ln>
            <a:effectLst/>
          </p:spPr>
          <p:txBody>
            <a:bodyPr wrap="none">
              <a:spAutoFit/>
            </a:bodyPr>
            <a:lstStyle/>
            <a:p>
              <a:pPr>
                <a:defRPr/>
              </a:pPr>
              <a:r>
                <a:rPr lang="fr-FR" b="1" dirty="0" err="1">
                  <a:solidFill>
                    <a:srgbClr val="008080"/>
                  </a:solidFill>
                  <a:effectLst>
                    <a:outerShdw blurRad="38100" dist="38100" dir="2700000" algn="tl">
                      <a:srgbClr val="C0C0C0"/>
                    </a:outerShdw>
                  </a:effectLst>
                </a:rPr>
                <a:t>R’</a:t>
              </a:r>
              <a:r>
                <a:rPr lang="fr-FR" b="1" baseline="-25000" dirty="0" err="1">
                  <a:solidFill>
                    <a:srgbClr val="008080"/>
                  </a:solidFill>
                  <a:effectLst>
                    <a:outerShdw blurRad="38100" dist="38100" dir="2700000" algn="tl">
                      <a:srgbClr val="C0C0C0"/>
                    </a:outerShdw>
                  </a:effectLst>
                </a:rPr>
                <a:t>h</a:t>
              </a:r>
              <a:endParaRPr lang="fr-FR" b="1" baseline="-25000" dirty="0">
                <a:solidFill>
                  <a:srgbClr val="008080"/>
                </a:solidFill>
                <a:effectLst>
                  <a:outerShdw blurRad="38100" dist="38100" dir="2700000" algn="tl">
                    <a:srgbClr val="C0C0C0"/>
                  </a:outerShdw>
                </a:effectLst>
              </a:endParaRPr>
            </a:p>
          </p:txBody>
        </p:sp>
      </p:grpSp>
      <p:grpSp>
        <p:nvGrpSpPr>
          <p:cNvPr id="16" name="Groupe 71"/>
          <p:cNvGrpSpPr>
            <a:grpSpLocks/>
          </p:cNvGrpSpPr>
          <p:nvPr/>
        </p:nvGrpSpPr>
        <p:grpSpPr bwMode="auto">
          <a:xfrm>
            <a:off x="0" y="1628799"/>
            <a:ext cx="8715375" cy="4752951"/>
            <a:chOff x="0" y="1628799"/>
            <a:chExt cx="8715375" cy="4752951"/>
          </a:xfrm>
        </p:grpSpPr>
        <p:grpSp>
          <p:nvGrpSpPr>
            <p:cNvPr id="17" name="Group 62"/>
            <p:cNvGrpSpPr>
              <a:grpSpLocks/>
            </p:cNvGrpSpPr>
            <p:nvPr/>
          </p:nvGrpSpPr>
          <p:grpSpPr bwMode="auto">
            <a:xfrm>
              <a:off x="0" y="5373688"/>
              <a:ext cx="684213" cy="1008062"/>
              <a:chOff x="0" y="3385"/>
              <a:chExt cx="431" cy="635"/>
            </a:xfrm>
            <a:solidFill>
              <a:srgbClr val="FF6600"/>
            </a:solidFill>
          </p:grpSpPr>
          <p:sp>
            <p:nvSpPr>
              <p:cNvPr id="5" name="Oval 56"/>
              <p:cNvSpPr>
                <a:spLocks noChangeArrowheads="1"/>
              </p:cNvSpPr>
              <p:nvPr/>
            </p:nvSpPr>
            <p:spPr bwMode="auto">
              <a:xfrm>
                <a:off x="113" y="3385"/>
                <a:ext cx="227" cy="181"/>
              </a:xfrm>
              <a:prstGeom prst="ellipse">
                <a:avLst/>
              </a:prstGeom>
              <a:grpFill/>
              <a:ln w="9525">
                <a:solidFill>
                  <a:schemeClr val="tx1"/>
                </a:solidFill>
                <a:round/>
                <a:headEnd/>
                <a:tailEnd/>
              </a:ln>
            </p:spPr>
            <p:txBody>
              <a:bodyPr wrap="none" anchor="ctr"/>
              <a:lstStyle/>
              <a:p>
                <a:pPr>
                  <a:defRPr/>
                </a:pPr>
                <a:endParaRPr lang="fr-FR"/>
              </a:p>
            </p:txBody>
          </p:sp>
          <p:sp>
            <p:nvSpPr>
              <p:cNvPr id="4117" name="Oval 57"/>
              <p:cNvSpPr>
                <a:spLocks noChangeArrowheads="1"/>
              </p:cNvSpPr>
              <p:nvPr/>
            </p:nvSpPr>
            <p:spPr bwMode="auto">
              <a:xfrm>
                <a:off x="113" y="3566"/>
                <a:ext cx="272" cy="349"/>
              </a:xfrm>
              <a:prstGeom prst="ellipse">
                <a:avLst/>
              </a:prstGeom>
              <a:grpFill/>
              <a:ln w="9525">
                <a:solidFill>
                  <a:schemeClr val="tx1"/>
                </a:solidFill>
                <a:round/>
                <a:headEnd/>
                <a:tailEnd/>
              </a:ln>
            </p:spPr>
            <p:txBody>
              <a:bodyPr wrap="none" anchor="ctr"/>
              <a:lstStyle/>
              <a:p>
                <a:pPr>
                  <a:defRPr/>
                </a:pPr>
                <a:endParaRPr lang="fr-FR"/>
              </a:p>
            </p:txBody>
          </p:sp>
          <p:sp>
            <p:nvSpPr>
              <p:cNvPr id="4118" name="Line 58"/>
              <p:cNvSpPr>
                <a:spLocks noChangeShapeType="1"/>
              </p:cNvSpPr>
              <p:nvPr/>
            </p:nvSpPr>
            <p:spPr bwMode="auto">
              <a:xfrm flipH="1">
                <a:off x="113" y="3884"/>
                <a:ext cx="45" cy="136"/>
              </a:xfrm>
              <a:prstGeom prst="line">
                <a:avLst/>
              </a:prstGeom>
              <a:grpFill/>
              <a:ln w="9525">
                <a:solidFill>
                  <a:schemeClr val="tx1"/>
                </a:solidFill>
                <a:round/>
                <a:headEnd/>
                <a:tailEnd/>
              </a:ln>
            </p:spPr>
            <p:txBody>
              <a:bodyPr/>
              <a:lstStyle/>
              <a:p>
                <a:pPr>
                  <a:defRPr/>
                </a:pPr>
                <a:endParaRPr lang="fr-FR"/>
              </a:p>
            </p:txBody>
          </p:sp>
          <p:sp>
            <p:nvSpPr>
              <p:cNvPr id="4119" name="Line 59"/>
              <p:cNvSpPr>
                <a:spLocks noChangeShapeType="1"/>
              </p:cNvSpPr>
              <p:nvPr/>
            </p:nvSpPr>
            <p:spPr bwMode="auto">
              <a:xfrm>
                <a:off x="295" y="3929"/>
                <a:ext cx="90" cy="45"/>
              </a:xfrm>
              <a:prstGeom prst="line">
                <a:avLst/>
              </a:prstGeom>
              <a:grpFill/>
              <a:ln w="9525">
                <a:solidFill>
                  <a:schemeClr val="tx1"/>
                </a:solidFill>
                <a:round/>
                <a:headEnd/>
                <a:tailEnd/>
              </a:ln>
            </p:spPr>
            <p:txBody>
              <a:bodyPr/>
              <a:lstStyle/>
              <a:p>
                <a:pPr>
                  <a:defRPr/>
                </a:pPr>
                <a:endParaRPr lang="fr-FR"/>
              </a:p>
            </p:txBody>
          </p:sp>
          <p:sp>
            <p:nvSpPr>
              <p:cNvPr id="4120" name="Line 60"/>
              <p:cNvSpPr>
                <a:spLocks noChangeShapeType="1"/>
              </p:cNvSpPr>
              <p:nvPr/>
            </p:nvSpPr>
            <p:spPr bwMode="auto">
              <a:xfrm flipV="1">
                <a:off x="340" y="3475"/>
                <a:ext cx="91" cy="182"/>
              </a:xfrm>
              <a:prstGeom prst="line">
                <a:avLst/>
              </a:prstGeom>
              <a:grpFill/>
              <a:ln w="9525">
                <a:solidFill>
                  <a:schemeClr val="tx1"/>
                </a:solidFill>
                <a:round/>
                <a:headEnd/>
                <a:tailEnd/>
              </a:ln>
            </p:spPr>
            <p:txBody>
              <a:bodyPr/>
              <a:lstStyle/>
              <a:p>
                <a:pPr>
                  <a:defRPr/>
                </a:pPr>
                <a:endParaRPr lang="fr-FR"/>
              </a:p>
            </p:txBody>
          </p:sp>
          <p:sp>
            <p:nvSpPr>
              <p:cNvPr id="4121" name="Line 61"/>
              <p:cNvSpPr>
                <a:spLocks noChangeShapeType="1"/>
              </p:cNvSpPr>
              <p:nvPr/>
            </p:nvSpPr>
            <p:spPr bwMode="auto">
              <a:xfrm flipH="1" flipV="1">
                <a:off x="0" y="3566"/>
                <a:ext cx="204" cy="91"/>
              </a:xfrm>
              <a:prstGeom prst="line">
                <a:avLst/>
              </a:prstGeom>
              <a:grpFill/>
              <a:ln w="9525">
                <a:solidFill>
                  <a:schemeClr val="tx1"/>
                </a:solidFill>
                <a:round/>
                <a:headEnd/>
                <a:tailEnd/>
              </a:ln>
            </p:spPr>
            <p:txBody>
              <a:bodyPr/>
              <a:lstStyle/>
              <a:p>
                <a:pPr>
                  <a:defRPr/>
                </a:pPr>
                <a:endParaRPr lang="fr-FR"/>
              </a:p>
            </p:txBody>
          </p:sp>
        </p:grpSp>
        <p:sp>
          <p:nvSpPr>
            <p:cNvPr id="4115" name="Freeform 38"/>
            <p:cNvSpPr>
              <a:spLocks/>
            </p:cNvSpPr>
            <p:nvPr/>
          </p:nvSpPr>
          <p:spPr bwMode="auto">
            <a:xfrm>
              <a:off x="250825" y="6308725"/>
              <a:ext cx="8464550" cy="6350"/>
            </a:xfrm>
            <a:custGeom>
              <a:avLst/>
              <a:gdLst>
                <a:gd name="T0" fmla="*/ 0 w 5332"/>
                <a:gd name="T1" fmla="*/ 0 h 4"/>
                <a:gd name="T2" fmla="*/ 2147483647 w 5332"/>
                <a:gd name="T3" fmla="*/ 2147483647 h 4"/>
                <a:gd name="T4" fmla="*/ 0 60000 65536"/>
                <a:gd name="T5" fmla="*/ 0 60000 65536"/>
                <a:gd name="T6" fmla="*/ 0 w 5332"/>
                <a:gd name="T7" fmla="*/ 0 h 4"/>
                <a:gd name="T8" fmla="*/ 5332 w 5332"/>
                <a:gd name="T9" fmla="*/ 4 h 4"/>
              </a:gdLst>
              <a:ahLst/>
              <a:cxnLst>
                <a:cxn ang="T4">
                  <a:pos x="T0" y="T1"/>
                </a:cxn>
                <a:cxn ang="T5">
                  <a:pos x="T2" y="T3"/>
                </a:cxn>
              </a:cxnLst>
              <a:rect l="T6" t="T7" r="T8" b="T9"/>
              <a:pathLst>
                <a:path w="5332" h="4">
                  <a:moveTo>
                    <a:pt x="0" y="0"/>
                  </a:moveTo>
                  <a:lnTo>
                    <a:pt x="5332" y="4"/>
                  </a:lnTo>
                </a:path>
              </a:pathLst>
            </a:custGeom>
            <a:noFill/>
            <a:ln w="9525">
              <a:solidFill>
                <a:srgbClr val="FF0000"/>
              </a:solidFill>
              <a:round/>
              <a:headEnd type="none" w="med" len="med"/>
              <a:tailEnd type="triangle" w="med" len="med"/>
            </a:ln>
          </p:spPr>
          <p:txBody>
            <a:bodyPr/>
            <a:lstStyle/>
            <a:p>
              <a:endParaRPr lang="fr-FR"/>
            </a:p>
          </p:txBody>
        </p:sp>
        <p:sp>
          <p:nvSpPr>
            <p:cNvPr id="4116" name="Line 37"/>
            <p:cNvSpPr>
              <a:spLocks noChangeShapeType="1"/>
            </p:cNvSpPr>
            <p:nvPr/>
          </p:nvSpPr>
          <p:spPr bwMode="auto">
            <a:xfrm flipV="1">
              <a:off x="250824" y="1628799"/>
              <a:ext cx="695" cy="4679925"/>
            </a:xfrm>
            <a:prstGeom prst="line">
              <a:avLst/>
            </a:prstGeom>
            <a:noFill/>
            <a:ln w="9525">
              <a:solidFill>
                <a:srgbClr val="FF0000"/>
              </a:solidFill>
              <a:round/>
              <a:headEnd/>
              <a:tailEnd type="triangle" w="med" len="med"/>
            </a:ln>
          </p:spPr>
          <p:txBody>
            <a:bodyPr/>
            <a:lstStyle/>
            <a:p>
              <a:endParaRPr lang="fr-FR"/>
            </a:p>
          </p:txBody>
        </p:sp>
        <p:sp>
          <p:nvSpPr>
            <p:cNvPr id="8" name="Line 39"/>
            <p:cNvSpPr>
              <a:spLocks noChangeShapeType="1"/>
            </p:cNvSpPr>
            <p:nvPr/>
          </p:nvSpPr>
          <p:spPr bwMode="auto">
            <a:xfrm flipV="1">
              <a:off x="250825" y="4724400"/>
              <a:ext cx="4465638" cy="1584325"/>
            </a:xfrm>
            <a:prstGeom prst="line">
              <a:avLst/>
            </a:prstGeom>
            <a:noFill/>
            <a:ln w="9525">
              <a:solidFill>
                <a:srgbClr val="FF0000"/>
              </a:solidFill>
              <a:round/>
              <a:headEnd/>
              <a:tailEnd type="triangle" w="med" len="med"/>
            </a:ln>
          </p:spPr>
          <p:txBody>
            <a:bodyPr/>
            <a:lstStyle/>
            <a:p>
              <a:endParaRPr lang="fr-FR"/>
            </a:p>
          </p:txBody>
        </p:sp>
        <p:sp>
          <p:nvSpPr>
            <p:cNvPr id="9" name="ZoneTexte 68"/>
            <p:cNvSpPr txBox="1">
              <a:spLocks noChangeArrowheads="1"/>
            </p:cNvSpPr>
            <p:nvPr/>
          </p:nvSpPr>
          <p:spPr bwMode="auto">
            <a:xfrm>
              <a:off x="683568" y="6073551"/>
              <a:ext cx="2634054" cy="307777"/>
            </a:xfrm>
            <a:prstGeom prst="rect">
              <a:avLst/>
            </a:prstGeom>
            <a:noFill/>
            <a:ln w="9525">
              <a:noFill/>
              <a:miter lim="800000"/>
              <a:headEnd/>
              <a:tailEnd/>
            </a:ln>
          </p:spPr>
          <p:txBody>
            <a:bodyPr wrap="none">
              <a:spAutoFit/>
            </a:bodyPr>
            <a:lstStyle/>
            <a:p>
              <a:r>
                <a:rPr lang="fr-FR" sz="1100" i="1">
                  <a:solidFill>
                    <a:srgbClr val="FF0000"/>
                  </a:solidFill>
                </a:rPr>
                <a:t>Référentiel terrestre (supposé galiléen</a:t>
              </a:r>
              <a:r>
                <a:rPr lang="fr-FR" sz="1400" i="1">
                  <a:solidFill>
                    <a:srgbClr val="FF0000"/>
                  </a:solidFill>
                </a:rPr>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3100">
                                            <p:txEl>
                                              <p:pRg st="0" end="0"/>
                                            </p:txEl>
                                          </p:spTgt>
                                        </p:tgtEl>
                                        <p:attrNameLst>
                                          <p:attrName>style.visibility</p:attrName>
                                        </p:attrNameLst>
                                      </p:cBhvr>
                                      <p:to>
                                        <p:strVal val="visible"/>
                                      </p:to>
                                    </p:set>
                                    <p:animEffect transition="in" filter="dissolve">
                                      <p:cBhvr>
                                        <p:cTn id="11" dur="500"/>
                                        <p:tgtEl>
                                          <p:spTgt spid="3100">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8"/>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4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36"/>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down)">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wipe(up)">
                                      <p:cBhvr>
                                        <p:cTn id="35" dur="5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11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3120"/>
                                        </p:tgtEl>
                                        <p:attrNameLst>
                                          <p:attrName>style.visibility</p:attrName>
                                        </p:attrNameLst>
                                      </p:cBhvr>
                                      <p:to>
                                        <p:strVal val="visible"/>
                                      </p:to>
                                    </p:set>
                                    <p:animEffect transition="in" filter="wipe(left)">
                                      <p:cBhvr>
                                        <p:cTn id="44" dur="500"/>
                                        <p:tgtEl>
                                          <p:spTgt spid="3120"/>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wipe(down)">
                                      <p:cBhvr>
                                        <p:cTn id="49" dur="500"/>
                                        <p:tgtEl>
                                          <p:spTgt spid="4"/>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115"/>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1" fill="hold" grpId="0" nodeType="clickEffect">
                                  <p:stCondLst>
                                    <p:cond delay="0"/>
                                  </p:stCondLst>
                                  <p:childTnLst>
                                    <p:set>
                                      <p:cBhvr>
                                        <p:cTn id="57" dur="1" fill="hold">
                                          <p:stCondLst>
                                            <p:cond delay="0"/>
                                          </p:stCondLst>
                                        </p:cTn>
                                        <p:tgtEl>
                                          <p:spTgt spid="3121"/>
                                        </p:tgtEl>
                                        <p:attrNameLst>
                                          <p:attrName>style.visibility</p:attrName>
                                        </p:attrNameLst>
                                      </p:cBhvr>
                                      <p:to>
                                        <p:strVal val="visible"/>
                                      </p:to>
                                    </p:set>
                                    <p:animEffect transition="in" filter="wipe(up)">
                                      <p:cBhvr>
                                        <p:cTn id="58" dur="500"/>
                                        <p:tgtEl>
                                          <p:spTgt spid="3121"/>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2"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wipe(right)">
                                      <p:cBhvr>
                                        <p:cTn id="63" dur="500"/>
                                        <p:tgtEl>
                                          <p:spTgt spid="15"/>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xit" presetSubtype="0" fill="hold" nodeType="clickEffect">
                                  <p:stCondLst>
                                    <p:cond delay="0"/>
                                  </p:stCondLst>
                                  <p:childTnLst>
                                    <p:animEffect transition="out" filter="dissolve">
                                      <p:cBhvr>
                                        <p:cTn id="67" dur="500"/>
                                        <p:tgtEl>
                                          <p:spTgt spid="3"/>
                                        </p:tgtEl>
                                      </p:cBhvr>
                                    </p:animEffect>
                                    <p:set>
                                      <p:cBhvr>
                                        <p:cTn id="68" dur="1" fill="hold">
                                          <p:stCondLst>
                                            <p:cond delay="499"/>
                                          </p:stCondLst>
                                        </p:cTn>
                                        <p:tgtEl>
                                          <p:spTgt spid="3"/>
                                        </p:tgtEl>
                                        <p:attrNameLst>
                                          <p:attrName>style.visibility</p:attrName>
                                        </p:attrNameLst>
                                      </p:cBhvr>
                                      <p:to>
                                        <p:strVal val="hidden"/>
                                      </p:to>
                                    </p:set>
                                  </p:childTnLst>
                                </p:cTn>
                              </p:par>
                              <p:par>
                                <p:cTn id="69" presetID="9" presetClass="exit" presetSubtype="0" fill="hold" grpId="1" nodeType="withEffect">
                                  <p:stCondLst>
                                    <p:cond delay="0"/>
                                  </p:stCondLst>
                                  <p:childTnLst>
                                    <p:animEffect transition="out" filter="dissolve">
                                      <p:cBhvr>
                                        <p:cTn id="70" dur="500"/>
                                        <p:tgtEl>
                                          <p:spTgt spid="3120"/>
                                        </p:tgtEl>
                                      </p:cBhvr>
                                    </p:animEffect>
                                    <p:set>
                                      <p:cBhvr>
                                        <p:cTn id="71" dur="1" fill="hold">
                                          <p:stCondLst>
                                            <p:cond delay="499"/>
                                          </p:stCondLst>
                                        </p:cTn>
                                        <p:tgtEl>
                                          <p:spTgt spid="3120"/>
                                        </p:tgtEl>
                                        <p:attrNameLst>
                                          <p:attrName>style.visibility</p:attrName>
                                        </p:attrNameLst>
                                      </p:cBhvr>
                                      <p:to>
                                        <p:strVal val="hidden"/>
                                      </p:to>
                                    </p:set>
                                  </p:childTnLst>
                                </p:cTn>
                              </p:par>
                              <p:par>
                                <p:cTn id="72" presetID="9" presetClass="exit" presetSubtype="0" fill="hold" grpId="1" nodeType="withEffect">
                                  <p:stCondLst>
                                    <p:cond delay="0"/>
                                  </p:stCondLst>
                                  <p:childTnLst>
                                    <p:animEffect transition="out" filter="dissolve">
                                      <p:cBhvr>
                                        <p:cTn id="73" dur="500"/>
                                        <p:tgtEl>
                                          <p:spTgt spid="3121"/>
                                        </p:tgtEl>
                                      </p:cBhvr>
                                    </p:animEffect>
                                    <p:set>
                                      <p:cBhvr>
                                        <p:cTn id="74" dur="1" fill="hold">
                                          <p:stCondLst>
                                            <p:cond delay="499"/>
                                          </p:stCondLst>
                                        </p:cTn>
                                        <p:tgtEl>
                                          <p:spTgt spid="31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0" grpId="0" build="allAtOnce"/>
      <p:bldP spid="3114" grpId="0"/>
      <p:bldP spid="3115" grpId="0"/>
      <p:bldP spid="3120" grpId="0" animBg="1"/>
      <p:bldP spid="3120" grpId="1" animBg="1"/>
      <p:bldP spid="3121" grpId="0" animBg="1"/>
      <p:bldP spid="3121" grpId="1" animBg="1"/>
      <p:bldP spid="3136" grpId="0"/>
      <p:bldP spid="4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30" descr="virage G écartement ext pos haute"/>
          <p:cNvPicPr>
            <a:picLocks noChangeAspect="1" noChangeArrowheads="1"/>
          </p:cNvPicPr>
          <p:nvPr/>
        </p:nvPicPr>
        <p:blipFill>
          <a:blip r:embed="rId2" cstate="print"/>
          <a:srcRect/>
          <a:stretch>
            <a:fillRect/>
          </a:stretch>
        </p:blipFill>
        <p:spPr bwMode="auto">
          <a:xfrm rot="-420000">
            <a:off x="4754555" y="3014510"/>
            <a:ext cx="1514216" cy="725073"/>
          </a:xfrm>
          <a:prstGeom prst="rect">
            <a:avLst/>
          </a:prstGeom>
          <a:noFill/>
        </p:spPr>
      </p:pic>
      <p:sp>
        <p:nvSpPr>
          <p:cNvPr id="3100" name="Text Box 28"/>
          <p:cNvSpPr txBox="1">
            <a:spLocks noChangeArrowheads="1"/>
          </p:cNvSpPr>
          <p:nvPr/>
        </p:nvSpPr>
        <p:spPr bwMode="auto">
          <a:xfrm>
            <a:off x="323850" y="188913"/>
            <a:ext cx="8820150" cy="1354137"/>
          </a:xfrm>
          <a:prstGeom prst="rect">
            <a:avLst/>
          </a:prstGeom>
          <a:noFill/>
          <a:ln w="9525">
            <a:noFill/>
            <a:miter lim="800000"/>
            <a:headEnd/>
            <a:tailEnd/>
          </a:ln>
        </p:spPr>
        <p:txBody>
          <a:bodyPr>
            <a:spAutoFit/>
          </a:bodyPr>
          <a:lstStyle/>
          <a:p>
            <a:pPr algn="ctr"/>
            <a:r>
              <a:rPr lang="fr-FR" sz="1600" dirty="0"/>
              <a:t>Projetons  les composantes de la vitesse, de l’accélération et des forces appliquées sur une base </a:t>
            </a:r>
            <a:r>
              <a:rPr lang="fr-FR" sz="1600" dirty="0" smtClean="0"/>
              <a:t>associée à l’avion </a:t>
            </a:r>
            <a:r>
              <a:rPr lang="fr-FR" sz="1600" dirty="0"/>
              <a:t>et telle que l’un de ses vecteurs unitaires </a:t>
            </a:r>
            <a:r>
              <a:rPr lang="fr-FR" sz="1600" dirty="0" smtClean="0">
                <a:sym typeface="Symbol" pitchFamily="18" charset="2"/>
              </a:rPr>
              <a:t>T </a:t>
            </a:r>
            <a:r>
              <a:rPr lang="fr-FR" sz="1600" dirty="0">
                <a:sym typeface="Symbol" pitchFamily="18" charset="2"/>
              </a:rPr>
              <a:t>soit porté par la direction de la vitesse, l’autre </a:t>
            </a:r>
            <a:r>
              <a:rPr lang="fr-FR" sz="1600" dirty="0" smtClean="0">
                <a:sym typeface="Symbol" pitchFamily="18" charset="2"/>
              </a:rPr>
              <a:t>N</a:t>
            </a:r>
            <a:r>
              <a:rPr lang="fr-FR" sz="1600" dirty="0" smtClean="0"/>
              <a:t> </a:t>
            </a:r>
            <a:r>
              <a:rPr lang="fr-FR" sz="1600" dirty="0"/>
              <a:t>soit dirigé vers le centre du cercle et le troisième B, perpendiculaire au plan défini par</a:t>
            </a:r>
            <a:r>
              <a:rPr lang="fr-FR" sz="1600" dirty="0">
                <a:sym typeface="Symbol" pitchFamily="18" charset="2"/>
              </a:rPr>
              <a:t> </a:t>
            </a:r>
            <a:r>
              <a:rPr lang="fr-FR" sz="1600" b="1" dirty="0" smtClean="0">
                <a:sym typeface="Symbol" pitchFamily="18" charset="2"/>
              </a:rPr>
              <a:t>T</a:t>
            </a:r>
            <a:r>
              <a:rPr lang="fr-FR" sz="1600" dirty="0" smtClean="0">
                <a:sym typeface="Symbol" pitchFamily="18" charset="2"/>
              </a:rPr>
              <a:t> </a:t>
            </a:r>
            <a:r>
              <a:rPr lang="fr-FR" sz="1600" dirty="0">
                <a:sym typeface="Symbol" pitchFamily="18" charset="2"/>
              </a:rPr>
              <a:t>et </a:t>
            </a:r>
            <a:r>
              <a:rPr lang="fr-FR" sz="1600" dirty="0" smtClean="0">
                <a:sym typeface="Symbol" pitchFamily="18" charset="2"/>
              </a:rPr>
              <a:t>N </a:t>
            </a:r>
            <a:r>
              <a:rPr lang="fr-FR" sz="1600" dirty="0">
                <a:sym typeface="Symbol" pitchFamily="18" charset="2"/>
              </a:rPr>
              <a:t>et dirigé  vers le haut</a:t>
            </a:r>
            <a:r>
              <a:rPr lang="fr-FR" sz="1600" dirty="0"/>
              <a:t>  (base de </a:t>
            </a:r>
            <a:r>
              <a:rPr lang="fr-FR" sz="1600" dirty="0" err="1"/>
              <a:t>Frénet</a:t>
            </a:r>
            <a:r>
              <a:rPr lang="fr-FR" sz="1600" dirty="0"/>
              <a:t>). </a:t>
            </a:r>
            <a:endParaRPr lang="fr-FR" sz="1600" dirty="0">
              <a:solidFill>
                <a:schemeClr val="bg1"/>
              </a:solidFill>
            </a:endParaRPr>
          </a:p>
          <a:p>
            <a:pPr algn="ctr"/>
            <a:r>
              <a:rPr lang="fr-FR" sz="1600" dirty="0"/>
              <a:t> </a:t>
            </a:r>
          </a:p>
        </p:txBody>
      </p:sp>
      <p:sp>
        <p:nvSpPr>
          <p:cNvPr id="3114" name="Text Box 42"/>
          <p:cNvSpPr txBox="1">
            <a:spLocks noChangeArrowheads="1"/>
          </p:cNvSpPr>
          <p:nvPr/>
        </p:nvSpPr>
        <p:spPr bwMode="auto">
          <a:xfrm>
            <a:off x="5940425" y="2852738"/>
            <a:ext cx="3203575" cy="830997"/>
          </a:xfrm>
          <a:prstGeom prst="rect">
            <a:avLst/>
          </a:prstGeom>
          <a:noFill/>
          <a:ln w="9525">
            <a:noFill/>
            <a:miter lim="800000"/>
            <a:headEnd/>
            <a:tailEnd/>
          </a:ln>
          <a:effectLst/>
        </p:spPr>
        <p:txBody>
          <a:bodyPr>
            <a:spAutoFit/>
          </a:bodyPr>
          <a:lstStyle/>
          <a:p>
            <a:pPr algn="ctr">
              <a:defRPr/>
            </a:pPr>
            <a:r>
              <a:rPr lang="fr-FR" sz="1600" dirty="0"/>
              <a:t>Sur cette base de projection, on a :</a:t>
            </a:r>
            <a:r>
              <a:rPr lang="fr-FR" sz="1600" dirty="0">
                <a:solidFill>
                  <a:srgbClr val="FF6600"/>
                </a:solidFill>
              </a:rPr>
              <a:t> </a:t>
            </a:r>
            <a:r>
              <a:rPr lang="fr-FR" sz="1600" b="1" dirty="0" smtClean="0">
                <a:solidFill>
                  <a:srgbClr val="FF6600"/>
                </a:solidFill>
              </a:rPr>
              <a:t>V</a:t>
            </a:r>
            <a:r>
              <a:rPr lang="fr-FR" sz="1600" baseline="-25000" dirty="0" smtClean="0">
                <a:solidFill>
                  <a:srgbClr val="FF6600"/>
                </a:solidFill>
              </a:rPr>
              <a:t>a</a:t>
            </a:r>
            <a:r>
              <a:rPr lang="fr-FR" sz="1600" dirty="0" smtClean="0"/>
              <a:t>=</a:t>
            </a:r>
            <a:r>
              <a:rPr lang="fr-FR" sz="1600" dirty="0" err="1" smtClean="0"/>
              <a:t>v.</a:t>
            </a:r>
            <a:r>
              <a:rPr lang="fr-FR" sz="1600" b="1" dirty="0" err="1" smtClean="0">
                <a:sym typeface="Symbol"/>
              </a:rPr>
              <a:t>T</a:t>
            </a:r>
            <a:r>
              <a:rPr lang="fr-FR" sz="1600" b="1" dirty="0" smtClean="0">
                <a:sym typeface="Symbol"/>
              </a:rPr>
              <a:t> </a:t>
            </a:r>
            <a:endParaRPr lang="fr-FR" sz="1600" b="1" dirty="0">
              <a:sym typeface="Symbol"/>
            </a:endParaRPr>
          </a:p>
          <a:p>
            <a:pPr algn="ctr">
              <a:defRPr/>
            </a:pPr>
            <a:r>
              <a:rPr lang="fr-FR" sz="1600" dirty="0"/>
              <a:t>et </a:t>
            </a:r>
            <a:r>
              <a:rPr lang="fr-FR" sz="1600" dirty="0" smtClean="0">
                <a:sym typeface="Symbol"/>
              </a:rPr>
              <a:t></a:t>
            </a:r>
            <a:r>
              <a:rPr lang="fr-FR" sz="1600" baseline="-25000" dirty="0">
                <a:sym typeface="Symbol"/>
              </a:rPr>
              <a:t>a</a:t>
            </a:r>
            <a:r>
              <a:rPr lang="fr-FR" sz="1600" dirty="0" smtClean="0">
                <a:sym typeface="Symbol"/>
              </a:rPr>
              <a:t>= (</a:t>
            </a:r>
            <a:r>
              <a:rPr lang="fr-FR" sz="1600" dirty="0" smtClean="0">
                <a:effectLst>
                  <a:outerShdw blurRad="38100" dist="38100" dir="2700000" algn="tl">
                    <a:srgbClr val="C0C0C0"/>
                  </a:outerShdw>
                </a:effectLst>
                <a:sym typeface="Symbol"/>
              </a:rPr>
              <a:t>v</a:t>
            </a:r>
            <a:r>
              <a:rPr lang="fr-FR" sz="1600" baseline="30000" dirty="0" smtClean="0">
                <a:effectLst>
                  <a:outerShdw blurRad="38100" dist="38100" dir="2700000" algn="tl">
                    <a:srgbClr val="C0C0C0"/>
                  </a:outerShdw>
                </a:effectLst>
              </a:rPr>
              <a:t>2</a:t>
            </a:r>
            <a:r>
              <a:rPr lang="fr-FR" sz="1600" b="1" dirty="0" smtClean="0">
                <a:effectLst>
                  <a:outerShdw blurRad="38100" dist="38100" dir="2700000" algn="tl">
                    <a:srgbClr val="C0C0C0"/>
                  </a:outerShdw>
                </a:effectLst>
              </a:rPr>
              <a:t>/</a:t>
            </a:r>
            <a:r>
              <a:rPr lang="fr-FR" sz="1600" dirty="0" smtClean="0"/>
              <a:t>r).</a:t>
            </a:r>
            <a:r>
              <a:rPr lang="fr-FR" sz="1600" b="1" dirty="0" smtClean="0"/>
              <a:t>N</a:t>
            </a:r>
            <a:endParaRPr lang="fr-FR" sz="1600" b="1" dirty="0"/>
          </a:p>
        </p:txBody>
      </p:sp>
      <p:sp>
        <p:nvSpPr>
          <p:cNvPr id="3115" name="Text Box 43"/>
          <p:cNvSpPr txBox="1">
            <a:spLocks noChangeArrowheads="1"/>
          </p:cNvSpPr>
          <p:nvPr/>
        </p:nvSpPr>
        <p:spPr bwMode="auto">
          <a:xfrm>
            <a:off x="3779912" y="4005064"/>
            <a:ext cx="5364088" cy="892552"/>
          </a:xfrm>
          <a:prstGeom prst="rect">
            <a:avLst/>
          </a:prstGeom>
          <a:noFill/>
          <a:ln w="9525">
            <a:noFill/>
            <a:miter lim="800000"/>
            <a:headEnd/>
            <a:tailEnd/>
          </a:ln>
          <a:effectLst/>
        </p:spPr>
        <p:txBody>
          <a:bodyPr wrap="square">
            <a:spAutoFit/>
          </a:bodyPr>
          <a:lstStyle/>
          <a:p>
            <a:pPr algn="ctr">
              <a:defRPr/>
            </a:pPr>
            <a:r>
              <a:rPr lang="fr-FR" sz="1600" dirty="0"/>
              <a:t>D’après le Principe </a:t>
            </a:r>
            <a:r>
              <a:rPr lang="fr-FR" sz="1600" dirty="0" smtClean="0"/>
              <a:t>Fondamental </a:t>
            </a:r>
            <a:r>
              <a:rPr lang="fr-FR" sz="1600" dirty="0"/>
              <a:t>de la </a:t>
            </a:r>
            <a:r>
              <a:rPr lang="fr-FR" sz="1600" dirty="0" smtClean="0"/>
              <a:t>Dynamique </a:t>
            </a:r>
            <a:r>
              <a:rPr lang="fr-FR" sz="1600" dirty="0"/>
              <a:t>,</a:t>
            </a:r>
          </a:p>
          <a:p>
            <a:pPr algn="ctr">
              <a:defRPr/>
            </a:pPr>
            <a:r>
              <a:rPr lang="fr-FR" sz="1600" dirty="0"/>
              <a:t>la résultante des forces appliquées </a:t>
            </a:r>
            <a:r>
              <a:rPr lang="fr-FR" sz="1600" b="1" dirty="0" err="1">
                <a:solidFill>
                  <a:srgbClr val="008080"/>
                </a:solidFill>
                <a:effectLst>
                  <a:outerShdw blurRad="38100" dist="38100" dir="2700000" algn="tl">
                    <a:srgbClr val="C0C0C0"/>
                  </a:outerShdw>
                </a:effectLst>
              </a:rPr>
              <a:t>R’</a:t>
            </a:r>
            <a:r>
              <a:rPr lang="fr-FR" sz="1600" b="1" baseline="-25000" dirty="0" err="1">
                <a:solidFill>
                  <a:srgbClr val="008080"/>
                </a:solidFill>
                <a:effectLst>
                  <a:outerShdw blurRad="38100" dist="38100" dir="2700000" algn="tl">
                    <a:srgbClr val="C0C0C0"/>
                  </a:outerShdw>
                </a:effectLst>
              </a:rPr>
              <a:t>h</a:t>
            </a:r>
            <a:r>
              <a:rPr lang="fr-FR" sz="1600" b="1" dirty="0">
                <a:solidFill>
                  <a:srgbClr val="008080"/>
                </a:solidFill>
                <a:effectLst>
                  <a:outerShdw blurRad="38100" dist="38100" dir="2700000" algn="tl">
                    <a:srgbClr val="C0C0C0"/>
                  </a:outerShdw>
                </a:effectLst>
              </a:rPr>
              <a:t>= </a:t>
            </a:r>
            <a:r>
              <a:rPr lang="fr-FR" sz="1600" dirty="0">
                <a:cs typeface="Consolas" pitchFamily="49" charset="0"/>
              </a:rPr>
              <a:t>m</a:t>
            </a:r>
            <a:r>
              <a:rPr lang="fr-FR" sz="1600" dirty="0">
                <a:sym typeface="Symbol"/>
              </a:rPr>
              <a:t> </a:t>
            </a:r>
            <a:r>
              <a:rPr lang="fr-FR" sz="1600" dirty="0" smtClean="0">
                <a:sym typeface="Symbol"/>
              </a:rPr>
              <a:t></a:t>
            </a:r>
            <a:r>
              <a:rPr lang="fr-FR" sz="1600" baseline="-25000" dirty="0">
                <a:sym typeface="Symbol"/>
              </a:rPr>
              <a:t>a</a:t>
            </a:r>
            <a:r>
              <a:rPr lang="fr-FR" sz="1600" dirty="0" smtClean="0">
                <a:sym typeface="Symbol"/>
              </a:rPr>
              <a:t>= m(</a:t>
            </a:r>
            <a:r>
              <a:rPr lang="fr-FR" sz="1600" dirty="0" smtClean="0">
                <a:solidFill>
                  <a:srgbClr val="9900CC"/>
                </a:solidFill>
                <a:effectLst>
                  <a:outerShdw blurRad="38100" dist="38100" dir="2700000" algn="tl">
                    <a:srgbClr val="C0C0C0"/>
                  </a:outerShdw>
                </a:effectLst>
                <a:sym typeface="Symbol"/>
              </a:rPr>
              <a:t>v</a:t>
            </a:r>
            <a:r>
              <a:rPr lang="fr-FR" sz="1600" baseline="30000" dirty="0" smtClean="0">
                <a:solidFill>
                  <a:srgbClr val="9900CC"/>
                </a:solidFill>
                <a:effectLst>
                  <a:outerShdw blurRad="38100" dist="38100" dir="2700000" algn="tl">
                    <a:srgbClr val="C0C0C0"/>
                  </a:outerShdw>
                </a:effectLst>
              </a:rPr>
              <a:t>2</a:t>
            </a:r>
            <a:r>
              <a:rPr lang="fr-FR" sz="1600" b="1" dirty="0" smtClean="0">
                <a:effectLst>
                  <a:outerShdw blurRad="38100" dist="38100" dir="2700000" algn="tl">
                    <a:srgbClr val="C0C0C0"/>
                  </a:outerShdw>
                </a:effectLst>
              </a:rPr>
              <a:t>/</a:t>
            </a:r>
            <a:r>
              <a:rPr lang="fr-FR" sz="1600" dirty="0" smtClean="0"/>
              <a:t>r).N</a:t>
            </a:r>
            <a:endParaRPr lang="fr-FR" sz="1600" b="1" dirty="0">
              <a:effectLst>
                <a:outerShdw blurRad="38100" dist="38100" dir="2700000" algn="tl">
                  <a:srgbClr val="C0C0C0"/>
                </a:outerShdw>
              </a:effectLst>
            </a:endParaRPr>
          </a:p>
          <a:p>
            <a:pPr algn="ctr">
              <a:defRPr/>
            </a:pPr>
            <a:endParaRPr lang="fr-FR" dirty="0">
              <a:latin typeface="Comic Sans MS" pitchFamily="66" charset="0"/>
            </a:endParaRPr>
          </a:p>
        </p:txBody>
      </p:sp>
      <p:grpSp>
        <p:nvGrpSpPr>
          <p:cNvPr id="2" name="Group 68"/>
          <p:cNvGrpSpPr>
            <a:grpSpLocks/>
          </p:cNvGrpSpPr>
          <p:nvPr/>
        </p:nvGrpSpPr>
        <p:grpSpPr bwMode="auto">
          <a:xfrm>
            <a:off x="468313" y="2565399"/>
            <a:ext cx="5018088" cy="1346200"/>
            <a:chOff x="295" y="1616"/>
            <a:chExt cx="3161" cy="848"/>
          </a:xfrm>
        </p:grpSpPr>
        <p:grpSp>
          <p:nvGrpSpPr>
            <p:cNvPr id="3" name="Group 14"/>
            <p:cNvGrpSpPr>
              <a:grpSpLocks/>
            </p:cNvGrpSpPr>
            <p:nvPr/>
          </p:nvGrpSpPr>
          <p:grpSpPr bwMode="auto">
            <a:xfrm>
              <a:off x="3411" y="2155"/>
              <a:ext cx="45" cy="38"/>
              <a:chOff x="1830" y="1337"/>
              <a:chExt cx="45" cy="38"/>
            </a:xfrm>
          </p:grpSpPr>
          <p:sp>
            <p:nvSpPr>
              <p:cNvPr id="5157" name="Freeform 15"/>
              <p:cNvSpPr>
                <a:spLocks/>
              </p:cNvSpPr>
              <p:nvPr/>
            </p:nvSpPr>
            <p:spPr bwMode="auto">
              <a:xfrm rot="-1692804">
                <a:off x="1830" y="1352"/>
                <a:ext cx="14" cy="7"/>
              </a:xfrm>
              <a:custGeom>
                <a:avLst/>
                <a:gdLst>
                  <a:gd name="T0" fmla="*/ 0 w 20"/>
                  <a:gd name="T1" fmla="*/ 2 h 9"/>
                  <a:gd name="T2" fmla="*/ 3 w 20"/>
                  <a:gd name="T3" fmla="*/ 0 h 9"/>
                  <a:gd name="T4" fmla="*/ 0 60000 65536"/>
                  <a:gd name="T5" fmla="*/ 0 60000 65536"/>
                  <a:gd name="T6" fmla="*/ 0 w 20"/>
                  <a:gd name="T7" fmla="*/ 0 h 9"/>
                  <a:gd name="T8" fmla="*/ 20 w 20"/>
                  <a:gd name="T9" fmla="*/ 9 h 9"/>
                </a:gdLst>
                <a:ahLst/>
                <a:cxnLst>
                  <a:cxn ang="T4">
                    <a:pos x="T0" y="T1"/>
                  </a:cxn>
                  <a:cxn ang="T5">
                    <a:pos x="T2" y="T3"/>
                  </a:cxn>
                </a:cxnLst>
                <a:rect l="T6" t="T7" r="T8" b="T9"/>
                <a:pathLst>
                  <a:path w="20" h="9">
                    <a:moveTo>
                      <a:pt x="0" y="9"/>
                    </a:moveTo>
                    <a:lnTo>
                      <a:pt x="20" y="0"/>
                    </a:lnTo>
                  </a:path>
                </a:pathLst>
              </a:custGeom>
              <a:noFill/>
              <a:ln w="9525">
                <a:solidFill>
                  <a:srgbClr val="4D4D4D"/>
                </a:solidFill>
                <a:round/>
                <a:headEnd type="none" w="med" len="med"/>
                <a:tailEnd type="none" w="med" len="med"/>
              </a:ln>
            </p:spPr>
            <p:txBody>
              <a:bodyPr wrap="none" anchor="ctr"/>
              <a:lstStyle/>
              <a:p>
                <a:endParaRPr lang="fr-FR"/>
              </a:p>
            </p:txBody>
          </p:sp>
          <p:sp>
            <p:nvSpPr>
              <p:cNvPr id="5158" name="Freeform 16"/>
              <p:cNvSpPr>
                <a:spLocks/>
              </p:cNvSpPr>
              <p:nvPr/>
            </p:nvSpPr>
            <p:spPr bwMode="auto">
              <a:xfrm rot="-1692804">
                <a:off x="1864" y="1337"/>
                <a:ext cx="11" cy="6"/>
              </a:xfrm>
              <a:custGeom>
                <a:avLst/>
                <a:gdLst>
                  <a:gd name="T0" fmla="*/ 2 w 15"/>
                  <a:gd name="T1" fmla="*/ 2 h 8"/>
                  <a:gd name="T2" fmla="*/ 0 w 15"/>
                  <a:gd name="T3" fmla="*/ 0 h 8"/>
                  <a:gd name="T4" fmla="*/ 0 60000 65536"/>
                  <a:gd name="T5" fmla="*/ 0 60000 65536"/>
                  <a:gd name="T6" fmla="*/ 0 w 15"/>
                  <a:gd name="T7" fmla="*/ 0 h 8"/>
                  <a:gd name="T8" fmla="*/ 15 w 15"/>
                  <a:gd name="T9" fmla="*/ 8 h 8"/>
                </a:gdLst>
                <a:ahLst/>
                <a:cxnLst>
                  <a:cxn ang="T4">
                    <a:pos x="T0" y="T1"/>
                  </a:cxn>
                  <a:cxn ang="T5">
                    <a:pos x="T2" y="T3"/>
                  </a:cxn>
                </a:cxnLst>
                <a:rect l="T6" t="T7" r="T8" b="T9"/>
                <a:pathLst>
                  <a:path w="15" h="8">
                    <a:moveTo>
                      <a:pt x="15" y="8"/>
                    </a:moveTo>
                    <a:lnTo>
                      <a:pt x="0" y="0"/>
                    </a:lnTo>
                  </a:path>
                </a:pathLst>
              </a:custGeom>
              <a:noFill/>
              <a:ln w="9525">
                <a:solidFill>
                  <a:srgbClr val="4D4D4D"/>
                </a:solidFill>
                <a:round/>
                <a:headEnd type="none" w="med" len="med"/>
                <a:tailEnd type="none" w="med" len="med"/>
              </a:ln>
            </p:spPr>
            <p:txBody>
              <a:bodyPr wrap="none" anchor="ctr"/>
              <a:lstStyle/>
              <a:p>
                <a:endParaRPr lang="fr-FR"/>
              </a:p>
            </p:txBody>
          </p:sp>
          <p:sp>
            <p:nvSpPr>
              <p:cNvPr id="3091" name="Freeform 19"/>
              <p:cNvSpPr>
                <a:spLocks/>
              </p:cNvSpPr>
              <p:nvPr/>
            </p:nvSpPr>
            <p:spPr bwMode="auto">
              <a:xfrm rot="-1692804">
                <a:off x="1846" y="1342"/>
                <a:ext cx="23" cy="33"/>
              </a:xfrm>
              <a:custGeom>
                <a:avLst/>
                <a:gdLst/>
                <a:ahLst/>
                <a:cxnLst>
                  <a:cxn ang="0">
                    <a:pos x="0" y="3"/>
                  </a:cxn>
                  <a:cxn ang="0">
                    <a:pos x="1" y="32"/>
                  </a:cxn>
                  <a:cxn ang="0">
                    <a:pos x="31" y="33"/>
                  </a:cxn>
                  <a:cxn ang="0">
                    <a:pos x="31" y="0"/>
                  </a:cxn>
                  <a:cxn ang="0">
                    <a:pos x="0" y="3"/>
                  </a:cxn>
                </a:cxnLst>
                <a:rect l="0" t="0" r="r" b="b"/>
                <a:pathLst>
                  <a:path w="31" h="44">
                    <a:moveTo>
                      <a:pt x="0" y="3"/>
                    </a:moveTo>
                    <a:cubicBezTo>
                      <a:pt x="0" y="3"/>
                      <a:pt x="0" y="17"/>
                      <a:pt x="1" y="32"/>
                    </a:cubicBezTo>
                    <a:cubicBezTo>
                      <a:pt x="9" y="42"/>
                      <a:pt x="21" y="44"/>
                      <a:pt x="31" y="33"/>
                    </a:cubicBezTo>
                    <a:cubicBezTo>
                      <a:pt x="31" y="16"/>
                      <a:pt x="31" y="0"/>
                      <a:pt x="31" y="0"/>
                    </a:cubicBezTo>
                    <a:lnTo>
                      <a:pt x="0" y="3"/>
                    </a:lnTo>
                    <a:close/>
                  </a:path>
                </a:pathLst>
              </a:custGeom>
              <a:gradFill rotWithShape="0">
                <a:gsLst>
                  <a:gs pos="0">
                    <a:schemeClr val="tx2"/>
                  </a:gs>
                  <a:gs pos="50000">
                    <a:schemeClr val="bg2"/>
                  </a:gs>
                  <a:gs pos="100000">
                    <a:schemeClr val="tx2"/>
                  </a:gs>
                </a:gsLst>
                <a:lin ang="2700000" scaled="1"/>
              </a:gradFill>
              <a:ln w="3175" cmpd="sng">
                <a:solidFill>
                  <a:srgbClr val="4D4D4D"/>
                </a:solidFill>
                <a:round/>
                <a:headEnd/>
                <a:tailEnd/>
              </a:ln>
              <a:effectLst/>
            </p:spPr>
            <p:txBody>
              <a:bodyPr wrap="none" anchor="ctr"/>
              <a:lstStyle/>
              <a:p>
                <a:pPr>
                  <a:defRPr/>
                </a:pPr>
                <a:endParaRPr lang="fr-FR"/>
              </a:p>
            </p:txBody>
          </p:sp>
        </p:grpSp>
        <p:sp>
          <p:nvSpPr>
            <p:cNvPr id="5153" name="Oval 41"/>
            <p:cNvSpPr>
              <a:spLocks noChangeArrowheads="1"/>
            </p:cNvSpPr>
            <p:nvPr/>
          </p:nvSpPr>
          <p:spPr bwMode="auto">
            <a:xfrm>
              <a:off x="295" y="1888"/>
              <a:ext cx="3130" cy="576"/>
            </a:xfrm>
            <a:prstGeom prst="ellipse">
              <a:avLst/>
            </a:prstGeom>
            <a:noFill/>
            <a:ln w="9525">
              <a:solidFill>
                <a:schemeClr val="tx1"/>
              </a:solidFill>
              <a:prstDash val="sysDot"/>
              <a:round/>
              <a:headEnd/>
              <a:tailEnd/>
            </a:ln>
          </p:spPr>
          <p:txBody>
            <a:bodyPr wrap="none" anchor="ctr"/>
            <a:lstStyle/>
            <a:p>
              <a:endParaRPr lang="fr-FR"/>
            </a:p>
          </p:txBody>
        </p:sp>
        <p:grpSp>
          <p:nvGrpSpPr>
            <p:cNvPr id="4" name="Group 67"/>
            <p:cNvGrpSpPr>
              <a:grpSpLocks/>
            </p:cNvGrpSpPr>
            <p:nvPr/>
          </p:nvGrpSpPr>
          <p:grpSpPr bwMode="auto">
            <a:xfrm>
              <a:off x="1474" y="1616"/>
              <a:ext cx="575" cy="277"/>
              <a:chOff x="1474" y="1616"/>
              <a:chExt cx="575" cy="277"/>
            </a:xfrm>
          </p:grpSpPr>
          <p:sp>
            <p:nvSpPr>
              <p:cNvPr id="5155" name="Freeform 50"/>
              <p:cNvSpPr>
                <a:spLocks/>
              </p:cNvSpPr>
              <p:nvPr/>
            </p:nvSpPr>
            <p:spPr bwMode="auto">
              <a:xfrm rot="21360000">
                <a:off x="1565" y="1855"/>
                <a:ext cx="484" cy="38"/>
              </a:xfrm>
              <a:custGeom>
                <a:avLst/>
                <a:gdLst>
                  <a:gd name="T0" fmla="*/ 711 w 711"/>
                  <a:gd name="T1" fmla="*/ 27 h 27"/>
                  <a:gd name="T2" fmla="*/ 0 w 711"/>
                  <a:gd name="T3" fmla="*/ 0 h 27"/>
                  <a:gd name="T4" fmla="*/ 0 60000 65536"/>
                  <a:gd name="T5" fmla="*/ 0 60000 65536"/>
                  <a:gd name="T6" fmla="*/ 0 w 711"/>
                  <a:gd name="T7" fmla="*/ 0 h 27"/>
                  <a:gd name="T8" fmla="*/ 711 w 711"/>
                  <a:gd name="T9" fmla="*/ 27 h 27"/>
                </a:gdLst>
                <a:ahLst/>
                <a:cxnLst>
                  <a:cxn ang="T4">
                    <a:pos x="T0" y="T1"/>
                  </a:cxn>
                  <a:cxn ang="T5">
                    <a:pos x="T2" y="T3"/>
                  </a:cxn>
                </a:cxnLst>
                <a:rect l="T6" t="T7" r="T8" b="T9"/>
                <a:pathLst>
                  <a:path w="711" h="27">
                    <a:moveTo>
                      <a:pt x="711" y="27"/>
                    </a:moveTo>
                    <a:lnTo>
                      <a:pt x="0" y="0"/>
                    </a:lnTo>
                  </a:path>
                </a:pathLst>
              </a:custGeom>
              <a:solidFill>
                <a:srgbClr val="9900CC"/>
              </a:solidFill>
              <a:ln w="76200" cmpd="sng">
                <a:solidFill>
                  <a:srgbClr val="FF0000"/>
                </a:solidFill>
                <a:round/>
                <a:headEnd type="none" w="med" len="med"/>
                <a:tailEnd type="triangle" w="med" len="med"/>
              </a:ln>
            </p:spPr>
            <p:txBody>
              <a:bodyPr/>
              <a:lstStyle/>
              <a:p>
                <a:endParaRPr lang="fr-FR"/>
              </a:p>
            </p:txBody>
          </p:sp>
          <p:sp>
            <p:nvSpPr>
              <p:cNvPr id="5156" name="Text Box 51"/>
              <p:cNvSpPr txBox="1">
                <a:spLocks noChangeArrowheads="1"/>
              </p:cNvSpPr>
              <p:nvPr/>
            </p:nvSpPr>
            <p:spPr bwMode="auto">
              <a:xfrm>
                <a:off x="1474" y="1616"/>
                <a:ext cx="242" cy="233"/>
              </a:xfrm>
              <a:prstGeom prst="rect">
                <a:avLst/>
              </a:prstGeom>
              <a:noFill/>
              <a:ln w="9525">
                <a:noFill/>
                <a:miter lim="800000"/>
                <a:headEnd/>
                <a:tailEnd/>
              </a:ln>
            </p:spPr>
            <p:txBody>
              <a:bodyPr wrap="none">
                <a:spAutoFit/>
              </a:bodyPr>
              <a:lstStyle/>
              <a:p>
                <a:r>
                  <a:rPr lang="fr-FR" b="1" dirty="0" smtClean="0">
                    <a:solidFill>
                      <a:srgbClr val="FF0000"/>
                    </a:solidFill>
                  </a:rPr>
                  <a:t>V</a:t>
                </a:r>
                <a:r>
                  <a:rPr lang="fr-FR" b="1" baseline="-25000" dirty="0">
                    <a:solidFill>
                      <a:srgbClr val="FF0000"/>
                    </a:solidFill>
                  </a:rPr>
                  <a:t>a</a:t>
                </a:r>
              </a:p>
            </p:txBody>
          </p:sp>
        </p:grpSp>
      </p:grpSp>
      <p:sp>
        <p:nvSpPr>
          <p:cNvPr id="49" name="Ellipse 48"/>
          <p:cNvSpPr/>
          <p:nvPr/>
        </p:nvSpPr>
        <p:spPr>
          <a:xfrm>
            <a:off x="2987675" y="3392488"/>
            <a:ext cx="107950" cy="10795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grpSp>
        <p:nvGrpSpPr>
          <p:cNvPr id="6" name="Groupe 53"/>
          <p:cNvGrpSpPr>
            <a:grpSpLocks/>
          </p:cNvGrpSpPr>
          <p:nvPr/>
        </p:nvGrpSpPr>
        <p:grpSpPr bwMode="auto">
          <a:xfrm>
            <a:off x="2843213" y="3429000"/>
            <a:ext cx="2430462" cy="369888"/>
            <a:chOff x="2762622" y="3429000"/>
            <a:chExt cx="1823360" cy="369332"/>
          </a:xfrm>
        </p:grpSpPr>
        <p:cxnSp>
          <p:nvCxnSpPr>
            <p:cNvPr id="51" name="Connecteur droit 50"/>
            <p:cNvCxnSpPr>
              <a:stCxn id="5151" idx="0"/>
            </p:cNvCxnSpPr>
            <p:nvPr/>
          </p:nvCxnSpPr>
          <p:spPr>
            <a:xfrm>
              <a:off x="2938884" y="3429000"/>
              <a:ext cx="1647098" cy="26947"/>
            </a:xfrm>
            <a:prstGeom prst="line">
              <a:avLst/>
            </a:prstGeom>
          </p:spPr>
          <p:style>
            <a:lnRef idx="1">
              <a:schemeClr val="accent1"/>
            </a:lnRef>
            <a:fillRef idx="0">
              <a:schemeClr val="accent1"/>
            </a:fillRef>
            <a:effectRef idx="0">
              <a:schemeClr val="accent1"/>
            </a:effectRef>
            <a:fontRef idx="minor">
              <a:schemeClr val="tx1"/>
            </a:fontRef>
          </p:style>
        </p:cxnSp>
        <p:sp>
          <p:nvSpPr>
            <p:cNvPr id="5151" name="ZoneTexte 52"/>
            <p:cNvSpPr txBox="1">
              <a:spLocks noChangeArrowheads="1"/>
            </p:cNvSpPr>
            <p:nvPr/>
          </p:nvSpPr>
          <p:spPr bwMode="auto">
            <a:xfrm>
              <a:off x="2762622" y="3429000"/>
              <a:ext cx="351378" cy="369332"/>
            </a:xfrm>
            <a:prstGeom prst="rect">
              <a:avLst/>
            </a:prstGeom>
            <a:noFill/>
            <a:ln w="9525">
              <a:noFill/>
              <a:miter lim="800000"/>
              <a:headEnd/>
              <a:tailEnd/>
            </a:ln>
          </p:spPr>
          <p:txBody>
            <a:bodyPr wrap="none">
              <a:spAutoFit/>
            </a:bodyPr>
            <a:lstStyle/>
            <a:p>
              <a:r>
                <a:rPr lang="fr-FR"/>
                <a:t>C</a:t>
              </a:r>
            </a:p>
          </p:txBody>
        </p:sp>
      </p:grpSp>
      <p:grpSp>
        <p:nvGrpSpPr>
          <p:cNvPr id="7" name="Groupe 63"/>
          <p:cNvGrpSpPr>
            <a:grpSpLocks/>
          </p:cNvGrpSpPr>
          <p:nvPr/>
        </p:nvGrpSpPr>
        <p:grpSpPr bwMode="auto">
          <a:xfrm rot="120000">
            <a:off x="1944687" y="3311589"/>
            <a:ext cx="1008062" cy="576199"/>
            <a:chOff x="1727832" y="3285048"/>
            <a:chExt cx="1332000" cy="576000"/>
          </a:xfrm>
        </p:grpSpPr>
        <p:grpSp>
          <p:nvGrpSpPr>
            <p:cNvPr id="8" name="Groupe 59"/>
            <p:cNvGrpSpPr>
              <a:grpSpLocks/>
            </p:cNvGrpSpPr>
            <p:nvPr/>
          </p:nvGrpSpPr>
          <p:grpSpPr bwMode="auto">
            <a:xfrm>
              <a:off x="1727832" y="3356992"/>
              <a:ext cx="1332000" cy="504056"/>
              <a:chOff x="1727832" y="3356992"/>
              <a:chExt cx="1332000" cy="504056"/>
            </a:xfrm>
          </p:grpSpPr>
          <p:cxnSp>
            <p:nvCxnSpPr>
              <p:cNvPr id="56" name="Connecteur droit 55"/>
              <p:cNvCxnSpPr/>
              <p:nvPr/>
            </p:nvCxnSpPr>
            <p:spPr>
              <a:xfrm flipV="1">
                <a:off x="1724397" y="3418416"/>
                <a:ext cx="1332001" cy="433238"/>
              </a:xfrm>
              <a:prstGeom prst="line">
                <a:avLst/>
              </a:prstGeom>
            </p:spPr>
            <p:style>
              <a:lnRef idx="1">
                <a:schemeClr val="accent1"/>
              </a:lnRef>
              <a:fillRef idx="0">
                <a:schemeClr val="accent1"/>
              </a:fillRef>
              <a:effectRef idx="0">
                <a:schemeClr val="accent1"/>
              </a:effectRef>
              <a:fontRef idx="minor">
                <a:schemeClr val="tx1"/>
              </a:fontRef>
            </p:style>
          </p:cxnSp>
          <p:sp>
            <p:nvSpPr>
              <p:cNvPr id="5149" name="ZoneTexte 58"/>
              <p:cNvSpPr txBox="1">
                <a:spLocks noChangeArrowheads="1"/>
              </p:cNvSpPr>
              <p:nvPr/>
            </p:nvSpPr>
            <p:spPr bwMode="auto">
              <a:xfrm>
                <a:off x="2123728" y="3356992"/>
                <a:ext cx="184731" cy="369332"/>
              </a:xfrm>
              <a:prstGeom prst="rect">
                <a:avLst/>
              </a:prstGeom>
              <a:noFill/>
              <a:ln w="9525">
                <a:noFill/>
                <a:miter lim="800000"/>
                <a:headEnd/>
                <a:tailEnd/>
              </a:ln>
            </p:spPr>
            <p:txBody>
              <a:bodyPr wrap="none">
                <a:spAutoFit/>
              </a:bodyPr>
              <a:lstStyle/>
              <a:p>
                <a:endParaRPr lang="fr-FR">
                  <a:solidFill>
                    <a:schemeClr val="bg1"/>
                  </a:solidFill>
                  <a:latin typeface="Script MT Bold" pitchFamily="66" charset="0"/>
                </a:endParaRPr>
              </a:p>
            </p:txBody>
          </p:sp>
        </p:grpSp>
        <p:sp>
          <p:nvSpPr>
            <p:cNvPr id="5147" name="Rectangle 62"/>
            <p:cNvSpPr>
              <a:spLocks noChangeArrowheads="1"/>
            </p:cNvSpPr>
            <p:nvPr/>
          </p:nvSpPr>
          <p:spPr bwMode="auto">
            <a:xfrm>
              <a:off x="2274115" y="3285048"/>
              <a:ext cx="356270" cy="369204"/>
            </a:xfrm>
            <a:prstGeom prst="rect">
              <a:avLst/>
            </a:prstGeom>
            <a:noFill/>
            <a:ln w="9525">
              <a:noFill/>
              <a:miter lim="800000"/>
              <a:headEnd/>
              <a:tailEnd/>
            </a:ln>
          </p:spPr>
          <p:txBody>
            <a:bodyPr wrap="none">
              <a:spAutoFit/>
            </a:bodyPr>
            <a:lstStyle/>
            <a:p>
              <a:r>
                <a:rPr lang="fr-FR" dirty="0" smtClean="0"/>
                <a:t>r</a:t>
              </a:r>
              <a:endParaRPr lang="fr-FR" dirty="0"/>
            </a:p>
          </p:txBody>
        </p:sp>
      </p:grpSp>
      <p:grpSp>
        <p:nvGrpSpPr>
          <p:cNvPr id="9" name="Group 66"/>
          <p:cNvGrpSpPr>
            <a:grpSpLocks/>
          </p:cNvGrpSpPr>
          <p:nvPr/>
        </p:nvGrpSpPr>
        <p:grpSpPr bwMode="auto">
          <a:xfrm>
            <a:off x="4284663" y="3278188"/>
            <a:ext cx="1049337" cy="366712"/>
            <a:chOff x="2701" y="1976"/>
            <a:chExt cx="661" cy="231"/>
          </a:xfrm>
        </p:grpSpPr>
        <p:sp>
          <p:nvSpPr>
            <p:cNvPr id="5144" name="AutoShape 10"/>
            <p:cNvSpPr>
              <a:spLocks noChangeArrowheads="1"/>
            </p:cNvSpPr>
            <p:nvPr/>
          </p:nvSpPr>
          <p:spPr bwMode="auto">
            <a:xfrm>
              <a:off x="2944" y="1978"/>
              <a:ext cx="418" cy="179"/>
            </a:xfrm>
            <a:prstGeom prst="leftArrow">
              <a:avLst>
                <a:gd name="adj1" fmla="val 50000"/>
                <a:gd name="adj2" fmla="val 58380"/>
              </a:avLst>
            </a:prstGeom>
            <a:solidFill>
              <a:srgbClr val="009999"/>
            </a:solidFill>
            <a:ln w="9525">
              <a:solidFill>
                <a:schemeClr val="hlink"/>
              </a:solidFill>
              <a:miter lim="800000"/>
              <a:headEnd/>
              <a:tailEnd/>
            </a:ln>
          </p:spPr>
          <p:txBody>
            <a:bodyPr wrap="none" anchor="ctr"/>
            <a:lstStyle/>
            <a:p>
              <a:endParaRPr lang="fr-FR"/>
            </a:p>
          </p:txBody>
        </p:sp>
        <p:sp>
          <p:nvSpPr>
            <p:cNvPr id="3084" name="Text Box 12"/>
            <p:cNvSpPr txBox="1">
              <a:spLocks noChangeArrowheads="1"/>
            </p:cNvSpPr>
            <p:nvPr/>
          </p:nvSpPr>
          <p:spPr bwMode="auto">
            <a:xfrm>
              <a:off x="2701" y="1976"/>
              <a:ext cx="319" cy="231"/>
            </a:xfrm>
            <a:prstGeom prst="rect">
              <a:avLst/>
            </a:prstGeom>
            <a:noFill/>
            <a:ln w="9525">
              <a:noFill/>
              <a:miter lim="800000"/>
              <a:headEnd/>
              <a:tailEnd/>
            </a:ln>
            <a:effectLst/>
          </p:spPr>
          <p:txBody>
            <a:bodyPr wrap="none">
              <a:spAutoFit/>
            </a:bodyPr>
            <a:lstStyle/>
            <a:p>
              <a:pPr>
                <a:defRPr/>
              </a:pPr>
              <a:r>
                <a:rPr lang="fr-FR" b="1">
                  <a:solidFill>
                    <a:srgbClr val="008080"/>
                  </a:solidFill>
                  <a:effectLst>
                    <a:outerShdw blurRad="38100" dist="38100" dir="2700000" algn="tl">
                      <a:srgbClr val="C0C0C0"/>
                    </a:outerShdw>
                  </a:effectLst>
                </a:rPr>
                <a:t>R’</a:t>
              </a:r>
              <a:r>
                <a:rPr lang="fr-FR" b="1" baseline="-25000">
                  <a:solidFill>
                    <a:srgbClr val="008080"/>
                  </a:solidFill>
                  <a:effectLst>
                    <a:outerShdw blurRad="38100" dist="38100" dir="2700000" algn="tl">
                      <a:srgbClr val="C0C0C0"/>
                    </a:outerShdw>
                  </a:effectLst>
                </a:rPr>
                <a:t>h</a:t>
              </a:r>
            </a:p>
          </p:txBody>
        </p:sp>
      </p:grpSp>
      <p:grpSp>
        <p:nvGrpSpPr>
          <p:cNvPr id="10" name="Groupe 71"/>
          <p:cNvGrpSpPr>
            <a:grpSpLocks/>
          </p:cNvGrpSpPr>
          <p:nvPr/>
        </p:nvGrpSpPr>
        <p:grpSpPr bwMode="auto">
          <a:xfrm>
            <a:off x="0" y="333375"/>
            <a:ext cx="8715375" cy="6048375"/>
            <a:chOff x="0" y="333375"/>
            <a:chExt cx="8715375" cy="6048375"/>
          </a:xfrm>
        </p:grpSpPr>
        <p:grpSp>
          <p:nvGrpSpPr>
            <p:cNvPr id="11" name="Group 62"/>
            <p:cNvGrpSpPr>
              <a:grpSpLocks/>
            </p:cNvGrpSpPr>
            <p:nvPr/>
          </p:nvGrpSpPr>
          <p:grpSpPr bwMode="auto">
            <a:xfrm>
              <a:off x="0" y="5373688"/>
              <a:ext cx="684213" cy="1008062"/>
              <a:chOff x="0" y="3385"/>
              <a:chExt cx="431" cy="635"/>
            </a:xfrm>
            <a:solidFill>
              <a:srgbClr val="FF6600"/>
            </a:solidFill>
          </p:grpSpPr>
          <p:sp>
            <p:nvSpPr>
              <p:cNvPr id="5" name="Oval 56"/>
              <p:cNvSpPr>
                <a:spLocks noChangeArrowheads="1"/>
              </p:cNvSpPr>
              <p:nvPr/>
            </p:nvSpPr>
            <p:spPr bwMode="auto">
              <a:xfrm>
                <a:off x="113" y="3385"/>
                <a:ext cx="227" cy="181"/>
              </a:xfrm>
              <a:prstGeom prst="ellipse">
                <a:avLst/>
              </a:prstGeom>
              <a:grpFill/>
              <a:ln w="9525">
                <a:solidFill>
                  <a:schemeClr val="tx1"/>
                </a:solidFill>
                <a:round/>
                <a:headEnd/>
                <a:tailEnd/>
              </a:ln>
            </p:spPr>
            <p:txBody>
              <a:bodyPr wrap="none" anchor="ctr"/>
              <a:lstStyle/>
              <a:p>
                <a:pPr>
                  <a:defRPr/>
                </a:pPr>
                <a:endParaRPr lang="fr-FR"/>
              </a:p>
            </p:txBody>
          </p:sp>
          <p:sp>
            <p:nvSpPr>
              <p:cNvPr id="4117" name="Oval 57"/>
              <p:cNvSpPr>
                <a:spLocks noChangeArrowheads="1"/>
              </p:cNvSpPr>
              <p:nvPr/>
            </p:nvSpPr>
            <p:spPr bwMode="auto">
              <a:xfrm>
                <a:off x="113" y="3566"/>
                <a:ext cx="272" cy="349"/>
              </a:xfrm>
              <a:prstGeom prst="ellipse">
                <a:avLst/>
              </a:prstGeom>
              <a:grpFill/>
              <a:ln w="9525">
                <a:solidFill>
                  <a:schemeClr val="tx1"/>
                </a:solidFill>
                <a:round/>
                <a:headEnd/>
                <a:tailEnd/>
              </a:ln>
            </p:spPr>
            <p:txBody>
              <a:bodyPr wrap="none" anchor="ctr"/>
              <a:lstStyle/>
              <a:p>
                <a:pPr>
                  <a:defRPr/>
                </a:pPr>
                <a:endParaRPr lang="fr-FR"/>
              </a:p>
            </p:txBody>
          </p:sp>
          <p:sp>
            <p:nvSpPr>
              <p:cNvPr id="4118" name="Line 58"/>
              <p:cNvSpPr>
                <a:spLocks noChangeShapeType="1"/>
              </p:cNvSpPr>
              <p:nvPr/>
            </p:nvSpPr>
            <p:spPr bwMode="auto">
              <a:xfrm flipH="1">
                <a:off x="113" y="3884"/>
                <a:ext cx="45" cy="136"/>
              </a:xfrm>
              <a:prstGeom prst="line">
                <a:avLst/>
              </a:prstGeom>
              <a:grpFill/>
              <a:ln w="9525">
                <a:solidFill>
                  <a:schemeClr val="tx1"/>
                </a:solidFill>
                <a:round/>
                <a:headEnd/>
                <a:tailEnd/>
              </a:ln>
            </p:spPr>
            <p:txBody>
              <a:bodyPr/>
              <a:lstStyle/>
              <a:p>
                <a:pPr>
                  <a:defRPr/>
                </a:pPr>
                <a:endParaRPr lang="fr-FR"/>
              </a:p>
            </p:txBody>
          </p:sp>
          <p:sp>
            <p:nvSpPr>
              <p:cNvPr id="4119" name="Line 59"/>
              <p:cNvSpPr>
                <a:spLocks noChangeShapeType="1"/>
              </p:cNvSpPr>
              <p:nvPr/>
            </p:nvSpPr>
            <p:spPr bwMode="auto">
              <a:xfrm>
                <a:off x="295" y="3929"/>
                <a:ext cx="90" cy="45"/>
              </a:xfrm>
              <a:prstGeom prst="line">
                <a:avLst/>
              </a:prstGeom>
              <a:grpFill/>
              <a:ln w="9525">
                <a:solidFill>
                  <a:schemeClr val="tx1"/>
                </a:solidFill>
                <a:round/>
                <a:headEnd/>
                <a:tailEnd/>
              </a:ln>
            </p:spPr>
            <p:txBody>
              <a:bodyPr/>
              <a:lstStyle/>
              <a:p>
                <a:pPr>
                  <a:defRPr/>
                </a:pPr>
                <a:endParaRPr lang="fr-FR"/>
              </a:p>
            </p:txBody>
          </p:sp>
          <p:sp>
            <p:nvSpPr>
              <p:cNvPr id="4120" name="Line 60"/>
              <p:cNvSpPr>
                <a:spLocks noChangeShapeType="1"/>
              </p:cNvSpPr>
              <p:nvPr/>
            </p:nvSpPr>
            <p:spPr bwMode="auto">
              <a:xfrm flipV="1">
                <a:off x="340" y="3475"/>
                <a:ext cx="91" cy="182"/>
              </a:xfrm>
              <a:prstGeom prst="line">
                <a:avLst/>
              </a:prstGeom>
              <a:grpFill/>
              <a:ln w="9525">
                <a:solidFill>
                  <a:schemeClr val="tx1"/>
                </a:solidFill>
                <a:round/>
                <a:headEnd/>
                <a:tailEnd/>
              </a:ln>
            </p:spPr>
            <p:txBody>
              <a:bodyPr/>
              <a:lstStyle/>
              <a:p>
                <a:pPr>
                  <a:defRPr/>
                </a:pPr>
                <a:endParaRPr lang="fr-FR"/>
              </a:p>
            </p:txBody>
          </p:sp>
          <p:sp>
            <p:nvSpPr>
              <p:cNvPr id="4121" name="Line 61"/>
              <p:cNvSpPr>
                <a:spLocks noChangeShapeType="1"/>
              </p:cNvSpPr>
              <p:nvPr/>
            </p:nvSpPr>
            <p:spPr bwMode="auto">
              <a:xfrm flipH="1" flipV="1">
                <a:off x="0" y="3566"/>
                <a:ext cx="204" cy="91"/>
              </a:xfrm>
              <a:prstGeom prst="line">
                <a:avLst/>
              </a:prstGeom>
              <a:grpFill/>
              <a:ln w="9525">
                <a:solidFill>
                  <a:schemeClr val="tx1"/>
                </a:solidFill>
                <a:round/>
                <a:headEnd/>
                <a:tailEnd/>
              </a:ln>
            </p:spPr>
            <p:txBody>
              <a:bodyPr/>
              <a:lstStyle/>
              <a:p>
                <a:pPr>
                  <a:defRPr/>
                </a:pPr>
                <a:endParaRPr lang="fr-FR"/>
              </a:p>
            </p:txBody>
          </p:sp>
        </p:grpSp>
        <p:sp>
          <p:nvSpPr>
            <p:cNvPr id="5140" name="Freeform 38"/>
            <p:cNvSpPr>
              <a:spLocks/>
            </p:cNvSpPr>
            <p:nvPr/>
          </p:nvSpPr>
          <p:spPr bwMode="auto">
            <a:xfrm>
              <a:off x="250825" y="6308725"/>
              <a:ext cx="8464550" cy="6350"/>
            </a:xfrm>
            <a:custGeom>
              <a:avLst/>
              <a:gdLst>
                <a:gd name="T0" fmla="*/ 0 w 5332"/>
                <a:gd name="T1" fmla="*/ 0 h 4"/>
                <a:gd name="T2" fmla="*/ 2147483647 w 5332"/>
                <a:gd name="T3" fmla="*/ 2147483647 h 4"/>
                <a:gd name="T4" fmla="*/ 0 60000 65536"/>
                <a:gd name="T5" fmla="*/ 0 60000 65536"/>
                <a:gd name="T6" fmla="*/ 0 w 5332"/>
                <a:gd name="T7" fmla="*/ 0 h 4"/>
                <a:gd name="T8" fmla="*/ 5332 w 5332"/>
                <a:gd name="T9" fmla="*/ 4 h 4"/>
              </a:gdLst>
              <a:ahLst/>
              <a:cxnLst>
                <a:cxn ang="T4">
                  <a:pos x="T0" y="T1"/>
                </a:cxn>
                <a:cxn ang="T5">
                  <a:pos x="T2" y="T3"/>
                </a:cxn>
              </a:cxnLst>
              <a:rect l="T6" t="T7" r="T8" b="T9"/>
              <a:pathLst>
                <a:path w="5332" h="4">
                  <a:moveTo>
                    <a:pt x="0" y="0"/>
                  </a:moveTo>
                  <a:lnTo>
                    <a:pt x="5332" y="4"/>
                  </a:lnTo>
                </a:path>
              </a:pathLst>
            </a:custGeom>
            <a:noFill/>
            <a:ln w="9525">
              <a:solidFill>
                <a:srgbClr val="FF0000"/>
              </a:solidFill>
              <a:round/>
              <a:headEnd type="none" w="med" len="med"/>
              <a:tailEnd type="triangle" w="med" len="med"/>
            </a:ln>
          </p:spPr>
          <p:txBody>
            <a:bodyPr/>
            <a:lstStyle/>
            <a:p>
              <a:endParaRPr lang="fr-FR"/>
            </a:p>
          </p:txBody>
        </p:sp>
        <p:sp>
          <p:nvSpPr>
            <p:cNvPr id="5141" name="Line 37"/>
            <p:cNvSpPr>
              <a:spLocks noChangeShapeType="1"/>
            </p:cNvSpPr>
            <p:nvPr/>
          </p:nvSpPr>
          <p:spPr bwMode="auto">
            <a:xfrm flipV="1">
              <a:off x="250825" y="333375"/>
              <a:ext cx="0" cy="5975350"/>
            </a:xfrm>
            <a:prstGeom prst="line">
              <a:avLst/>
            </a:prstGeom>
            <a:noFill/>
            <a:ln w="9525">
              <a:solidFill>
                <a:srgbClr val="FF0000"/>
              </a:solidFill>
              <a:round/>
              <a:headEnd/>
              <a:tailEnd type="triangle" w="med" len="med"/>
            </a:ln>
          </p:spPr>
          <p:txBody>
            <a:bodyPr/>
            <a:lstStyle/>
            <a:p>
              <a:endParaRPr lang="fr-FR"/>
            </a:p>
          </p:txBody>
        </p:sp>
        <p:sp>
          <p:nvSpPr>
            <p:cNvPr id="5142" name="Line 39"/>
            <p:cNvSpPr>
              <a:spLocks noChangeShapeType="1"/>
            </p:cNvSpPr>
            <p:nvPr/>
          </p:nvSpPr>
          <p:spPr bwMode="auto">
            <a:xfrm flipV="1">
              <a:off x="250825" y="4724400"/>
              <a:ext cx="4465638" cy="1584325"/>
            </a:xfrm>
            <a:prstGeom prst="line">
              <a:avLst/>
            </a:prstGeom>
            <a:noFill/>
            <a:ln w="9525">
              <a:solidFill>
                <a:srgbClr val="FF0000"/>
              </a:solidFill>
              <a:round/>
              <a:headEnd/>
              <a:tailEnd type="triangle" w="med" len="med"/>
            </a:ln>
          </p:spPr>
          <p:txBody>
            <a:bodyPr/>
            <a:lstStyle/>
            <a:p>
              <a:endParaRPr lang="fr-FR"/>
            </a:p>
          </p:txBody>
        </p:sp>
        <p:sp>
          <p:nvSpPr>
            <p:cNvPr id="5143" name="ZoneTexte 68"/>
            <p:cNvSpPr txBox="1">
              <a:spLocks noChangeArrowheads="1"/>
            </p:cNvSpPr>
            <p:nvPr/>
          </p:nvSpPr>
          <p:spPr bwMode="auto">
            <a:xfrm>
              <a:off x="683568" y="6073551"/>
              <a:ext cx="2634054" cy="307777"/>
            </a:xfrm>
            <a:prstGeom prst="rect">
              <a:avLst/>
            </a:prstGeom>
            <a:noFill/>
            <a:ln w="9525">
              <a:noFill/>
              <a:miter lim="800000"/>
              <a:headEnd/>
              <a:tailEnd/>
            </a:ln>
          </p:spPr>
          <p:txBody>
            <a:bodyPr wrap="none">
              <a:spAutoFit/>
            </a:bodyPr>
            <a:lstStyle/>
            <a:p>
              <a:r>
                <a:rPr lang="fr-FR" sz="1100" i="1">
                  <a:solidFill>
                    <a:srgbClr val="FF0000"/>
                  </a:solidFill>
                </a:rPr>
                <a:t>Référentiel terrestre (supposé galiléen</a:t>
              </a:r>
              <a:r>
                <a:rPr lang="fr-FR" sz="1400" i="1">
                  <a:solidFill>
                    <a:srgbClr val="FF0000"/>
                  </a:solidFill>
                </a:rPr>
                <a:t>)</a:t>
              </a:r>
            </a:p>
          </p:txBody>
        </p:sp>
      </p:grpSp>
      <p:sp>
        <p:nvSpPr>
          <p:cNvPr id="4116" name="ZoneTexte 72"/>
          <p:cNvSpPr txBox="1">
            <a:spLocks noChangeArrowheads="1"/>
          </p:cNvSpPr>
          <p:nvPr/>
        </p:nvSpPr>
        <p:spPr bwMode="auto">
          <a:xfrm>
            <a:off x="3563938" y="5876925"/>
            <a:ext cx="4084195" cy="338554"/>
          </a:xfrm>
          <a:prstGeom prst="rect">
            <a:avLst/>
          </a:prstGeom>
          <a:solidFill>
            <a:schemeClr val="bg1"/>
          </a:solidFill>
          <a:ln w="9525">
            <a:solidFill>
              <a:schemeClr val="tx1"/>
            </a:solidFill>
            <a:miter lim="800000"/>
            <a:headEnd/>
            <a:tailEnd/>
          </a:ln>
        </p:spPr>
        <p:txBody>
          <a:bodyPr wrap="none">
            <a:spAutoFit/>
          </a:bodyPr>
          <a:lstStyle/>
          <a:p>
            <a:r>
              <a:rPr lang="fr-FR" sz="1600" dirty="0"/>
              <a:t>On appelle facteur de charge n, le rapport R</a:t>
            </a:r>
            <a:r>
              <a:rPr lang="fr-FR" sz="1600" baseline="-25000" dirty="0"/>
              <a:t>A</a:t>
            </a:r>
            <a:r>
              <a:rPr lang="fr-FR" sz="1600" dirty="0"/>
              <a:t>/P</a:t>
            </a:r>
          </a:p>
        </p:txBody>
      </p:sp>
      <p:grpSp>
        <p:nvGrpSpPr>
          <p:cNvPr id="12" name="Groupe 68"/>
          <p:cNvGrpSpPr>
            <a:grpSpLocks/>
          </p:cNvGrpSpPr>
          <p:nvPr/>
        </p:nvGrpSpPr>
        <p:grpSpPr bwMode="auto">
          <a:xfrm>
            <a:off x="4859338" y="2771775"/>
            <a:ext cx="763274" cy="1017521"/>
            <a:chOff x="5724130" y="1700808"/>
            <a:chExt cx="763203" cy="1017337"/>
          </a:xfrm>
        </p:grpSpPr>
        <p:grpSp>
          <p:nvGrpSpPr>
            <p:cNvPr id="13" name="Groupe 66"/>
            <p:cNvGrpSpPr>
              <a:grpSpLocks/>
            </p:cNvGrpSpPr>
            <p:nvPr/>
          </p:nvGrpSpPr>
          <p:grpSpPr bwMode="auto">
            <a:xfrm>
              <a:off x="5868144" y="1700808"/>
              <a:ext cx="619189" cy="648072"/>
              <a:chOff x="5868144" y="1700808"/>
              <a:chExt cx="619189" cy="648072"/>
            </a:xfrm>
          </p:grpSpPr>
          <p:grpSp>
            <p:nvGrpSpPr>
              <p:cNvPr id="14" name="Groupe 64"/>
              <p:cNvGrpSpPr>
                <a:grpSpLocks/>
              </p:cNvGrpSpPr>
              <p:nvPr/>
            </p:nvGrpSpPr>
            <p:grpSpPr bwMode="auto">
              <a:xfrm>
                <a:off x="5868144" y="1916832"/>
                <a:ext cx="360040" cy="432048"/>
                <a:chOff x="5868144" y="1916832"/>
                <a:chExt cx="360040" cy="432048"/>
              </a:xfrm>
            </p:grpSpPr>
            <p:cxnSp>
              <p:nvCxnSpPr>
                <p:cNvPr id="61" name="Connecteur droit avec flèche 60"/>
                <p:cNvCxnSpPr/>
                <p:nvPr/>
              </p:nvCxnSpPr>
              <p:spPr>
                <a:xfrm flipV="1">
                  <a:off x="6228906" y="1916669"/>
                  <a:ext cx="0" cy="39521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Connecteur droit avec flèche 63"/>
                <p:cNvCxnSpPr/>
                <p:nvPr/>
              </p:nvCxnSpPr>
              <p:spPr>
                <a:xfrm flipH="1">
                  <a:off x="5868577" y="2348391"/>
                  <a:ext cx="360329"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136" name="ZoneTexte 65"/>
              <p:cNvSpPr txBox="1">
                <a:spLocks noChangeArrowheads="1"/>
              </p:cNvSpPr>
              <p:nvPr/>
            </p:nvSpPr>
            <p:spPr bwMode="auto">
              <a:xfrm>
                <a:off x="6177662" y="1700808"/>
                <a:ext cx="309671" cy="369265"/>
              </a:xfrm>
              <a:prstGeom prst="rect">
                <a:avLst/>
              </a:prstGeom>
              <a:noFill/>
              <a:ln w="9525">
                <a:noFill/>
                <a:miter lim="800000"/>
                <a:headEnd/>
                <a:tailEnd/>
              </a:ln>
            </p:spPr>
            <p:txBody>
              <a:bodyPr wrap="none">
                <a:spAutoFit/>
              </a:bodyPr>
              <a:lstStyle/>
              <a:p>
                <a:r>
                  <a:rPr lang="fr-FR" dirty="0"/>
                  <a:t>B</a:t>
                </a:r>
              </a:p>
            </p:txBody>
          </p:sp>
        </p:grpSp>
        <p:sp>
          <p:nvSpPr>
            <p:cNvPr id="5134" name="ZoneTexte 67"/>
            <p:cNvSpPr txBox="1">
              <a:spLocks noChangeArrowheads="1"/>
            </p:cNvSpPr>
            <p:nvPr/>
          </p:nvSpPr>
          <p:spPr bwMode="auto">
            <a:xfrm>
              <a:off x="5724130" y="2348880"/>
              <a:ext cx="336921" cy="369265"/>
            </a:xfrm>
            <a:prstGeom prst="rect">
              <a:avLst/>
            </a:prstGeom>
            <a:noFill/>
            <a:ln w="9525">
              <a:noFill/>
              <a:miter lim="800000"/>
              <a:headEnd/>
              <a:tailEnd/>
            </a:ln>
          </p:spPr>
          <p:txBody>
            <a:bodyPr wrap="none">
              <a:spAutoFit/>
            </a:bodyPr>
            <a:lstStyle/>
            <a:p>
              <a:r>
                <a:rPr lang="fr-FR" b="1" dirty="0" smtClean="0"/>
                <a:t>N</a:t>
              </a:r>
              <a:endParaRPr lang="fr-FR" b="1" dirty="0"/>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0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14">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14">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15">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1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0" grpId="0" build="allAtOnce"/>
      <p:bldP spid="41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 name="Picture 30" descr="virage G écartement ext pos haute"/>
          <p:cNvPicPr>
            <a:picLocks noChangeAspect="1" noChangeArrowheads="1"/>
          </p:cNvPicPr>
          <p:nvPr/>
        </p:nvPicPr>
        <p:blipFill>
          <a:blip r:embed="rId3" cstate="print"/>
          <a:srcRect/>
          <a:stretch>
            <a:fillRect/>
          </a:stretch>
        </p:blipFill>
        <p:spPr bwMode="auto">
          <a:xfrm rot="-420000">
            <a:off x="4754555" y="2870494"/>
            <a:ext cx="1514216" cy="725073"/>
          </a:xfrm>
          <a:prstGeom prst="rect">
            <a:avLst/>
          </a:prstGeom>
          <a:noFill/>
        </p:spPr>
      </p:pic>
      <p:grpSp>
        <p:nvGrpSpPr>
          <p:cNvPr id="2" name="Group 2"/>
          <p:cNvGrpSpPr>
            <a:grpSpLocks/>
          </p:cNvGrpSpPr>
          <p:nvPr/>
        </p:nvGrpSpPr>
        <p:grpSpPr bwMode="auto">
          <a:xfrm>
            <a:off x="5219700" y="3357563"/>
            <a:ext cx="325438" cy="1741487"/>
            <a:chOff x="3288" y="2084"/>
            <a:chExt cx="205" cy="1097"/>
          </a:xfrm>
        </p:grpSpPr>
        <p:sp>
          <p:nvSpPr>
            <p:cNvPr id="6147" name="Text Box 3"/>
            <p:cNvSpPr txBox="1">
              <a:spLocks noChangeArrowheads="1"/>
            </p:cNvSpPr>
            <p:nvPr/>
          </p:nvSpPr>
          <p:spPr bwMode="auto">
            <a:xfrm>
              <a:off x="3288" y="2931"/>
              <a:ext cx="205" cy="250"/>
            </a:xfrm>
            <a:prstGeom prst="rect">
              <a:avLst/>
            </a:prstGeom>
            <a:noFill/>
            <a:ln w="9525">
              <a:noFill/>
              <a:miter lim="800000"/>
              <a:headEnd/>
              <a:tailEnd/>
            </a:ln>
            <a:effectLst/>
          </p:spPr>
          <p:txBody>
            <a:bodyPr wrap="none">
              <a:spAutoFit/>
            </a:bodyPr>
            <a:lstStyle/>
            <a:p>
              <a:pPr>
                <a:defRPr/>
              </a:pPr>
              <a:r>
                <a:rPr lang="fr-FR" sz="2000" b="1">
                  <a:solidFill>
                    <a:srgbClr val="CC0000"/>
                  </a:solidFill>
                  <a:effectLst>
                    <a:outerShdw blurRad="38100" dist="38100" dir="2700000" algn="tl">
                      <a:srgbClr val="C0C0C0"/>
                    </a:outerShdw>
                  </a:effectLst>
                  <a:latin typeface="Lucida Sans Unicode" pitchFamily="34" charset="0"/>
                </a:rPr>
                <a:t>P</a:t>
              </a:r>
            </a:p>
          </p:txBody>
        </p:sp>
        <p:sp>
          <p:nvSpPr>
            <p:cNvPr id="1081" name="AutoShape 4"/>
            <p:cNvSpPr>
              <a:spLocks noChangeArrowheads="1"/>
            </p:cNvSpPr>
            <p:nvPr/>
          </p:nvSpPr>
          <p:spPr bwMode="auto">
            <a:xfrm>
              <a:off x="3313" y="2084"/>
              <a:ext cx="147" cy="842"/>
            </a:xfrm>
            <a:prstGeom prst="downArrow">
              <a:avLst>
                <a:gd name="adj1" fmla="val 50000"/>
                <a:gd name="adj2" fmla="val 143197"/>
              </a:avLst>
            </a:prstGeom>
            <a:gradFill rotWithShape="0">
              <a:gsLst>
                <a:gs pos="0">
                  <a:srgbClr val="FF5050"/>
                </a:gs>
                <a:gs pos="100000">
                  <a:srgbClr val="CC0000"/>
                </a:gs>
              </a:gsLst>
              <a:lin ang="5400000" scaled="1"/>
            </a:gradFill>
            <a:ln w="9525">
              <a:noFill/>
              <a:miter lim="800000"/>
              <a:headEnd/>
              <a:tailEnd/>
            </a:ln>
          </p:spPr>
          <p:txBody>
            <a:bodyPr wrap="none" anchor="ctr"/>
            <a:lstStyle/>
            <a:p>
              <a:endParaRPr lang="fr-FR"/>
            </a:p>
          </p:txBody>
        </p:sp>
      </p:grpSp>
      <p:grpSp>
        <p:nvGrpSpPr>
          <p:cNvPr id="4" name="Group 8"/>
          <p:cNvGrpSpPr>
            <a:grpSpLocks/>
          </p:cNvGrpSpPr>
          <p:nvPr/>
        </p:nvGrpSpPr>
        <p:grpSpPr bwMode="auto">
          <a:xfrm>
            <a:off x="4287838" y="3136900"/>
            <a:ext cx="1049337" cy="366713"/>
            <a:chOff x="2701" y="1976"/>
            <a:chExt cx="661" cy="231"/>
          </a:xfrm>
        </p:grpSpPr>
        <p:sp>
          <p:nvSpPr>
            <p:cNvPr id="1078" name="AutoShape 9"/>
            <p:cNvSpPr>
              <a:spLocks noChangeArrowheads="1"/>
            </p:cNvSpPr>
            <p:nvPr/>
          </p:nvSpPr>
          <p:spPr bwMode="auto">
            <a:xfrm>
              <a:off x="2944" y="1978"/>
              <a:ext cx="418" cy="179"/>
            </a:xfrm>
            <a:prstGeom prst="leftArrow">
              <a:avLst>
                <a:gd name="adj1" fmla="val 50000"/>
                <a:gd name="adj2" fmla="val 58380"/>
              </a:avLst>
            </a:prstGeom>
            <a:solidFill>
              <a:srgbClr val="009999"/>
            </a:solidFill>
            <a:ln w="9525">
              <a:solidFill>
                <a:schemeClr val="hlink"/>
              </a:solidFill>
              <a:miter lim="800000"/>
              <a:headEnd/>
              <a:tailEnd/>
            </a:ln>
          </p:spPr>
          <p:txBody>
            <a:bodyPr wrap="none" anchor="ctr"/>
            <a:lstStyle/>
            <a:p>
              <a:endParaRPr lang="fr-FR"/>
            </a:p>
          </p:txBody>
        </p:sp>
        <p:sp>
          <p:nvSpPr>
            <p:cNvPr id="6154" name="Text Box 10"/>
            <p:cNvSpPr txBox="1">
              <a:spLocks noChangeArrowheads="1"/>
            </p:cNvSpPr>
            <p:nvPr/>
          </p:nvSpPr>
          <p:spPr bwMode="auto">
            <a:xfrm>
              <a:off x="2701" y="1976"/>
              <a:ext cx="319" cy="231"/>
            </a:xfrm>
            <a:prstGeom prst="rect">
              <a:avLst/>
            </a:prstGeom>
            <a:noFill/>
            <a:ln w="9525">
              <a:noFill/>
              <a:miter lim="800000"/>
              <a:headEnd/>
              <a:tailEnd/>
            </a:ln>
            <a:effectLst/>
          </p:spPr>
          <p:txBody>
            <a:bodyPr wrap="none">
              <a:spAutoFit/>
            </a:bodyPr>
            <a:lstStyle/>
            <a:p>
              <a:pPr>
                <a:defRPr/>
              </a:pPr>
              <a:r>
                <a:rPr lang="fr-FR" b="1" dirty="0" err="1">
                  <a:solidFill>
                    <a:srgbClr val="008080"/>
                  </a:solidFill>
                  <a:effectLst>
                    <a:outerShdw blurRad="38100" dist="38100" dir="2700000" algn="tl">
                      <a:srgbClr val="C0C0C0"/>
                    </a:outerShdw>
                  </a:effectLst>
                </a:rPr>
                <a:t>R’</a:t>
              </a:r>
              <a:r>
                <a:rPr lang="fr-FR" b="1" baseline="-25000" dirty="0" err="1">
                  <a:solidFill>
                    <a:srgbClr val="008080"/>
                  </a:solidFill>
                  <a:effectLst>
                    <a:outerShdw blurRad="38100" dist="38100" dir="2700000" algn="tl">
                      <a:srgbClr val="C0C0C0"/>
                    </a:outerShdw>
                  </a:effectLst>
                </a:rPr>
                <a:t>h</a:t>
              </a:r>
              <a:endParaRPr lang="fr-FR" b="1" baseline="-25000" dirty="0">
                <a:solidFill>
                  <a:srgbClr val="008080"/>
                </a:solidFill>
                <a:effectLst>
                  <a:outerShdw blurRad="38100" dist="38100" dir="2700000" algn="tl">
                    <a:srgbClr val="C0C0C0"/>
                  </a:outerShdw>
                </a:effectLst>
              </a:endParaRPr>
            </a:p>
          </p:txBody>
        </p:sp>
      </p:grpSp>
      <p:sp>
        <p:nvSpPr>
          <p:cNvPr id="6159" name="Text Box 15"/>
          <p:cNvSpPr txBox="1">
            <a:spLocks noChangeArrowheads="1"/>
          </p:cNvSpPr>
          <p:nvPr/>
        </p:nvSpPr>
        <p:spPr bwMode="auto">
          <a:xfrm>
            <a:off x="50800" y="6673850"/>
            <a:ext cx="1249363" cy="184150"/>
          </a:xfrm>
          <a:prstGeom prst="rect">
            <a:avLst/>
          </a:prstGeom>
          <a:noFill/>
          <a:ln w="3175" algn="ctr">
            <a:noFill/>
            <a:miter lim="800000"/>
            <a:headEnd/>
            <a:tailEnd/>
          </a:ln>
          <a:effectLst/>
        </p:spPr>
        <p:txBody>
          <a:bodyPr wrap="none">
            <a:spAutoFit/>
          </a:bodyPr>
          <a:lstStyle/>
          <a:p>
            <a:pPr algn="ctr">
              <a:defRPr/>
            </a:pPr>
            <a:r>
              <a:rPr lang="fr-FR" sz="600">
                <a:effectLst>
                  <a:outerShdw blurRad="38100" dist="38100" dir="2700000" algn="tl">
                    <a:srgbClr val="C0C0C0"/>
                  </a:outerShdw>
                </a:effectLst>
                <a:latin typeface="Franklin Gothic Medium" pitchFamily="34" charset="0"/>
                <a:cs typeface="Arial" charset="0"/>
              </a:rPr>
              <a:t>CORDIER Guillaume</a:t>
            </a:r>
            <a:r>
              <a:rPr lang="fr-FR" sz="600">
                <a:latin typeface="Franklin Gothic Medium" pitchFamily="34" charset="0"/>
                <a:cs typeface="Arial" charset="0"/>
              </a:rPr>
              <a:t> – mai 2004</a:t>
            </a:r>
          </a:p>
        </p:txBody>
      </p:sp>
      <p:sp>
        <p:nvSpPr>
          <p:cNvPr id="1030" name="AutoShape 16">
            <a:hlinkClick r:id="" action="ppaction://hlinkshowjump?jump=endshow" highlightClick="1">
              <a:snd r:embed="rId4" name="click.wav"/>
            </a:hlinkClick>
          </p:cNvPr>
          <p:cNvSpPr>
            <a:spLocks noChangeAspect="1" noChangeArrowheads="1"/>
          </p:cNvSpPr>
          <p:nvPr/>
        </p:nvSpPr>
        <p:spPr bwMode="auto">
          <a:xfrm>
            <a:off x="8675688" y="6381750"/>
            <a:ext cx="288925" cy="288925"/>
          </a:xfrm>
          <a:prstGeom prst="actionButtonHome">
            <a:avLst/>
          </a:prstGeom>
          <a:solidFill>
            <a:srgbClr val="BEBED4"/>
          </a:solidFill>
          <a:ln w="9525">
            <a:noFill/>
            <a:miter lim="800000"/>
            <a:headEnd/>
            <a:tailEnd/>
          </a:ln>
        </p:spPr>
        <p:txBody>
          <a:bodyPr wrap="none" anchor="ctr"/>
          <a:lstStyle/>
          <a:p>
            <a:endParaRPr lang="fr-FR"/>
          </a:p>
        </p:txBody>
      </p:sp>
      <p:sp>
        <p:nvSpPr>
          <p:cNvPr id="1031" name="Line 17"/>
          <p:cNvSpPr>
            <a:spLocks noChangeShapeType="1"/>
          </p:cNvSpPr>
          <p:nvPr/>
        </p:nvSpPr>
        <p:spPr bwMode="auto">
          <a:xfrm flipV="1">
            <a:off x="250825" y="333375"/>
            <a:ext cx="0" cy="5975350"/>
          </a:xfrm>
          <a:prstGeom prst="line">
            <a:avLst/>
          </a:prstGeom>
          <a:noFill/>
          <a:ln w="9525">
            <a:solidFill>
              <a:srgbClr val="FF0000"/>
            </a:solidFill>
            <a:round/>
            <a:headEnd/>
            <a:tailEnd type="triangle" w="med" len="med"/>
          </a:ln>
        </p:spPr>
        <p:txBody>
          <a:bodyPr/>
          <a:lstStyle/>
          <a:p>
            <a:endParaRPr lang="fr-FR"/>
          </a:p>
        </p:txBody>
      </p:sp>
      <p:sp>
        <p:nvSpPr>
          <p:cNvPr id="1032" name="Freeform 18"/>
          <p:cNvSpPr>
            <a:spLocks/>
          </p:cNvSpPr>
          <p:nvPr/>
        </p:nvSpPr>
        <p:spPr bwMode="auto">
          <a:xfrm>
            <a:off x="250825" y="6308725"/>
            <a:ext cx="8464550" cy="6350"/>
          </a:xfrm>
          <a:custGeom>
            <a:avLst/>
            <a:gdLst>
              <a:gd name="T0" fmla="*/ 0 w 5332"/>
              <a:gd name="T1" fmla="*/ 0 h 4"/>
              <a:gd name="T2" fmla="*/ 2147483647 w 5332"/>
              <a:gd name="T3" fmla="*/ 2147483647 h 4"/>
              <a:gd name="T4" fmla="*/ 0 60000 65536"/>
              <a:gd name="T5" fmla="*/ 0 60000 65536"/>
              <a:gd name="T6" fmla="*/ 0 w 5332"/>
              <a:gd name="T7" fmla="*/ 0 h 4"/>
              <a:gd name="T8" fmla="*/ 5332 w 5332"/>
              <a:gd name="T9" fmla="*/ 4 h 4"/>
            </a:gdLst>
            <a:ahLst/>
            <a:cxnLst>
              <a:cxn ang="T4">
                <a:pos x="T0" y="T1"/>
              </a:cxn>
              <a:cxn ang="T5">
                <a:pos x="T2" y="T3"/>
              </a:cxn>
            </a:cxnLst>
            <a:rect l="T6" t="T7" r="T8" b="T9"/>
            <a:pathLst>
              <a:path w="5332" h="4">
                <a:moveTo>
                  <a:pt x="0" y="0"/>
                </a:moveTo>
                <a:lnTo>
                  <a:pt x="5332" y="4"/>
                </a:lnTo>
              </a:path>
            </a:pathLst>
          </a:custGeom>
          <a:noFill/>
          <a:ln w="9525">
            <a:solidFill>
              <a:srgbClr val="FF0000"/>
            </a:solidFill>
            <a:round/>
            <a:headEnd type="none" w="med" len="med"/>
            <a:tailEnd type="triangle" w="med" len="med"/>
          </a:ln>
        </p:spPr>
        <p:txBody>
          <a:bodyPr/>
          <a:lstStyle/>
          <a:p>
            <a:endParaRPr lang="fr-FR"/>
          </a:p>
        </p:txBody>
      </p:sp>
      <p:sp>
        <p:nvSpPr>
          <p:cNvPr id="1033" name="Line 19"/>
          <p:cNvSpPr>
            <a:spLocks noChangeShapeType="1"/>
          </p:cNvSpPr>
          <p:nvPr/>
        </p:nvSpPr>
        <p:spPr bwMode="auto">
          <a:xfrm flipV="1">
            <a:off x="250825" y="4724400"/>
            <a:ext cx="4465638" cy="1584325"/>
          </a:xfrm>
          <a:prstGeom prst="line">
            <a:avLst/>
          </a:prstGeom>
          <a:noFill/>
          <a:ln w="9525">
            <a:solidFill>
              <a:srgbClr val="FF0000"/>
            </a:solidFill>
            <a:round/>
            <a:headEnd/>
            <a:tailEnd type="triangle" w="med" len="med"/>
          </a:ln>
        </p:spPr>
        <p:txBody>
          <a:bodyPr/>
          <a:lstStyle/>
          <a:p>
            <a:endParaRPr lang="fr-FR"/>
          </a:p>
        </p:txBody>
      </p:sp>
      <p:grpSp>
        <p:nvGrpSpPr>
          <p:cNvPr id="8" name="Group 24"/>
          <p:cNvGrpSpPr>
            <a:grpSpLocks/>
          </p:cNvGrpSpPr>
          <p:nvPr/>
        </p:nvGrpSpPr>
        <p:grpSpPr bwMode="auto">
          <a:xfrm>
            <a:off x="468313" y="2420939"/>
            <a:ext cx="5018088" cy="1419225"/>
            <a:chOff x="295" y="1570"/>
            <a:chExt cx="3161" cy="894"/>
          </a:xfrm>
        </p:grpSpPr>
        <p:grpSp>
          <p:nvGrpSpPr>
            <p:cNvPr id="9" name="Group 25"/>
            <p:cNvGrpSpPr>
              <a:grpSpLocks/>
            </p:cNvGrpSpPr>
            <p:nvPr/>
          </p:nvGrpSpPr>
          <p:grpSpPr bwMode="auto">
            <a:xfrm>
              <a:off x="3289" y="1910"/>
              <a:ext cx="167" cy="283"/>
              <a:chOff x="1708" y="1092"/>
              <a:chExt cx="167" cy="283"/>
            </a:xfrm>
          </p:grpSpPr>
          <p:sp>
            <p:nvSpPr>
              <p:cNvPr id="1070" name="Freeform 26"/>
              <p:cNvSpPr>
                <a:spLocks/>
              </p:cNvSpPr>
              <p:nvPr/>
            </p:nvSpPr>
            <p:spPr bwMode="auto">
              <a:xfrm rot="-1692804">
                <a:off x="1830" y="1352"/>
                <a:ext cx="14" cy="7"/>
              </a:xfrm>
              <a:custGeom>
                <a:avLst/>
                <a:gdLst>
                  <a:gd name="T0" fmla="*/ 0 w 20"/>
                  <a:gd name="T1" fmla="*/ 2 h 9"/>
                  <a:gd name="T2" fmla="*/ 3 w 20"/>
                  <a:gd name="T3" fmla="*/ 0 h 9"/>
                  <a:gd name="T4" fmla="*/ 0 60000 65536"/>
                  <a:gd name="T5" fmla="*/ 0 60000 65536"/>
                  <a:gd name="T6" fmla="*/ 0 w 20"/>
                  <a:gd name="T7" fmla="*/ 0 h 9"/>
                  <a:gd name="T8" fmla="*/ 20 w 20"/>
                  <a:gd name="T9" fmla="*/ 9 h 9"/>
                </a:gdLst>
                <a:ahLst/>
                <a:cxnLst>
                  <a:cxn ang="T4">
                    <a:pos x="T0" y="T1"/>
                  </a:cxn>
                  <a:cxn ang="T5">
                    <a:pos x="T2" y="T3"/>
                  </a:cxn>
                </a:cxnLst>
                <a:rect l="T6" t="T7" r="T8" b="T9"/>
                <a:pathLst>
                  <a:path w="20" h="9">
                    <a:moveTo>
                      <a:pt x="0" y="9"/>
                    </a:moveTo>
                    <a:lnTo>
                      <a:pt x="20" y="0"/>
                    </a:lnTo>
                  </a:path>
                </a:pathLst>
              </a:custGeom>
              <a:noFill/>
              <a:ln w="9525">
                <a:solidFill>
                  <a:srgbClr val="4D4D4D"/>
                </a:solidFill>
                <a:round/>
                <a:headEnd type="none" w="med" len="med"/>
                <a:tailEnd type="none" w="med" len="med"/>
              </a:ln>
            </p:spPr>
            <p:txBody>
              <a:bodyPr wrap="none" anchor="ctr"/>
              <a:lstStyle/>
              <a:p>
                <a:endParaRPr lang="fr-FR"/>
              </a:p>
            </p:txBody>
          </p:sp>
          <p:sp>
            <p:nvSpPr>
              <p:cNvPr id="1071" name="Freeform 27"/>
              <p:cNvSpPr>
                <a:spLocks/>
              </p:cNvSpPr>
              <p:nvPr/>
            </p:nvSpPr>
            <p:spPr bwMode="auto">
              <a:xfrm rot="-1692804">
                <a:off x="1864" y="1337"/>
                <a:ext cx="11" cy="6"/>
              </a:xfrm>
              <a:custGeom>
                <a:avLst/>
                <a:gdLst>
                  <a:gd name="T0" fmla="*/ 2 w 15"/>
                  <a:gd name="T1" fmla="*/ 2 h 8"/>
                  <a:gd name="T2" fmla="*/ 0 w 15"/>
                  <a:gd name="T3" fmla="*/ 0 h 8"/>
                  <a:gd name="T4" fmla="*/ 0 60000 65536"/>
                  <a:gd name="T5" fmla="*/ 0 60000 65536"/>
                  <a:gd name="T6" fmla="*/ 0 w 15"/>
                  <a:gd name="T7" fmla="*/ 0 h 8"/>
                  <a:gd name="T8" fmla="*/ 15 w 15"/>
                  <a:gd name="T9" fmla="*/ 8 h 8"/>
                </a:gdLst>
                <a:ahLst/>
                <a:cxnLst>
                  <a:cxn ang="T4">
                    <a:pos x="T0" y="T1"/>
                  </a:cxn>
                  <a:cxn ang="T5">
                    <a:pos x="T2" y="T3"/>
                  </a:cxn>
                </a:cxnLst>
                <a:rect l="T6" t="T7" r="T8" b="T9"/>
                <a:pathLst>
                  <a:path w="15" h="8">
                    <a:moveTo>
                      <a:pt x="15" y="8"/>
                    </a:moveTo>
                    <a:lnTo>
                      <a:pt x="0" y="0"/>
                    </a:lnTo>
                  </a:path>
                </a:pathLst>
              </a:custGeom>
              <a:noFill/>
              <a:ln w="9525">
                <a:solidFill>
                  <a:srgbClr val="4D4D4D"/>
                </a:solidFill>
                <a:round/>
                <a:headEnd type="none" w="med" len="med"/>
                <a:tailEnd type="none" w="med" len="med"/>
              </a:ln>
            </p:spPr>
            <p:txBody>
              <a:bodyPr wrap="none" anchor="ctr"/>
              <a:lstStyle/>
              <a:p>
                <a:endParaRPr lang="fr-FR"/>
              </a:p>
            </p:txBody>
          </p:sp>
          <p:sp>
            <p:nvSpPr>
              <p:cNvPr id="6174" name="Freeform 30"/>
              <p:cNvSpPr>
                <a:spLocks/>
              </p:cNvSpPr>
              <p:nvPr/>
            </p:nvSpPr>
            <p:spPr bwMode="auto">
              <a:xfrm rot="-1692804">
                <a:off x="1846" y="1342"/>
                <a:ext cx="23" cy="33"/>
              </a:xfrm>
              <a:custGeom>
                <a:avLst/>
                <a:gdLst/>
                <a:ahLst/>
                <a:cxnLst>
                  <a:cxn ang="0">
                    <a:pos x="0" y="3"/>
                  </a:cxn>
                  <a:cxn ang="0">
                    <a:pos x="1" y="32"/>
                  </a:cxn>
                  <a:cxn ang="0">
                    <a:pos x="31" y="33"/>
                  </a:cxn>
                  <a:cxn ang="0">
                    <a:pos x="31" y="0"/>
                  </a:cxn>
                  <a:cxn ang="0">
                    <a:pos x="0" y="3"/>
                  </a:cxn>
                </a:cxnLst>
                <a:rect l="0" t="0" r="r" b="b"/>
                <a:pathLst>
                  <a:path w="31" h="44">
                    <a:moveTo>
                      <a:pt x="0" y="3"/>
                    </a:moveTo>
                    <a:cubicBezTo>
                      <a:pt x="0" y="3"/>
                      <a:pt x="0" y="17"/>
                      <a:pt x="1" y="32"/>
                    </a:cubicBezTo>
                    <a:cubicBezTo>
                      <a:pt x="9" y="42"/>
                      <a:pt x="21" y="44"/>
                      <a:pt x="31" y="33"/>
                    </a:cubicBezTo>
                    <a:cubicBezTo>
                      <a:pt x="31" y="16"/>
                      <a:pt x="31" y="0"/>
                      <a:pt x="31" y="0"/>
                    </a:cubicBezTo>
                    <a:lnTo>
                      <a:pt x="0" y="3"/>
                    </a:lnTo>
                    <a:close/>
                  </a:path>
                </a:pathLst>
              </a:custGeom>
              <a:gradFill rotWithShape="0">
                <a:gsLst>
                  <a:gs pos="0">
                    <a:schemeClr val="tx2"/>
                  </a:gs>
                  <a:gs pos="50000">
                    <a:schemeClr val="bg2"/>
                  </a:gs>
                  <a:gs pos="100000">
                    <a:schemeClr val="tx2"/>
                  </a:gs>
                </a:gsLst>
                <a:lin ang="2700000" scaled="1"/>
              </a:gradFill>
              <a:ln w="3175" cmpd="sng">
                <a:solidFill>
                  <a:srgbClr val="4D4D4D"/>
                </a:solidFill>
                <a:round/>
                <a:headEnd/>
                <a:tailEnd/>
              </a:ln>
              <a:effectLst/>
            </p:spPr>
            <p:txBody>
              <a:bodyPr wrap="none" anchor="ctr"/>
              <a:lstStyle/>
              <a:p>
                <a:pPr>
                  <a:defRPr/>
                </a:pPr>
                <a:endParaRPr lang="fr-FR"/>
              </a:p>
            </p:txBody>
          </p:sp>
          <p:sp>
            <p:nvSpPr>
              <p:cNvPr id="1077" name="Freeform 33"/>
              <p:cNvSpPr>
                <a:spLocks/>
              </p:cNvSpPr>
              <p:nvPr/>
            </p:nvSpPr>
            <p:spPr bwMode="auto">
              <a:xfrm>
                <a:off x="1708" y="1092"/>
                <a:ext cx="109" cy="174"/>
              </a:xfrm>
              <a:custGeom>
                <a:avLst/>
                <a:gdLst>
                  <a:gd name="T0" fmla="*/ 85 w 109"/>
                  <a:gd name="T1" fmla="*/ 174 h 174"/>
                  <a:gd name="T2" fmla="*/ 109 w 109"/>
                  <a:gd name="T3" fmla="*/ 164 h 174"/>
                  <a:gd name="T4" fmla="*/ 10 w 109"/>
                  <a:gd name="T5" fmla="*/ 0 h 174"/>
                  <a:gd name="T6" fmla="*/ 0 w 109"/>
                  <a:gd name="T7" fmla="*/ 4 h 174"/>
                  <a:gd name="T8" fmla="*/ 85 w 109"/>
                  <a:gd name="T9" fmla="*/ 174 h 174"/>
                  <a:gd name="T10" fmla="*/ 0 60000 65536"/>
                  <a:gd name="T11" fmla="*/ 0 60000 65536"/>
                  <a:gd name="T12" fmla="*/ 0 60000 65536"/>
                  <a:gd name="T13" fmla="*/ 0 60000 65536"/>
                  <a:gd name="T14" fmla="*/ 0 60000 65536"/>
                  <a:gd name="T15" fmla="*/ 0 w 109"/>
                  <a:gd name="T16" fmla="*/ 0 h 174"/>
                  <a:gd name="T17" fmla="*/ 109 w 109"/>
                  <a:gd name="T18" fmla="*/ 174 h 174"/>
                </a:gdLst>
                <a:ahLst/>
                <a:cxnLst>
                  <a:cxn ang="T10">
                    <a:pos x="T0" y="T1"/>
                  </a:cxn>
                  <a:cxn ang="T11">
                    <a:pos x="T2" y="T3"/>
                  </a:cxn>
                  <a:cxn ang="T12">
                    <a:pos x="T4" y="T5"/>
                  </a:cxn>
                  <a:cxn ang="T13">
                    <a:pos x="T6" y="T7"/>
                  </a:cxn>
                  <a:cxn ang="T14">
                    <a:pos x="T8" y="T9"/>
                  </a:cxn>
                </a:cxnLst>
                <a:rect l="T15" t="T16" r="T17" b="T18"/>
                <a:pathLst>
                  <a:path w="109" h="174">
                    <a:moveTo>
                      <a:pt x="85" y="174"/>
                    </a:moveTo>
                    <a:lnTo>
                      <a:pt x="109" y="164"/>
                    </a:lnTo>
                    <a:lnTo>
                      <a:pt x="10" y="0"/>
                    </a:lnTo>
                    <a:lnTo>
                      <a:pt x="0" y="4"/>
                    </a:lnTo>
                    <a:lnTo>
                      <a:pt x="85" y="174"/>
                    </a:lnTo>
                    <a:close/>
                  </a:path>
                </a:pathLst>
              </a:custGeom>
              <a:solidFill>
                <a:schemeClr val="bg1"/>
              </a:solidFill>
              <a:ln w="6350" cmpd="sng">
                <a:solidFill>
                  <a:srgbClr val="4D4D4D"/>
                </a:solidFill>
                <a:round/>
                <a:headEnd/>
                <a:tailEnd/>
              </a:ln>
            </p:spPr>
            <p:txBody>
              <a:bodyPr wrap="none" anchor="ctr"/>
              <a:lstStyle/>
              <a:p>
                <a:endParaRPr lang="fr-FR"/>
              </a:p>
            </p:txBody>
          </p:sp>
        </p:grpSp>
        <p:sp>
          <p:nvSpPr>
            <p:cNvPr id="3" name="Oval 34"/>
            <p:cNvSpPr>
              <a:spLocks noChangeArrowheads="1"/>
            </p:cNvSpPr>
            <p:nvPr/>
          </p:nvSpPr>
          <p:spPr bwMode="auto">
            <a:xfrm>
              <a:off x="295" y="1888"/>
              <a:ext cx="3130" cy="576"/>
            </a:xfrm>
            <a:prstGeom prst="ellipse">
              <a:avLst/>
            </a:prstGeom>
            <a:noFill/>
            <a:ln w="9525">
              <a:solidFill>
                <a:schemeClr val="tx1"/>
              </a:solidFill>
              <a:prstDash val="sysDot"/>
              <a:round/>
              <a:headEnd/>
              <a:tailEnd/>
            </a:ln>
          </p:spPr>
          <p:txBody>
            <a:bodyPr wrap="none" anchor="ctr"/>
            <a:lstStyle/>
            <a:p>
              <a:endParaRPr lang="fr-FR"/>
            </a:p>
          </p:txBody>
        </p:sp>
        <p:grpSp>
          <p:nvGrpSpPr>
            <p:cNvPr id="10" name="Group 35"/>
            <p:cNvGrpSpPr>
              <a:grpSpLocks/>
            </p:cNvGrpSpPr>
            <p:nvPr/>
          </p:nvGrpSpPr>
          <p:grpSpPr bwMode="auto">
            <a:xfrm>
              <a:off x="1655" y="1570"/>
              <a:ext cx="591" cy="338"/>
              <a:chOff x="1655" y="1570"/>
              <a:chExt cx="591" cy="338"/>
            </a:xfrm>
          </p:grpSpPr>
          <p:sp>
            <p:nvSpPr>
              <p:cNvPr id="5" name="Freeform 36"/>
              <p:cNvSpPr>
                <a:spLocks/>
              </p:cNvSpPr>
              <p:nvPr/>
            </p:nvSpPr>
            <p:spPr bwMode="auto">
              <a:xfrm rot="21540000">
                <a:off x="1656" y="1881"/>
                <a:ext cx="590" cy="27"/>
              </a:xfrm>
              <a:custGeom>
                <a:avLst/>
                <a:gdLst>
                  <a:gd name="T0" fmla="*/ 711 w 711"/>
                  <a:gd name="T1" fmla="*/ 27 h 27"/>
                  <a:gd name="T2" fmla="*/ 0 w 711"/>
                  <a:gd name="T3" fmla="*/ 0 h 27"/>
                  <a:gd name="T4" fmla="*/ 0 60000 65536"/>
                  <a:gd name="T5" fmla="*/ 0 60000 65536"/>
                  <a:gd name="T6" fmla="*/ 0 w 711"/>
                  <a:gd name="T7" fmla="*/ 0 h 27"/>
                  <a:gd name="T8" fmla="*/ 711 w 711"/>
                  <a:gd name="T9" fmla="*/ 27 h 27"/>
                </a:gdLst>
                <a:ahLst/>
                <a:cxnLst>
                  <a:cxn ang="T4">
                    <a:pos x="T0" y="T1"/>
                  </a:cxn>
                  <a:cxn ang="T5">
                    <a:pos x="T2" y="T3"/>
                  </a:cxn>
                </a:cxnLst>
                <a:rect l="T6" t="T7" r="T8" b="T9"/>
                <a:pathLst>
                  <a:path w="711" h="27">
                    <a:moveTo>
                      <a:pt x="711" y="27"/>
                    </a:moveTo>
                    <a:lnTo>
                      <a:pt x="0" y="0"/>
                    </a:lnTo>
                  </a:path>
                </a:pathLst>
              </a:custGeom>
              <a:solidFill>
                <a:srgbClr val="9900CC"/>
              </a:solidFill>
              <a:ln w="76200" cmpd="sng">
                <a:solidFill>
                  <a:srgbClr val="FF0000"/>
                </a:solidFill>
                <a:round/>
                <a:headEnd type="none" w="med" len="med"/>
                <a:tailEnd type="triangle" w="med" len="med"/>
              </a:ln>
            </p:spPr>
            <p:txBody>
              <a:bodyPr/>
              <a:lstStyle/>
              <a:p>
                <a:endParaRPr lang="fr-FR"/>
              </a:p>
            </p:txBody>
          </p:sp>
          <p:sp>
            <p:nvSpPr>
              <p:cNvPr id="1069" name="Text Box 37"/>
              <p:cNvSpPr txBox="1">
                <a:spLocks noChangeArrowheads="1"/>
              </p:cNvSpPr>
              <p:nvPr/>
            </p:nvSpPr>
            <p:spPr bwMode="auto">
              <a:xfrm>
                <a:off x="1655" y="1570"/>
                <a:ext cx="242" cy="233"/>
              </a:xfrm>
              <a:prstGeom prst="rect">
                <a:avLst/>
              </a:prstGeom>
              <a:noFill/>
              <a:ln w="9525">
                <a:noFill/>
                <a:miter lim="800000"/>
                <a:headEnd/>
                <a:tailEnd/>
              </a:ln>
            </p:spPr>
            <p:txBody>
              <a:bodyPr wrap="none">
                <a:spAutoFit/>
              </a:bodyPr>
              <a:lstStyle/>
              <a:p>
                <a:r>
                  <a:rPr lang="fr-FR" b="1" dirty="0" smtClean="0">
                    <a:solidFill>
                      <a:srgbClr val="FF0000"/>
                    </a:solidFill>
                  </a:rPr>
                  <a:t>V</a:t>
                </a:r>
                <a:r>
                  <a:rPr lang="fr-FR" b="1" baseline="-25000" dirty="0" smtClean="0">
                    <a:solidFill>
                      <a:srgbClr val="FF0000"/>
                    </a:solidFill>
                  </a:rPr>
                  <a:t>a</a:t>
                </a:r>
                <a:endParaRPr lang="fr-FR" b="1" baseline="-25000" dirty="0">
                  <a:solidFill>
                    <a:srgbClr val="FF0000"/>
                  </a:solidFill>
                </a:endParaRPr>
              </a:p>
            </p:txBody>
          </p:sp>
        </p:grpSp>
      </p:grpSp>
      <p:grpSp>
        <p:nvGrpSpPr>
          <p:cNvPr id="11" name="Group 38"/>
          <p:cNvGrpSpPr>
            <a:grpSpLocks/>
          </p:cNvGrpSpPr>
          <p:nvPr/>
        </p:nvGrpSpPr>
        <p:grpSpPr bwMode="auto">
          <a:xfrm>
            <a:off x="0" y="5373688"/>
            <a:ext cx="684213" cy="1008062"/>
            <a:chOff x="0" y="3385"/>
            <a:chExt cx="431" cy="635"/>
          </a:xfrm>
          <a:solidFill>
            <a:srgbClr val="FF6600"/>
          </a:solidFill>
        </p:grpSpPr>
        <p:sp>
          <p:nvSpPr>
            <p:cNvPr id="1063" name="Oval 39"/>
            <p:cNvSpPr>
              <a:spLocks noChangeArrowheads="1"/>
            </p:cNvSpPr>
            <p:nvPr/>
          </p:nvSpPr>
          <p:spPr bwMode="auto">
            <a:xfrm>
              <a:off x="113" y="3385"/>
              <a:ext cx="227" cy="181"/>
            </a:xfrm>
            <a:prstGeom prst="ellipse">
              <a:avLst/>
            </a:prstGeom>
            <a:grpFill/>
            <a:ln w="9525">
              <a:solidFill>
                <a:schemeClr val="tx1"/>
              </a:solidFill>
              <a:round/>
              <a:headEnd/>
              <a:tailEnd/>
            </a:ln>
          </p:spPr>
          <p:txBody>
            <a:bodyPr wrap="none" anchor="ctr"/>
            <a:lstStyle/>
            <a:p>
              <a:pPr>
                <a:defRPr/>
              </a:pPr>
              <a:endParaRPr lang="fr-FR"/>
            </a:p>
          </p:txBody>
        </p:sp>
        <p:sp>
          <p:nvSpPr>
            <p:cNvPr id="1064" name="Oval 40"/>
            <p:cNvSpPr>
              <a:spLocks noChangeArrowheads="1"/>
            </p:cNvSpPr>
            <p:nvPr/>
          </p:nvSpPr>
          <p:spPr bwMode="auto">
            <a:xfrm>
              <a:off x="113" y="3566"/>
              <a:ext cx="272" cy="349"/>
            </a:xfrm>
            <a:prstGeom prst="ellipse">
              <a:avLst/>
            </a:prstGeom>
            <a:grpFill/>
            <a:ln w="9525">
              <a:solidFill>
                <a:schemeClr val="tx1"/>
              </a:solidFill>
              <a:round/>
              <a:headEnd/>
              <a:tailEnd/>
            </a:ln>
          </p:spPr>
          <p:txBody>
            <a:bodyPr wrap="none" anchor="ctr"/>
            <a:lstStyle/>
            <a:p>
              <a:pPr>
                <a:defRPr/>
              </a:pPr>
              <a:endParaRPr lang="fr-FR"/>
            </a:p>
          </p:txBody>
        </p:sp>
        <p:sp>
          <p:nvSpPr>
            <p:cNvPr id="1065" name="Line 41"/>
            <p:cNvSpPr>
              <a:spLocks noChangeShapeType="1"/>
            </p:cNvSpPr>
            <p:nvPr/>
          </p:nvSpPr>
          <p:spPr bwMode="auto">
            <a:xfrm flipH="1">
              <a:off x="113" y="3884"/>
              <a:ext cx="45" cy="136"/>
            </a:xfrm>
            <a:prstGeom prst="line">
              <a:avLst/>
            </a:prstGeom>
            <a:grpFill/>
            <a:ln w="9525">
              <a:solidFill>
                <a:schemeClr val="tx1"/>
              </a:solidFill>
              <a:round/>
              <a:headEnd/>
              <a:tailEnd/>
            </a:ln>
          </p:spPr>
          <p:txBody>
            <a:bodyPr/>
            <a:lstStyle/>
            <a:p>
              <a:pPr>
                <a:defRPr/>
              </a:pPr>
              <a:endParaRPr lang="fr-FR"/>
            </a:p>
          </p:txBody>
        </p:sp>
        <p:sp>
          <p:nvSpPr>
            <p:cNvPr id="1066" name="Line 42"/>
            <p:cNvSpPr>
              <a:spLocks noChangeShapeType="1"/>
            </p:cNvSpPr>
            <p:nvPr/>
          </p:nvSpPr>
          <p:spPr bwMode="auto">
            <a:xfrm>
              <a:off x="295" y="3929"/>
              <a:ext cx="90" cy="45"/>
            </a:xfrm>
            <a:prstGeom prst="line">
              <a:avLst/>
            </a:prstGeom>
            <a:grpFill/>
            <a:ln w="9525">
              <a:solidFill>
                <a:schemeClr val="tx1"/>
              </a:solidFill>
              <a:round/>
              <a:headEnd/>
              <a:tailEnd/>
            </a:ln>
          </p:spPr>
          <p:txBody>
            <a:bodyPr/>
            <a:lstStyle/>
            <a:p>
              <a:pPr>
                <a:defRPr/>
              </a:pPr>
              <a:endParaRPr lang="fr-FR"/>
            </a:p>
          </p:txBody>
        </p:sp>
        <p:sp>
          <p:nvSpPr>
            <p:cNvPr id="1067" name="Line 43"/>
            <p:cNvSpPr>
              <a:spLocks noChangeShapeType="1"/>
            </p:cNvSpPr>
            <p:nvPr/>
          </p:nvSpPr>
          <p:spPr bwMode="auto">
            <a:xfrm flipV="1">
              <a:off x="340" y="3475"/>
              <a:ext cx="91" cy="182"/>
            </a:xfrm>
            <a:prstGeom prst="line">
              <a:avLst/>
            </a:prstGeom>
            <a:grpFill/>
            <a:ln w="9525">
              <a:solidFill>
                <a:schemeClr val="tx1"/>
              </a:solidFill>
              <a:round/>
              <a:headEnd/>
              <a:tailEnd/>
            </a:ln>
          </p:spPr>
          <p:txBody>
            <a:bodyPr/>
            <a:lstStyle/>
            <a:p>
              <a:pPr>
                <a:defRPr/>
              </a:pPr>
              <a:endParaRPr lang="fr-FR"/>
            </a:p>
          </p:txBody>
        </p:sp>
        <p:sp>
          <p:nvSpPr>
            <p:cNvPr id="1068" name="Line 44"/>
            <p:cNvSpPr>
              <a:spLocks noChangeShapeType="1"/>
            </p:cNvSpPr>
            <p:nvPr/>
          </p:nvSpPr>
          <p:spPr bwMode="auto">
            <a:xfrm flipH="1" flipV="1">
              <a:off x="0" y="3566"/>
              <a:ext cx="204" cy="91"/>
            </a:xfrm>
            <a:prstGeom prst="line">
              <a:avLst/>
            </a:prstGeom>
            <a:grpFill/>
            <a:ln w="9525">
              <a:solidFill>
                <a:schemeClr val="tx1"/>
              </a:solidFill>
              <a:round/>
              <a:headEnd/>
              <a:tailEnd/>
            </a:ln>
          </p:spPr>
          <p:txBody>
            <a:bodyPr/>
            <a:lstStyle/>
            <a:p>
              <a:pPr>
                <a:defRPr/>
              </a:pPr>
              <a:endParaRPr lang="fr-FR"/>
            </a:p>
          </p:txBody>
        </p:sp>
      </p:grpSp>
      <p:sp>
        <p:nvSpPr>
          <p:cNvPr id="6190" name="Text Box 46"/>
          <p:cNvSpPr txBox="1">
            <a:spLocks noChangeArrowheads="1"/>
          </p:cNvSpPr>
          <p:nvPr/>
        </p:nvSpPr>
        <p:spPr bwMode="auto">
          <a:xfrm>
            <a:off x="6516688" y="4005263"/>
            <a:ext cx="1571456" cy="369332"/>
          </a:xfrm>
          <a:prstGeom prst="rect">
            <a:avLst/>
          </a:prstGeom>
          <a:noFill/>
          <a:ln w="9525">
            <a:noFill/>
            <a:miter lim="800000"/>
            <a:headEnd/>
            <a:tailEnd/>
          </a:ln>
        </p:spPr>
        <p:txBody>
          <a:bodyPr wrap="none">
            <a:spAutoFit/>
          </a:bodyPr>
          <a:lstStyle/>
          <a:p>
            <a:r>
              <a:rPr lang="fr-FR" sz="1600" dirty="0"/>
              <a:t>On a la relation </a:t>
            </a:r>
            <a:r>
              <a:rPr lang="fr-FR" dirty="0">
                <a:latin typeface="Comic Sans MS" pitchFamily="66" charset="0"/>
              </a:rPr>
              <a:t>:</a:t>
            </a:r>
          </a:p>
        </p:txBody>
      </p:sp>
      <p:sp>
        <p:nvSpPr>
          <p:cNvPr id="1037" name="Line 47"/>
          <p:cNvSpPr>
            <a:spLocks noChangeShapeType="1"/>
          </p:cNvSpPr>
          <p:nvPr/>
        </p:nvSpPr>
        <p:spPr bwMode="auto">
          <a:xfrm>
            <a:off x="4643438" y="1989138"/>
            <a:ext cx="1368425" cy="2376487"/>
          </a:xfrm>
          <a:prstGeom prst="line">
            <a:avLst/>
          </a:prstGeom>
          <a:noFill/>
          <a:ln w="9525">
            <a:solidFill>
              <a:schemeClr val="tx1"/>
            </a:solidFill>
            <a:round/>
            <a:headEnd/>
            <a:tailEnd/>
          </a:ln>
        </p:spPr>
        <p:txBody>
          <a:bodyPr/>
          <a:lstStyle/>
          <a:p>
            <a:endParaRPr lang="fr-FR"/>
          </a:p>
        </p:txBody>
      </p:sp>
      <p:sp>
        <p:nvSpPr>
          <p:cNvPr id="1038" name="Freeform 48"/>
          <p:cNvSpPr>
            <a:spLocks/>
          </p:cNvSpPr>
          <p:nvPr/>
        </p:nvSpPr>
        <p:spPr bwMode="auto">
          <a:xfrm>
            <a:off x="2843213" y="3343275"/>
            <a:ext cx="4414837" cy="14288"/>
          </a:xfrm>
          <a:custGeom>
            <a:avLst/>
            <a:gdLst>
              <a:gd name="T0" fmla="*/ 0 w 2781"/>
              <a:gd name="T1" fmla="*/ 0 h 9"/>
              <a:gd name="T2" fmla="*/ 2147483647 w 2781"/>
              <a:gd name="T3" fmla="*/ 2147483647 h 9"/>
              <a:gd name="T4" fmla="*/ 0 60000 65536"/>
              <a:gd name="T5" fmla="*/ 0 60000 65536"/>
              <a:gd name="T6" fmla="*/ 0 w 2781"/>
              <a:gd name="T7" fmla="*/ 0 h 9"/>
              <a:gd name="T8" fmla="*/ 2781 w 2781"/>
              <a:gd name="T9" fmla="*/ 9 h 9"/>
            </a:gdLst>
            <a:ahLst/>
            <a:cxnLst>
              <a:cxn ang="T4">
                <a:pos x="T0" y="T1"/>
              </a:cxn>
              <a:cxn ang="T5">
                <a:pos x="T2" y="T3"/>
              </a:cxn>
            </a:cxnLst>
            <a:rect l="T6" t="T7" r="T8" b="T9"/>
            <a:pathLst>
              <a:path w="2781" h="9">
                <a:moveTo>
                  <a:pt x="0" y="0"/>
                </a:moveTo>
                <a:lnTo>
                  <a:pt x="2781" y="9"/>
                </a:lnTo>
              </a:path>
            </a:pathLst>
          </a:custGeom>
          <a:noFill/>
          <a:ln w="19050" cap="flat" cmpd="sng">
            <a:solidFill>
              <a:schemeClr val="tx1"/>
            </a:solidFill>
            <a:prstDash val="sysDot"/>
            <a:round/>
            <a:headEnd type="none" w="med" len="med"/>
            <a:tailEnd type="none" w="med" len="med"/>
          </a:ln>
        </p:spPr>
        <p:txBody>
          <a:bodyPr/>
          <a:lstStyle/>
          <a:p>
            <a:endParaRPr lang="fr-FR"/>
          </a:p>
        </p:txBody>
      </p:sp>
      <p:sp>
        <p:nvSpPr>
          <p:cNvPr id="1039" name="Line 50"/>
          <p:cNvSpPr>
            <a:spLocks noChangeShapeType="1"/>
          </p:cNvSpPr>
          <p:nvPr/>
        </p:nvSpPr>
        <p:spPr bwMode="auto">
          <a:xfrm>
            <a:off x="5364163" y="1845136"/>
            <a:ext cx="0" cy="2808000"/>
          </a:xfrm>
          <a:prstGeom prst="line">
            <a:avLst/>
          </a:prstGeom>
          <a:noFill/>
          <a:ln w="19050">
            <a:solidFill>
              <a:schemeClr val="tx1"/>
            </a:solidFill>
            <a:prstDash val="sysDot"/>
            <a:round/>
            <a:headEnd/>
            <a:tailEnd/>
          </a:ln>
        </p:spPr>
        <p:txBody>
          <a:bodyPr/>
          <a:lstStyle/>
          <a:p>
            <a:endParaRPr lang="fr-FR"/>
          </a:p>
        </p:txBody>
      </p:sp>
      <p:sp>
        <p:nvSpPr>
          <p:cNvPr id="1040" name="Text Box 51"/>
          <p:cNvSpPr txBox="1">
            <a:spLocks noChangeArrowheads="1"/>
          </p:cNvSpPr>
          <p:nvPr/>
        </p:nvSpPr>
        <p:spPr bwMode="auto">
          <a:xfrm>
            <a:off x="7092950" y="3068638"/>
            <a:ext cx="1301750" cy="366712"/>
          </a:xfrm>
          <a:prstGeom prst="rect">
            <a:avLst/>
          </a:prstGeom>
          <a:noFill/>
          <a:ln w="9525">
            <a:noFill/>
            <a:miter lim="800000"/>
            <a:headEnd/>
            <a:tailEnd/>
          </a:ln>
        </p:spPr>
        <p:txBody>
          <a:bodyPr wrap="none">
            <a:spAutoFit/>
          </a:bodyPr>
          <a:lstStyle/>
          <a:p>
            <a:r>
              <a:rPr lang="en-US"/>
              <a:t>horizontale</a:t>
            </a:r>
            <a:endParaRPr lang="fr-FR"/>
          </a:p>
        </p:txBody>
      </p:sp>
      <p:sp>
        <p:nvSpPr>
          <p:cNvPr id="1041" name="Oval 52"/>
          <p:cNvSpPr>
            <a:spLocks noChangeArrowheads="1"/>
          </p:cNvSpPr>
          <p:nvPr/>
        </p:nvSpPr>
        <p:spPr bwMode="auto">
          <a:xfrm>
            <a:off x="2771775" y="3284538"/>
            <a:ext cx="85725" cy="85725"/>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1042" name="Text Box 53"/>
          <p:cNvSpPr txBox="1">
            <a:spLocks noChangeArrowheads="1"/>
          </p:cNvSpPr>
          <p:nvPr/>
        </p:nvSpPr>
        <p:spPr bwMode="auto">
          <a:xfrm>
            <a:off x="2411413" y="3284538"/>
            <a:ext cx="349250" cy="366712"/>
          </a:xfrm>
          <a:prstGeom prst="rect">
            <a:avLst/>
          </a:prstGeom>
          <a:noFill/>
          <a:ln w="9525">
            <a:noFill/>
            <a:miter lim="800000"/>
            <a:headEnd/>
            <a:tailEnd/>
          </a:ln>
        </p:spPr>
        <p:txBody>
          <a:bodyPr>
            <a:spAutoFit/>
          </a:bodyPr>
          <a:lstStyle/>
          <a:p>
            <a:r>
              <a:rPr lang="fr-FR" b="1"/>
              <a:t>C</a:t>
            </a:r>
          </a:p>
        </p:txBody>
      </p:sp>
      <p:sp>
        <p:nvSpPr>
          <p:cNvPr id="6199" name="Rectangle 55"/>
          <p:cNvSpPr>
            <a:spLocks noChangeArrowheads="1"/>
          </p:cNvSpPr>
          <p:nvPr/>
        </p:nvSpPr>
        <p:spPr bwMode="auto">
          <a:xfrm>
            <a:off x="4932363" y="2133600"/>
            <a:ext cx="358775" cy="366713"/>
          </a:xfrm>
          <a:prstGeom prst="rect">
            <a:avLst/>
          </a:prstGeom>
          <a:noFill/>
          <a:ln w="9525">
            <a:noFill/>
            <a:miter lim="800000"/>
            <a:headEnd/>
            <a:tailEnd/>
          </a:ln>
        </p:spPr>
        <p:txBody>
          <a:bodyPr wrap="none">
            <a:spAutoFit/>
          </a:bodyPr>
          <a:lstStyle/>
          <a:p>
            <a:r>
              <a:rPr lang="fr-FR">
                <a:sym typeface="Symbol" pitchFamily="18" charset="2"/>
              </a:rPr>
              <a:t></a:t>
            </a:r>
          </a:p>
        </p:txBody>
      </p:sp>
      <p:grpSp>
        <p:nvGrpSpPr>
          <p:cNvPr id="12" name="Group 67"/>
          <p:cNvGrpSpPr>
            <a:grpSpLocks/>
          </p:cNvGrpSpPr>
          <p:nvPr/>
        </p:nvGrpSpPr>
        <p:grpSpPr bwMode="auto">
          <a:xfrm>
            <a:off x="6155977" y="2990279"/>
            <a:ext cx="576263" cy="366713"/>
            <a:chOff x="3696" y="1842"/>
            <a:chExt cx="363" cy="231"/>
          </a:xfrm>
        </p:grpSpPr>
        <p:sp>
          <p:nvSpPr>
            <p:cNvPr id="6" name="Rectangle 54"/>
            <p:cNvSpPr>
              <a:spLocks noChangeArrowheads="1"/>
            </p:cNvSpPr>
            <p:nvPr/>
          </p:nvSpPr>
          <p:spPr bwMode="auto">
            <a:xfrm>
              <a:off x="3833" y="1842"/>
              <a:ext cx="226" cy="231"/>
            </a:xfrm>
            <a:prstGeom prst="rect">
              <a:avLst/>
            </a:prstGeom>
            <a:noFill/>
            <a:ln w="9525">
              <a:noFill/>
              <a:miter lim="800000"/>
              <a:headEnd/>
              <a:tailEnd/>
            </a:ln>
          </p:spPr>
          <p:txBody>
            <a:bodyPr wrap="none">
              <a:spAutoFit/>
            </a:bodyPr>
            <a:lstStyle/>
            <a:p>
              <a:r>
                <a:rPr lang="fr-FR">
                  <a:sym typeface="Symbol" pitchFamily="18" charset="2"/>
                </a:rPr>
                <a:t></a:t>
              </a:r>
            </a:p>
          </p:txBody>
        </p:sp>
        <p:sp>
          <p:nvSpPr>
            <p:cNvPr id="7" name="Freeform 56"/>
            <p:cNvSpPr>
              <a:spLocks/>
            </p:cNvSpPr>
            <p:nvPr/>
          </p:nvSpPr>
          <p:spPr bwMode="auto">
            <a:xfrm>
              <a:off x="3696" y="1888"/>
              <a:ext cx="83" cy="181"/>
            </a:xfrm>
            <a:custGeom>
              <a:avLst/>
              <a:gdLst>
                <a:gd name="T0" fmla="*/ 0 w 83"/>
                <a:gd name="T1" fmla="*/ 0 h 181"/>
                <a:gd name="T2" fmla="*/ 75 w 83"/>
                <a:gd name="T3" fmla="*/ 83 h 181"/>
                <a:gd name="T4" fmla="*/ 46 w 83"/>
                <a:gd name="T5" fmla="*/ 181 h 181"/>
                <a:gd name="T6" fmla="*/ 0 60000 65536"/>
                <a:gd name="T7" fmla="*/ 0 60000 65536"/>
                <a:gd name="T8" fmla="*/ 0 60000 65536"/>
                <a:gd name="T9" fmla="*/ 0 w 83"/>
                <a:gd name="T10" fmla="*/ 0 h 181"/>
                <a:gd name="T11" fmla="*/ 83 w 83"/>
                <a:gd name="T12" fmla="*/ 181 h 181"/>
              </a:gdLst>
              <a:ahLst/>
              <a:cxnLst>
                <a:cxn ang="T6">
                  <a:pos x="T0" y="T1"/>
                </a:cxn>
                <a:cxn ang="T7">
                  <a:pos x="T2" y="T3"/>
                </a:cxn>
                <a:cxn ang="T8">
                  <a:pos x="T4" y="T5"/>
                </a:cxn>
              </a:cxnLst>
              <a:rect l="T9" t="T10" r="T11" b="T12"/>
              <a:pathLst>
                <a:path w="83" h="181">
                  <a:moveTo>
                    <a:pt x="0" y="0"/>
                  </a:moveTo>
                  <a:cubicBezTo>
                    <a:pt x="12" y="14"/>
                    <a:pt x="67" y="53"/>
                    <a:pt x="75" y="83"/>
                  </a:cubicBezTo>
                  <a:cubicBezTo>
                    <a:pt x="83" y="113"/>
                    <a:pt x="52" y="161"/>
                    <a:pt x="46" y="181"/>
                  </a:cubicBezTo>
                </a:path>
              </a:pathLst>
            </a:custGeom>
            <a:noFill/>
            <a:ln w="9525">
              <a:solidFill>
                <a:schemeClr val="tx1"/>
              </a:solidFill>
              <a:round/>
              <a:headEnd type="triangle" w="med" len="med"/>
              <a:tailEnd type="triangle" w="med" len="med"/>
            </a:ln>
          </p:spPr>
          <p:txBody>
            <a:bodyPr/>
            <a:lstStyle/>
            <a:p>
              <a:endParaRPr lang="fr-FR"/>
            </a:p>
          </p:txBody>
        </p:sp>
      </p:grpSp>
      <p:sp>
        <p:nvSpPr>
          <p:cNvPr id="6201" name="Freeform 57"/>
          <p:cNvSpPr>
            <a:spLocks/>
          </p:cNvSpPr>
          <p:nvPr/>
        </p:nvSpPr>
        <p:spPr bwMode="auto">
          <a:xfrm>
            <a:off x="5076825" y="2571750"/>
            <a:ext cx="309563" cy="65088"/>
          </a:xfrm>
          <a:custGeom>
            <a:avLst/>
            <a:gdLst>
              <a:gd name="T0" fmla="*/ 0 w 195"/>
              <a:gd name="T1" fmla="*/ 2147483647 h 41"/>
              <a:gd name="T2" fmla="*/ 2147483647 w 195"/>
              <a:gd name="T3" fmla="*/ 2147483647 h 41"/>
              <a:gd name="T4" fmla="*/ 2147483647 w 195"/>
              <a:gd name="T5" fmla="*/ 0 h 41"/>
              <a:gd name="T6" fmla="*/ 0 60000 65536"/>
              <a:gd name="T7" fmla="*/ 0 60000 65536"/>
              <a:gd name="T8" fmla="*/ 0 60000 65536"/>
              <a:gd name="T9" fmla="*/ 0 w 195"/>
              <a:gd name="T10" fmla="*/ 0 h 41"/>
              <a:gd name="T11" fmla="*/ 195 w 195"/>
              <a:gd name="T12" fmla="*/ 41 h 41"/>
            </a:gdLst>
            <a:ahLst/>
            <a:cxnLst>
              <a:cxn ang="T6">
                <a:pos x="T0" y="T1"/>
              </a:cxn>
              <a:cxn ang="T7">
                <a:pos x="T2" y="T3"/>
              </a:cxn>
              <a:cxn ang="T8">
                <a:pos x="T4" y="T5"/>
              </a:cxn>
            </a:cxnLst>
            <a:rect l="T9" t="T10" r="T11" b="T12"/>
            <a:pathLst>
              <a:path w="195" h="41">
                <a:moveTo>
                  <a:pt x="0" y="41"/>
                </a:moveTo>
                <a:cubicBezTo>
                  <a:pt x="16" y="36"/>
                  <a:pt x="64" y="16"/>
                  <a:pt x="96" y="9"/>
                </a:cubicBezTo>
                <a:cubicBezTo>
                  <a:pt x="128" y="2"/>
                  <a:pt x="175" y="2"/>
                  <a:pt x="195" y="0"/>
                </a:cubicBezTo>
              </a:path>
            </a:pathLst>
          </a:custGeom>
          <a:noFill/>
          <a:ln w="9525">
            <a:solidFill>
              <a:schemeClr val="tx1"/>
            </a:solidFill>
            <a:round/>
            <a:headEnd type="triangle" w="med" len="med"/>
            <a:tailEnd type="triangle" w="med" len="med"/>
          </a:ln>
        </p:spPr>
        <p:txBody>
          <a:bodyPr/>
          <a:lstStyle/>
          <a:p>
            <a:endParaRPr lang="fr-FR"/>
          </a:p>
        </p:txBody>
      </p:sp>
      <p:graphicFrame>
        <p:nvGraphicFramePr>
          <p:cNvPr id="6202" name="Object 58"/>
          <p:cNvGraphicFramePr>
            <a:graphicFrameLocks noChangeAspect="1"/>
          </p:cNvGraphicFramePr>
          <p:nvPr/>
        </p:nvGraphicFramePr>
        <p:xfrm>
          <a:off x="6035675" y="4437063"/>
          <a:ext cx="2760663" cy="1166812"/>
        </p:xfrm>
        <a:graphic>
          <a:graphicData uri="http://schemas.openxmlformats.org/presentationml/2006/ole">
            <p:oleObj spid="_x0000_s34818" name="Équation" r:id="rId5" imgW="1473120" imgH="622080" progId="Equation.3">
              <p:embed/>
            </p:oleObj>
          </a:graphicData>
        </a:graphic>
      </p:graphicFrame>
      <p:grpSp>
        <p:nvGrpSpPr>
          <p:cNvPr id="13" name="Group 59"/>
          <p:cNvGrpSpPr>
            <a:grpSpLocks/>
          </p:cNvGrpSpPr>
          <p:nvPr/>
        </p:nvGrpSpPr>
        <p:grpSpPr bwMode="auto">
          <a:xfrm>
            <a:off x="4284663" y="1557338"/>
            <a:ext cx="855662" cy="1866900"/>
            <a:chOff x="2699" y="981"/>
            <a:chExt cx="539" cy="1176"/>
          </a:xfrm>
        </p:grpSpPr>
        <p:sp>
          <p:nvSpPr>
            <p:cNvPr id="1061" name="AutoShape 60"/>
            <p:cNvSpPr>
              <a:spLocks noChangeArrowheads="1"/>
            </p:cNvSpPr>
            <p:nvPr/>
          </p:nvSpPr>
          <p:spPr bwMode="auto">
            <a:xfrm rot="19920482" flipV="1">
              <a:off x="3100" y="1124"/>
              <a:ext cx="138" cy="1033"/>
            </a:xfrm>
            <a:prstGeom prst="downArrow">
              <a:avLst>
                <a:gd name="adj1" fmla="val 50278"/>
                <a:gd name="adj2" fmla="val 169013"/>
              </a:avLst>
            </a:prstGeom>
            <a:gradFill rotWithShape="0">
              <a:gsLst>
                <a:gs pos="0">
                  <a:srgbClr val="008080"/>
                </a:gs>
                <a:gs pos="100000">
                  <a:srgbClr val="339966"/>
                </a:gs>
              </a:gsLst>
              <a:lin ang="5400000" scaled="1"/>
            </a:gradFill>
            <a:ln w="9525" algn="ctr">
              <a:noFill/>
              <a:miter lim="800000"/>
              <a:headEnd/>
              <a:tailEnd/>
            </a:ln>
          </p:spPr>
          <p:txBody>
            <a:bodyPr wrap="none" anchor="ctr"/>
            <a:lstStyle/>
            <a:p>
              <a:endParaRPr lang="fr-FR"/>
            </a:p>
          </p:txBody>
        </p:sp>
        <p:sp>
          <p:nvSpPr>
            <p:cNvPr id="6205" name="Text Box 61"/>
            <p:cNvSpPr txBox="1">
              <a:spLocks noChangeArrowheads="1"/>
            </p:cNvSpPr>
            <p:nvPr/>
          </p:nvSpPr>
          <p:spPr bwMode="auto">
            <a:xfrm>
              <a:off x="2699" y="981"/>
              <a:ext cx="288" cy="250"/>
            </a:xfrm>
            <a:prstGeom prst="rect">
              <a:avLst/>
            </a:prstGeom>
            <a:noFill/>
            <a:ln w="9525">
              <a:noFill/>
              <a:miter lim="800000"/>
              <a:headEnd/>
              <a:tailEnd/>
            </a:ln>
            <a:effectLst/>
          </p:spPr>
          <p:txBody>
            <a:bodyPr wrap="none">
              <a:spAutoFit/>
            </a:bodyPr>
            <a:lstStyle/>
            <a:p>
              <a:pPr>
                <a:defRPr/>
              </a:pPr>
              <a:r>
                <a:rPr lang="fr-FR" sz="2000" b="1">
                  <a:solidFill>
                    <a:srgbClr val="008080"/>
                  </a:solidFill>
                  <a:effectLst>
                    <a:outerShdw blurRad="38100" dist="38100" dir="2700000" algn="tl">
                      <a:srgbClr val="C0C0C0"/>
                    </a:outerShdw>
                  </a:effectLst>
                  <a:latin typeface="Lucida Sans Unicode" pitchFamily="34" charset="0"/>
                </a:rPr>
                <a:t>R</a:t>
              </a:r>
              <a:r>
                <a:rPr lang="fr-FR" sz="1600" b="1">
                  <a:solidFill>
                    <a:srgbClr val="008080"/>
                  </a:solidFill>
                  <a:effectLst>
                    <a:outerShdw blurRad="38100" dist="38100" dir="2700000" algn="tl">
                      <a:srgbClr val="C0C0C0"/>
                    </a:outerShdw>
                  </a:effectLst>
                  <a:latin typeface="Lucida Sans Unicode" pitchFamily="34" charset="0"/>
                </a:rPr>
                <a:t>a</a:t>
              </a:r>
            </a:p>
          </p:txBody>
        </p:sp>
      </p:grpSp>
      <p:grpSp>
        <p:nvGrpSpPr>
          <p:cNvPr id="14" name="Group 62"/>
          <p:cNvGrpSpPr>
            <a:grpSpLocks/>
          </p:cNvGrpSpPr>
          <p:nvPr/>
        </p:nvGrpSpPr>
        <p:grpSpPr bwMode="auto">
          <a:xfrm>
            <a:off x="5170488" y="1557338"/>
            <a:ext cx="460375" cy="1754187"/>
            <a:chOff x="3257" y="981"/>
            <a:chExt cx="290" cy="1105"/>
          </a:xfrm>
        </p:grpSpPr>
        <p:sp>
          <p:nvSpPr>
            <p:cNvPr id="1059" name="AutoShape 63"/>
            <p:cNvSpPr>
              <a:spLocks noChangeArrowheads="1"/>
            </p:cNvSpPr>
            <p:nvPr/>
          </p:nvSpPr>
          <p:spPr bwMode="auto">
            <a:xfrm flipV="1">
              <a:off x="3320" y="1195"/>
              <a:ext cx="138" cy="891"/>
            </a:xfrm>
            <a:prstGeom prst="downArrow">
              <a:avLst>
                <a:gd name="adj1" fmla="val 50278"/>
                <a:gd name="adj2" fmla="val 145780"/>
              </a:avLst>
            </a:prstGeom>
            <a:gradFill rotWithShape="1">
              <a:gsLst>
                <a:gs pos="0">
                  <a:srgbClr val="00CC99"/>
                </a:gs>
                <a:gs pos="100000">
                  <a:srgbClr val="339933"/>
                </a:gs>
              </a:gsLst>
              <a:lin ang="5400000" scaled="1"/>
            </a:gradFill>
            <a:ln w="9525">
              <a:solidFill>
                <a:srgbClr val="006699"/>
              </a:solidFill>
              <a:miter lim="800000"/>
              <a:headEnd/>
              <a:tailEnd/>
            </a:ln>
          </p:spPr>
          <p:txBody>
            <a:bodyPr wrap="none" anchor="ctr"/>
            <a:lstStyle/>
            <a:p>
              <a:endParaRPr lang="fr-FR"/>
            </a:p>
          </p:txBody>
        </p:sp>
        <p:sp>
          <p:nvSpPr>
            <p:cNvPr id="6208" name="Text Box 64"/>
            <p:cNvSpPr txBox="1">
              <a:spLocks noChangeArrowheads="1"/>
            </p:cNvSpPr>
            <p:nvPr/>
          </p:nvSpPr>
          <p:spPr bwMode="auto">
            <a:xfrm>
              <a:off x="3257" y="981"/>
              <a:ext cx="290" cy="252"/>
            </a:xfrm>
            <a:prstGeom prst="rect">
              <a:avLst/>
            </a:prstGeom>
            <a:noFill/>
            <a:ln w="9525">
              <a:noFill/>
              <a:miter lim="800000"/>
              <a:headEnd/>
              <a:tailEnd/>
            </a:ln>
            <a:effectLst/>
          </p:spPr>
          <p:txBody>
            <a:bodyPr wrap="none">
              <a:spAutoFit/>
            </a:bodyPr>
            <a:lstStyle/>
            <a:p>
              <a:pPr>
                <a:defRPr/>
              </a:pPr>
              <a:r>
                <a:rPr lang="fr-FR" sz="2000" b="1" dirty="0">
                  <a:solidFill>
                    <a:srgbClr val="009999"/>
                  </a:solidFill>
                  <a:effectLst>
                    <a:outerShdw blurRad="38100" dist="38100" dir="2700000" algn="tl">
                      <a:srgbClr val="C0C0C0"/>
                    </a:outerShdw>
                  </a:effectLst>
                  <a:latin typeface="Lucida Sans Unicode" pitchFamily="34" charset="0"/>
                </a:rPr>
                <a:t>R</a:t>
              </a:r>
              <a:r>
                <a:rPr lang="fr-FR" sz="1600" b="1" dirty="0">
                  <a:solidFill>
                    <a:srgbClr val="009999"/>
                  </a:solidFill>
                  <a:effectLst>
                    <a:outerShdw blurRad="38100" dist="38100" dir="2700000" algn="tl">
                      <a:srgbClr val="C0C0C0"/>
                    </a:outerShdw>
                  </a:effectLst>
                  <a:latin typeface="Lucida Sans Unicode" pitchFamily="34" charset="0"/>
                </a:rPr>
                <a:t>a</a:t>
              </a:r>
            </a:p>
          </p:txBody>
        </p:sp>
      </p:grpSp>
      <p:sp>
        <p:nvSpPr>
          <p:cNvPr id="1048" name="Line 65"/>
          <p:cNvSpPr>
            <a:spLocks noChangeShapeType="1"/>
          </p:cNvSpPr>
          <p:nvPr/>
        </p:nvSpPr>
        <p:spPr bwMode="auto">
          <a:xfrm>
            <a:off x="4643438" y="1916113"/>
            <a:ext cx="792162" cy="0"/>
          </a:xfrm>
          <a:prstGeom prst="line">
            <a:avLst/>
          </a:prstGeom>
          <a:noFill/>
          <a:ln w="28575">
            <a:solidFill>
              <a:schemeClr val="tx1"/>
            </a:solidFill>
            <a:prstDash val="sysDot"/>
            <a:round/>
            <a:headEnd/>
            <a:tailEnd/>
          </a:ln>
        </p:spPr>
        <p:txBody>
          <a:bodyPr/>
          <a:lstStyle/>
          <a:p>
            <a:endParaRPr lang="fr-FR"/>
          </a:p>
        </p:txBody>
      </p:sp>
      <p:sp>
        <p:nvSpPr>
          <p:cNvPr id="1049" name="Line 66"/>
          <p:cNvSpPr>
            <a:spLocks noChangeShapeType="1"/>
          </p:cNvSpPr>
          <p:nvPr/>
        </p:nvSpPr>
        <p:spPr bwMode="auto">
          <a:xfrm>
            <a:off x="4643438" y="1916113"/>
            <a:ext cx="0" cy="1368425"/>
          </a:xfrm>
          <a:prstGeom prst="line">
            <a:avLst/>
          </a:prstGeom>
          <a:noFill/>
          <a:ln w="28575">
            <a:solidFill>
              <a:schemeClr val="tx1"/>
            </a:solidFill>
            <a:prstDash val="sysDot"/>
            <a:round/>
            <a:headEnd/>
            <a:tailEnd/>
          </a:ln>
        </p:spPr>
        <p:txBody>
          <a:bodyPr/>
          <a:lstStyle/>
          <a:p>
            <a:endParaRPr lang="fr-FR"/>
          </a:p>
        </p:txBody>
      </p:sp>
      <p:sp>
        <p:nvSpPr>
          <p:cNvPr id="6213" name="Text Box 69"/>
          <p:cNvSpPr txBox="1">
            <a:spLocks noChangeArrowheads="1"/>
          </p:cNvSpPr>
          <p:nvPr/>
        </p:nvSpPr>
        <p:spPr bwMode="auto">
          <a:xfrm>
            <a:off x="684213" y="404813"/>
            <a:ext cx="3127908" cy="615553"/>
          </a:xfrm>
          <a:prstGeom prst="rect">
            <a:avLst/>
          </a:prstGeom>
          <a:noFill/>
          <a:ln w="9525">
            <a:noFill/>
            <a:miter lim="800000"/>
            <a:headEnd/>
            <a:tailEnd/>
          </a:ln>
        </p:spPr>
        <p:txBody>
          <a:bodyPr wrap="none">
            <a:spAutoFit/>
          </a:bodyPr>
          <a:lstStyle/>
          <a:p>
            <a:r>
              <a:rPr lang="fr-FR" sz="1600" dirty="0">
                <a:sym typeface="Symbol" pitchFamily="18" charset="2"/>
              </a:rPr>
              <a:t>Si  désigne  l’inclinaison </a:t>
            </a:r>
            <a:r>
              <a:rPr lang="fr-FR" sz="1600" dirty="0" smtClean="0">
                <a:sym typeface="Symbol" pitchFamily="18" charset="2"/>
              </a:rPr>
              <a:t>de l’avion</a:t>
            </a:r>
            <a:endParaRPr lang="fr-FR" sz="1600" dirty="0"/>
          </a:p>
          <a:p>
            <a:endParaRPr lang="fr-FR" dirty="0">
              <a:latin typeface="Comic Sans MS" pitchFamily="66" charset="0"/>
            </a:endParaRPr>
          </a:p>
        </p:txBody>
      </p:sp>
      <p:grpSp>
        <p:nvGrpSpPr>
          <p:cNvPr id="15" name="Group 72"/>
          <p:cNvGrpSpPr>
            <a:grpSpLocks/>
          </p:cNvGrpSpPr>
          <p:nvPr/>
        </p:nvGrpSpPr>
        <p:grpSpPr bwMode="auto">
          <a:xfrm>
            <a:off x="1258888" y="3068637"/>
            <a:ext cx="1541462" cy="442912"/>
            <a:chOff x="793" y="1933"/>
            <a:chExt cx="971" cy="279"/>
          </a:xfrm>
        </p:grpSpPr>
        <p:sp>
          <p:nvSpPr>
            <p:cNvPr id="1057" name="Freeform 70"/>
            <p:cNvSpPr>
              <a:spLocks/>
            </p:cNvSpPr>
            <p:nvPr/>
          </p:nvSpPr>
          <p:spPr bwMode="auto">
            <a:xfrm>
              <a:off x="793" y="1933"/>
              <a:ext cx="971" cy="155"/>
            </a:xfrm>
            <a:custGeom>
              <a:avLst/>
              <a:gdLst>
                <a:gd name="T0" fmla="*/ 0 w 971"/>
                <a:gd name="T1" fmla="*/ 0 h 155"/>
                <a:gd name="T2" fmla="*/ 971 w 971"/>
                <a:gd name="T3" fmla="*/ 155 h 155"/>
                <a:gd name="T4" fmla="*/ 0 60000 65536"/>
                <a:gd name="T5" fmla="*/ 0 60000 65536"/>
                <a:gd name="T6" fmla="*/ 0 w 971"/>
                <a:gd name="T7" fmla="*/ 0 h 155"/>
                <a:gd name="T8" fmla="*/ 971 w 971"/>
                <a:gd name="T9" fmla="*/ 155 h 155"/>
              </a:gdLst>
              <a:ahLst/>
              <a:cxnLst>
                <a:cxn ang="T4">
                  <a:pos x="T0" y="T1"/>
                </a:cxn>
                <a:cxn ang="T5">
                  <a:pos x="T2" y="T3"/>
                </a:cxn>
              </a:cxnLst>
              <a:rect l="T6" t="T7" r="T8" b="T9"/>
              <a:pathLst>
                <a:path w="971" h="155">
                  <a:moveTo>
                    <a:pt x="0" y="0"/>
                  </a:moveTo>
                  <a:lnTo>
                    <a:pt x="971" y="155"/>
                  </a:lnTo>
                </a:path>
              </a:pathLst>
            </a:custGeom>
            <a:noFill/>
            <a:ln w="9525" cap="flat">
              <a:solidFill>
                <a:schemeClr val="tx1"/>
              </a:solidFill>
              <a:prstDash val="sysDot"/>
              <a:round/>
              <a:headEnd type="triangle" w="med" len="med"/>
              <a:tailEnd type="triangle" w="med" len="med"/>
            </a:ln>
          </p:spPr>
          <p:txBody>
            <a:bodyPr/>
            <a:lstStyle/>
            <a:p>
              <a:endParaRPr lang="fr-FR"/>
            </a:p>
          </p:txBody>
        </p:sp>
        <p:sp>
          <p:nvSpPr>
            <p:cNvPr id="1058" name="Text Box 71"/>
            <p:cNvSpPr txBox="1">
              <a:spLocks noChangeArrowheads="1"/>
            </p:cNvSpPr>
            <p:nvPr/>
          </p:nvSpPr>
          <p:spPr bwMode="auto">
            <a:xfrm>
              <a:off x="1020" y="1979"/>
              <a:ext cx="186" cy="233"/>
            </a:xfrm>
            <a:prstGeom prst="rect">
              <a:avLst/>
            </a:prstGeom>
            <a:noFill/>
            <a:ln w="9525">
              <a:noFill/>
              <a:prstDash val="sysDot"/>
              <a:miter lim="800000"/>
              <a:headEnd/>
              <a:tailEnd/>
            </a:ln>
          </p:spPr>
          <p:txBody>
            <a:bodyPr wrap="none">
              <a:spAutoFit/>
            </a:bodyPr>
            <a:lstStyle/>
            <a:p>
              <a:r>
                <a:rPr lang="fr-FR" dirty="0" smtClean="0">
                  <a:latin typeface="Comic Sans MS" pitchFamily="66" charset="0"/>
                </a:rPr>
                <a:t>r</a:t>
              </a:r>
              <a:endParaRPr lang="fr-FR" dirty="0">
                <a:latin typeface="Comic Sans MS" pitchFamily="66" charset="0"/>
              </a:endParaRPr>
            </a:p>
          </p:txBody>
        </p:sp>
      </p:grpSp>
      <p:sp>
        <p:nvSpPr>
          <p:cNvPr id="1056" name="ZoneTexte 65"/>
          <p:cNvSpPr txBox="1">
            <a:spLocks noChangeArrowheads="1"/>
          </p:cNvSpPr>
          <p:nvPr/>
        </p:nvSpPr>
        <p:spPr bwMode="auto">
          <a:xfrm>
            <a:off x="3059113" y="5805488"/>
            <a:ext cx="4037259" cy="338554"/>
          </a:xfrm>
          <a:prstGeom prst="rect">
            <a:avLst/>
          </a:prstGeom>
          <a:solidFill>
            <a:schemeClr val="bg1"/>
          </a:solidFill>
          <a:ln w="19050">
            <a:solidFill>
              <a:schemeClr val="tx1"/>
            </a:solidFill>
            <a:miter lim="800000"/>
            <a:headEnd/>
            <a:tailEnd/>
          </a:ln>
        </p:spPr>
        <p:txBody>
          <a:bodyPr wrap="none">
            <a:spAutoFit/>
          </a:bodyPr>
          <a:lstStyle/>
          <a:p>
            <a:r>
              <a:rPr lang="fr-FR" sz="1600" dirty="0"/>
              <a:t>Le facteur de charge n = R</a:t>
            </a:r>
            <a:r>
              <a:rPr lang="fr-FR" sz="1600" baseline="-25000" dirty="0"/>
              <a:t>A</a:t>
            </a:r>
            <a:r>
              <a:rPr lang="fr-FR" sz="1600" dirty="0"/>
              <a:t>/P= R</a:t>
            </a:r>
            <a:r>
              <a:rPr lang="fr-FR" sz="1600" baseline="-25000" dirty="0"/>
              <a:t>A</a:t>
            </a:r>
            <a:r>
              <a:rPr lang="fr-FR" sz="1600" dirty="0"/>
              <a:t>/ R’</a:t>
            </a:r>
            <a:r>
              <a:rPr lang="fr-FR" sz="1600" baseline="-25000" dirty="0"/>
              <a:t>A</a:t>
            </a:r>
            <a:r>
              <a:rPr lang="fr-FR" sz="1600" dirty="0"/>
              <a:t>= 1/cos</a:t>
            </a:r>
            <a:r>
              <a:rPr lang="fr-FR" sz="1600" dirty="0">
                <a:sym typeface="Symbol" pitchFamily="18" charset="2"/>
              </a:rPr>
              <a:t></a:t>
            </a:r>
            <a:endParaRPr lang="fr-FR" sz="1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1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0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1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19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20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90" grpId="0"/>
      <p:bldP spid="6199" grpId="0"/>
      <p:bldP spid="6201" grpId="0" animBg="1"/>
      <p:bldP spid="105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 name="Picture 30" descr="virage G écartement ext pos haute"/>
          <p:cNvPicPr>
            <a:picLocks noChangeAspect="1" noChangeArrowheads="1"/>
          </p:cNvPicPr>
          <p:nvPr/>
        </p:nvPicPr>
        <p:blipFill>
          <a:blip r:embed="rId3" cstate="print"/>
          <a:srcRect/>
          <a:stretch>
            <a:fillRect/>
          </a:stretch>
        </p:blipFill>
        <p:spPr bwMode="auto">
          <a:xfrm rot="-2820000" flipH="1">
            <a:off x="3371588" y="2879008"/>
            <a:ext cx="2538236" cy="577781"/>
          </a:xfrm>
          <a:prstGeom prst="rect">
            <a:avLst/>
          </a:prstGeom>
          <a:noFill/>
          <a:effectLst>
            <a:outerShdw blurRad="50800" dist="88900" dir="3600000" sx="101000" sy="101000" algn="ctr" rotWithShape="0">
              <a:srgbClr val="000000">
                <a:alpha val="47000"/>
              </a:srgbClr>
            </a:outerShdw>
          </a:effectLst>
          <a:scene3d>
            <a:camera prst="orthographicFront">
              <a:rot lat="0" lon="3300000" rev="0"/>
            </a:camera>
            <a:lightRig rig="threePt" dir="t"/>
          </a:scene3d>
        </p:spPr>
      </p:pic>
      <p:grpSp>
        <p:nvGrpSpPr>
          <p:cNvPr id="2" name="Group 2"/>
          <p:cNvGrpSpPr>
            <a:grpSpLocks/>
          </p:cNvGrpSpPr>
          <p:nvPr/>
        </p:nvGrpSpPr>
        <p:grpSpPr bwMode="auto">
          <a:xfrm>
            <a:off x="4572000" y="3213100"/>
            <a:ext cx="325438" cy="1741488"/>
            <a:chOff x="3288" y="2084"/>
            <a:chExt cx="205" cy="1097"/>
          </a:xfrm>
        </p:grpSpPr>
        <p:sp>
          <p:nvSpPr>
            <p:cNvPr id="10243" name="Text Box 3"/>
            <p:cNvSpPr txBox="1">
              <a:spLocks noChangeArrowheads="1"/>
            </p:cNvSpPr>
            <p:nvPr/>
          </p:nvSpPr>
          <p:spPr bwMode="auto">
            <a:xfrm>
              <a:off x="3288" y="2931"/>
              <a:ext cx="205" cy="250"/>
            </a:xfrm>
            <a:prstGeom prst="rect">
              <a:avLst/>
            </a:prstGeom>
            <a:noFill/>
            <a:ln w="9525">
              <a:noFill/>
              <a:miter lim="800000"/>
              <a:headEnd/>
              <a:tailEnd/>
            </a:ln>
            <a:effectLst/>
          </p:spPr>
          <p:txBody>
            <a:bodyPr wrap="none">
              <a:spAutoFit/>
            </a:bodyPr>
            <a:lstStyle/>
            <a:p>
              <a:pPr>
                <a:defRPr/>
              </a:pPr>
              <a:r>
                <a:rPr lang="fr-FR" sz="2000" b="1">
                  <a:solidFill>
                    <a:srgbClr val="CC0000"/>
                  </a:solidFill>
                  <a:effectLst>
                    <a:outerShdw blurRad="38100" dist="38100" dir="2700000" algn="tl">
                      <a:srgbClr val="C0C0C0"/>
                    </a:outerShdw>
                  </a:effectLst>
                  <a:latin typeface="Lucida Sans Unicode" pitchFamily="34" charset="0"/>
                </a:rPr>
                <a:t>P</a:t>
              </a:r>
            </a:p>
          </p:txBody>
        </p:sp>
        <p:sp>
          <p:nvSpPr>
            <p:cNvPr id="7218" name="AutoShape 4"/>
            <p:cNvSpPr>
              <a:spLocks noChangeArrowheads="1"/>
            </p:cNvSpPr>
            <p:nvPr/>
          </p:nvSpPr>
          <p:spPr bwMode="auto">
            <a:xfrm>
              <a:off x="3313" y="2084"/>
              <a:ext cx="147" cy="842"/>
            </a:xfrm>
            <a:prstGeom prst="downArrow">
              <a:avLst>
                <a:gd name="adj1" fmla="val 50000"/>
                <a:gd name="adj2" fmla="val 143197"/>
              </a:avLst>
            </a:prstGeom>
            <a:gradFill rotWithShape="0">
              <a:gsLst>
                <a:gs pos="0">
                  <a:srgbClr val="FF5050"/>
                </a:gs>
                <a:gs pos="100000">
                  <a:srgbClr val="CC0000"/>
                </a:gs>
              </a:gsLst>
              <a:lin ang="5400000" scaled="1"/>
            </a:gradFill>
            <a:ln w="9525">
              <a:noFill/>
              <a:miter lim="800000"/>
              <a:headEnd/>
              <a:tailEnd/>
            </a:ln>
          </p:spPr>
          <p:txBody>
            <a:bodyPr wrap="none" anchor="ctr"/>
            <a:lstStyle/>
            <a:p>
              <a:endParaRPr lang="fr-FR"/>
            </a:p>
          </p:txBody>
        </p:sp>
      </p:grpSp>
      <p:grpSp>
        <p:nvGrpSpPr>
          <p:cNvPr id="3" name="Group 5"/>
          <p:cNvGrpSpPr>
            <a:grpSpLocks/>
          </p:cNvGrpSpPr>
          <p:nvPr/>
        </p:nvGrpSpPr>
        <p:grpSpPr bwMode="auto">
          <a:xfrm>
            <a:off x="3788866" y="1634009"/>
            <a:ext cx="783134" cy="1722983"/>
            <a:chOff x="2699" y="981"/>
            <a:chExt cx="539" cy="1176"/>
          </a:xfrm>
        </p:grpSpPr>
        <p:sp>
          <p:nvSpPr>
            <p:cNvPr id="7215" name="AutoShape 6"/>
            <p:cNvSpPr>
              <a:spLocks noChangeArrowheads="1"/>
            </p:cNvSpPr>
            <p:nvPr/>
          </p:nvSpPr>
          <p:spPr bwMode="auto">
            <a:xfrm rot="19920482" flipV="1">
              <a:off x="3100" y="1124"/>
              <a:ext cx="138" cy="1033"/>
            </a:xfrm>
            <a:prstGeom prst="downArrow">
              <a:avLst>
                <a:gd name="adj1" fmla="val 50278"/>
                <a:gd name="adj2" fmla="val 169013"/>
              </a:avLst>
            </a:prstGeom>
            <a:gradFill rotWithShape="0">
              <a:gsLst>
                <a:gs pos="0">
                  <a:srgbClr val="008080"/>
                </a:gs>
                <a:gs pos="100000">
                  <a:srgbClr val="339966"/>
                </a:gs>
              </a:gsLst>
              <a:lin ang="5400000" scaled="1"/>
            </a:gradFill>
            <a:ln w="9525" algn="ctr">
              <a:noFill/>
              <a:miter lim="800000"/>
              <a:headEnd/>
              <a:tailEnd/>
            </a:ln>
          </p:spPr>
          <p:txBody>
            <a:bodyPr wrap="none" anchor="ctr"/>
            <a:lstStyle/>
            <a:p>
              <a:endParaRPr lang="fr-FR"/>
            </a:p>
          </p:txBody>
        </p:sp>
        <p:sp>
          <p:nvSpPr>
            <p:cNvPr id="10247" name="Text Box 7"/>
            <p:cNvSpPr txBox="1">
              <a:spLocks noChangeArrowheads="1"/>
            </p:cNvSpPr>
            <p:nvPr/>
          </p:nvSpPr>
          <p:spPr bwMode="auto">
            <a:xfrm>
              <a:off x="2699" y="981"/>
              <a:ext cx="288" cy="250"/>
            </a:xfrm>
            <a:prstGeom prst="rect">
              <a:avLst/>
            </a:prstGeom>
            <a:noFill/>
            <a:ln w="9525">
              <a:noFill/>
              <a:miter lim="800000"/>
              <a:headEnd/>
              <a:tailEnd/>
            </a:ln>
            <a:effectLst/>
          </p:spPr>
          <p:txBody>
            <a:bodyPr wrap="none">
              <a:spAutoFit/>
            </a:bodyPr>
            <a:lstStyle/>
            <a:p>
              <a:pPr>
                <a:defRPr/>
              </a:pPr>
              <a:r>
                <a:rPr lang="fr-FR" sz="2000" b="1">
                  <a:solidFill>
                    <a:srgbClr val="008080"/>
                  </a:solidFill>
                  <a:effectLst>
                    <a:outerShdw blurRad="38100" dist="38100" dir="2700000" algn="tl">
                      <a:srgbClr val="C0C0C0"/>
                    </a:outerShdw>
                  </a:effectLst>
                  <a:latin typeface="Lucida Sans Unicode" pitchFamily="34" charset="0"/>
                </a:rPr>
                <a:t>R</a:t>
              </a:r>
              <a:r>
                <a:rPr lang="fr-FR" sz="1600" b="1">
                  <a:solidFill>
                    <a:srgbClr val="008080"/>
                  </a:solidFill>
                  <a:effectLst>
                    <a:outerShdw blurRad="38100" dist="38100" dir="2700000" algn="tl">
                      <a:srgbClr val="C0C0C0"/>
                    </a:outerShdw>
                  </a:effectLst>
                  <a:latin typeface="Lucida Sans Unicode" pitchFamily="34" charset="0"/>
                </a:rPr>
                <a:t>a</a:t>
              </a:r>
            </a:p>
          </p:txBody>
        </p:sp>
      </p:grpSp>
      <p:sp>
        <p:nvSpPr>
          <p:cNvPr id="10254" name="Text Box 14"/>
          <p:cNvSpPr txBox="1">
            <a:spLocks noChangeArrowheads="1"/>
          </p:cNvSpPr>
          <p:nvPr/>
        </p:nvSpPr>
        <p:spPr bwMode="auto">
          <a:xfrm>
            <a:off x="0" y="764704"/>
            <a:ext cx="9144000" cy="338554"/>
          </a:xfrm>
          <a:prstGeom prst="rect">
            <a:avLst/>
          </a:prstGeom>
          <a:noFill/>
          <a:ln w="9525">
            <a:noFill/>
            <a:miter lim="800000"/>
            <a:headEnd/>
            <a:tailEnd/>
          </a:ln>
        </p:spPr>
        <p:txBody>
          <a:bodyPr>
            <a:spAutoFit/>
          </a:bodyPr>
          <a:lstStyle/>
          <a:p>
            <a:pPr algn="ctr"/>
            <a:r>
              <a:rPr lang="fr-FR" sz="1600" dirty="0"/>
              <a:t>et </a:t>
            </a:r>
            <a:r>
              <a:rPr lang="fr-FR" sz="1600" dirty="0" smtClean="0"/>
              <a:t>donc en </a:t>
            </a:r>
            <a:r>
              <a:rPr lang="fr-FR" sz="1600" dirty="0"/>
              <a:t>rotation par rapport au référentiel terrestre fixe </a:t>
            </a:r>
            <a:r>
              <a:rPr lang="fr-FR" sz="1600" dirty="0" smtClean="0"/>
              <a:t>OXYZ, </a:t>
            </a:r>
            <a:endParaRPr lang="fr-FR" sz="1600" dirty="0"/>
          </a:p>
        </p:txBody>
      </p:sp>
      <p:sp>
        <p:nvSpPr>
          <p:cNvPr id="7174" name="Freeform 17"/>
          <p:cNvSpPr>
            <a:spLocks/>
          </p:cNvSpPr>
          <p:nvPr/>
        </p:nvSpPr>
        <p:spPr bwMode="auto">
          <a:xfrm>
            <a:off x="3059113" y="1412875"/>
            <a:ext cx="31750" cy="4926013"/>
          </a:xfrm>
          <a:custGeom>
            <a:avLst/>
            <a:gdLst>
              <a:gd name="T0" fmla="*/ 2147483647 w 20"/>
              <a:gd name="T1" fmla="*/ 2147483647 h 3103"/>
              <a:gd name="T2" fmla="*/ 0 w 20"/>
              <a:gd name="T3" fmla="*/ 0 h 3103"/>
              <a:gd name="T4" fmla="*/ 0 60000 65536"/>
              <a:gd name="T5" fmla="*/ 0 60000 65536"/>
              <a:gd name="T6" fmla="*/ 0 w 20"/>
              <a:gd name="T7" fmla="*/ 0 h 3103"/>
              <a:gd name="T8" fmla="*/ 20 w 20"/>
              <a:gd name="T9" fmla="*/ 3103 h 3103"/>
            </a:gdLst>
            <a:ahLst/>
            <a:cxnLst>
              <a:cxn ang="T4">
                <a:pos x="T0" y="T1"/>
              </a:cxn>
              <a:cxn ang="T5">
                <a:pos x="T2" y="T3"/>
              </a:cxn>
            </a:cxnLst>
            <a:rect l="T6" t="T7" r="T8" b="T9"/>
            <a:pathLst>
              <a:path w="20" h="3103">
                <a:moveTo>
                  <a:pt x="20" y="3103"/>
                </a:moveTo>
                <a:lnTo>
                  <a:pt x="0" y="0"/>
                </a:lnTo>
              </a:path>
            </a:pathLst>
          </a:custGeom>
          <a:noFill/>
          <a:ln w="28575" cmpd="sng">
            <a:solidFill>
              <a:srgbClr val="FF0000"/>
            </a:solidFill>
            <a:round/>
            <a:headEnd/>
            <a:tailEnd type="triangle" w="med" len="med"/>
          </a:ln>
        </p:spPr>
        <p:txBody>
          <a:bodyPr/>
          <a:lstStyle/>
          <a:p>
            <a:endParaRPr lang="fr-FR"/>
          </a:p>
        </p:txBody>
      </p:sp>
      <p:sp>
        <p:nvSpPr>
          <p:cNvPr id="7175" name="Freeform 18"/>
          <p:cNvSpPr>
            <a:spLocks/>
          </p:cNvSpPr>
          <p:nvPr/>
        </p:nvSpPr>
        <p:spPr bwMode="auto">
          <a:xfrm>
            <a:off x="3060700" y="6294438"/>
            <a:ext cx="5654675" cy="20637"/>
          </a:xfrm>
          <a:custGeom>
            <a:avLst/>
            <a:gdLst>
              <a:gd name="T0" fmla="*/ 0 w 3562"/>
              <a:gd name="T1" fmla="*/ 0 h 13"/>
              <a:gd name="T2" fmla="*/ 2147483647 w 3562"/>
              <a:gd name="T3" fmla="*/ 2147483647 h 13"/>
              <a:gd name="T4" fmla="*/ 0 60000 65536"/>
              <a:gd name="T5" fmla="*/ 0 60000 65536"/>
              <a:gd name="T6" fmla="*/ 0 w 3562"/>
              <a:gd name="T7" fmla="*/ 0 h 13"/>
              <a:gd name="T8" fmla="*/ 3562 w 3562"/>
              <a:gd name="T9" fmla="*/ 13 h 13"/>
            </a:gdLst>
            <a:ahLst/>
            <a:cxnLst>
              <a:cxn ang="T4">
                <a:pos x="T0" y="T1"/>
              </a:cxn>
              <a:cxn ang="T5">
                <a:pos x="T2" y="T3"/>
              </a:cxn>
            </a:cxnLst>
            <a:rect l="T6" t="T7" r="T8" b="T9"/>
            <a:pathLst>
              <a:path w="3562" h="13">
                <a:moveTo>
                  <a:pt x="0" y="0"/>
                </a:moveTo>
                <a:lnTo>
                  <a:pt x="3562" y="13"/>
                </a:lnTo>
              </a:path>
            </a:pathLst>
          </a:custGeom>
          <a:noFill/>
          <a:ln w="38100" cmpd="sng">
            <a:solidFill>
              <a:srgbClr val="FF0000"/>
            </a:solidFill>
            <a:round/>
            <a:headEnd type="none" w="med" len="med"/>
            <a:tailEnd type="triangle" w="med" len="med"/>
          </a:ln>
        </p:spPr>
        <p:txBody>
          <a:bodyPr/>
          <a:lstStyle/>
          <a:p>
            <a:endParaRPr lang="fr-FR"/>
          </a:p>
        </p:txBody>
      </p:sp>
      <p:sp>
        <p:nvSpPr>
          <p:cNvPr id="7176" name="Line 19"/>
          <p:cNvSpPr>
            <a:spLocks noChangeShapeType="1"/>
          </p:cNvSpPr>
          <p:nvPr/>
        </p:nvSpPr>
        <p:spPr bwMode="auto">
          <a:xfrm flipV="1">
            <a:off x="3059113" y="4724400"/>
            <a:ext cx="4465637" cy="1584325"/>
          </a:xfrm>
          <a:prstGeom prst="line">
            <a:avLst/>
          </a:prstGeom>
          <a:noFill/>
          <a:ln w="28575">
            <a:solidFill>
              <a:srgbClr val="FF0000"/>
            </a:solidFill>
            <a:round/>
            <a:headEnd/>
            <a:tailEnd type="triangle" w="med" len="med"/>
          </a:ln>
        </p:spPr>
        <p:txBody>
          <a:bodyPr/>
          <a:lstStyle/>
          <a:p>
            <a:endParaRPr lang="fr-FR"/>
          </a:p>
        </p:txBody>
      </p:sp>
      <p:sp>
        <p:nvSpPr>
          <p:cNvPr id="10261" name="Text Box 21"/>
          <p:cNvSpPr txBox="1">
            <a:spLocks noChangeArrowheads="1"/>
          </p:cNvSpPr>
          <p:nvPr/>
        </p:nvSpPr>
        <p:spPr bwMode="auto">
          <a:xfrm>
            <a:off x="5940425" y="2997200"/>
            <a:ext cx="3095625" cy="1354217"/>
          </a:xfrm>
          <a:prstGeom prst="rect">
            <a:avLst/>
          </a:prstGeom>
          <a:noFill/>
          <a:ln w="9525">
            <a:noFill/>
            <a:miter lim="800000"/>
            <a:headEnd/>
            <a:tailEnd/>
          </a:ln>
          <a:effectLst/>
        </p:spPr>
        <p:txBody>
          <a:bodyPr>
            <a:spAutoFit/>
          </a:bodyPr>
          <a:lstStyle/>
          <a:p>
            <a:pPr algn="ctr">
              <a:defRPr/>
            </a:pPr>
            <a:r>
              <a:rPr lang="fr-FR" dirty="0">
                <a:effectLst>
                  <a:outerShdw blurRad="38100" dist="38100" dir="2700000" algn="tl">
                    <a:srgbClr val="C0C0C0"/>
                  </a:outerShdw>
                </a:effectLst>
                <a:latin typeface="Comic Sans MS" pitchFamily="66" charset="0"/>
              </a:rPr>
              <a:t> </a:t>
            </a:r>
            <a:r>
              <a:rPr lang="fr-FR" sz="1600" dirty="0"/>
              <a:t>avec </a:t>
            </a:r>
            <a:r>
              <a:rPr lang="fr-FR" sz="1600" b="1" dirty="0" err="1">
                <a:solidFill>
                  <a:srgbClr val="7030A0"/>
                </a:solidFill>
              </a:rPr>
              <a:t>F</a:t>
            </a:r>
            <a:r>
              <a:rPr lang="fr-FR" sz="1600" b="1" baseline="-25000" dirty="0" err="1">
                <a:solidFill>
                  <a:srgbClr val="7030A0"/>
                </a:solidFill>
              </a:rPr>
              <a:t>c</a:t>
            </a:r>
            <a:r>
              <a:rPr lang="fr-FR" sz="1600" b="1" dirty="0">
                <a:effectLst>
                  <a:outerShdw blurRad="38100" dist="38100" dir="2700000" algn="tl">
                    <a:srgbClr val="C0C0C0"/>
                  </a:outerShdw>
                </a:effectLst>
              </a:rPr>
              <a:t> </a:t>
            </a:r>
            <a:r>
              <a:rPr lang="fr-FR" sz="1600" b="1" dirty="0" smtClean="0">
                <a:effectLst>
                  <a:outerShdw blurRad="38100" dist="38100" dir="2700000" algn="tl">
                    <a:srgbClr val="C0C0C0"/>
                  </a:outerShdw>
                </a:effectLst>
              </a:rPr>
              <a:t>= </a:t>
            </a:r>
            <a:r>
              <a:rPr lang="fr-FR" sz="1600" b="1" dirty="0" smtClean="0">
                <a:solidFill>
                  <a:srgbClr val="006699"/>
                </a:solidFill>
                <a:effectLst>
                  <a:outerShdw blurRad="38100" dist="38100" dir="2700000" algn="tl">
                    <a:srgbClr val="C0C0C0"/>
                  </a:outerShdw>
                </a:effectLst>
              </a:rPr>
              <a:t>- </a:t>
            </a:r>
            <a:r>
              <a:rPr lang="fr-FR" sz="1600" dirty="0" smtClean="0">
                <a:effectLst>
                  <a:outerShdw blurRad="38100" dist="38100" dir="2700000" algn="tl">
                    <a:srgbClr val="C0C0C0"/>
                  </a:outerShdw>
                </a:effectLst>
              </a:rPr>
              <a:t>m</a:t>
            </a:r>
            <a:r>
              <a:rPr lang="fr-FR" sz="1600" dirty="0" smtClean="0">
                <a:sym typeface="Symbol"/>
              </a:rPr>
              <a:t> </a:t>
            </a:r>
            <a:r>
              <a:rPr lang="fr-FR" sz="1600" b="1" dirty="0">
                <a:solidFill>
                  <a:srgbClr val="7030A0"/>
                </a:solidFill>
                <a:sym typeface="Symbol"/>
              </a:rPr>
              <a:t></a:t>
            </a:r>
            <a:r>
              <a:rPr lang="fr-FR" sz="1600" baseline="-25000" dirty="0">
                <a:solidFill>
                  <a:srgbClr val="7030A0"/>
                </a:solidFill>
                <a:sym typeface="Symbol"/>
              </a:rPr>
              <a:t>E </a:t>
            </a:r>
            <a:r>
              <a:rPr lang="fr-FR" sz="1600" b="1" dirty="0" smtClean="0">
                <a:effectLst>
                  <a:outerShdw blurRad="38100" dist="38100" dir="2700000" algn="tl">
                    <a:srgbClr val="C0C0C0"/>
                  </a:outerShdw>
                </a:effectLst>
              </a:rPr>
              <a:t>= -</a:t>
            </a:r>
            <a:r>
              <a:rPr lang="fr-FR" sz="1600" dirty="0" smtClean="0"/>
              <a:t> m</a:t>
            </a:r>
            <a:r>
              <a:rPr lang="fr-FR" sz="1600" b="1" i="1" dirty="0" smtClean="0">
                <a:solidFill>
                  <a:srgbClr val="FF0000"/>
                </a:solidFill>
              </a:rPr>
              <a:t>V</a:t>
            </a:r>
            <a:r>
              <a:rPr lang="fr-FR" sz="1600" b="1" baseline="30000" dirty="0" smtClean="0">
                <a:solidFill>
                  <a:srgbClr val="FF0000"/>
                </a:solidFill>
              </a:rPr>
              <a:t>2</a:t>
            </a:r>
            <a:r>
              <a:rPr lang="fr-FR" sz="1600" b="1" dirty="0" smtClean="0"/>
              <a:t>/r</a:t>
            </a:r>
            <a:endParaRPr lang="fr-FR" sz="1600" b="1" dirty="0"/>
          </a:p>
          <a:p>
            <a:pPr>
              <a:defRPr/>
            </a:pPr>
            <a:endParaRPr lang="fr-FR" sz="1600" b="1" dirty="0">
              <a:latin typeface="Comic Sans MS" pitchFamily="66" charset="0"/>
            </a:endParaRPr>
          </a:p>
          <a:p>
            <a:pPr algn="ctr">
              <a:defRPr/>
            </a:pPr>
            <a:r>
              <a:rPr lang="fr-FR" sz="1600" dirty="0" smtClean="0">
                <a:sym typeface="Symbol"/>
              </a:rPr>
              <a:t>Où  </a:t>
            </a:r>
            <a:r>
              <a:rPr lang="fr-FR" sz="1600" b="1" dirty="0" smtClean="0">
                <a:solidFill>
                  <a:srgbClr val="7030A0"/>
                </a:solidFill>
                <a:sym typeface="Symbol"/>
              </a:rPr>
              <a:t></a:t>
            </a:r>
            <a:r>
              <a:rPr lang="fr-FR" sz="1600" baseline="-25000" dirty="0" smtClean="0">
                <a:solidFill>
                  <a:srgbClr val="7030A0"/>
                </a:solidFill>
                <a:sym typeface="Symbol"/>
              </a:rPr>
              <a:t>E </a:t>
            </a:r>
            <a:r>
              <a:rPr lang="fr-FR" sz="1600" dirty="0" smtClean="0">
                <a:sym typeface="Symbol"/>
              </a:rPr>
              <a:t>est </a:t>
            </a:r>
            <a:r>
              <a:rPr lang="fr-FR" sz="1600" dirty="0">
                <a:sym typeface="Symbol"/>
              </a:rPr>
              <a:t>l’accélération d’entraînement (accélération absolue du point coïncidant)</a:t>
            </a:r>
            <a:endParaRPr lang="fr-FR" sz="1600" dirty="0"/>
          </a:p>
        </p:txBody>
      </p:sp>
      <p:sp>
        <p:nvSpPr>
          <p:cNvPr id="7178" name="Oval 34"/>
          <p:cNvSpPr>
            <a:spLocks noChangeArrowheads="1"/>
          </p:cNvSpPr>
          <p:nvPr/>
        </p:nvSpPr>
        <p:spPr bwMode="auto">
          <a:xfrm>
            <a:off x="468313" y="2997200"/>
            <a:ext cx="4968875" cy="914400"/>
          </a:xfrm>
          <a:prstGeom prst="ellipse">
            <a:avLst/>
          </a:prstGeom>
          <a:noFill/>
          <a:ln w="9525">
            <a:solidFill>
              <a:schemeClr val="tx1"/>
            </a:solidFill>
            <a:prstDash val="sysDot"/>
            <a:round/>
            <a:headEnd/>
            <a:tailEnd/>
          </a:ln>
        </p:spPr>
        <p:txBody>
          <a:bodyPr wrap="none" anchor="ctr"/>
          <a:lstStyle/>
          <a:p>
            <a:endParaRPr lang="fr-FR"/>
          </a:p>
        </p:txBody>
      </p:sp>
      <p:grpSp>
        <p:nvGrpSpPr>
          <p:cNvPr id="4" name="Group 35"/>
          <p:cNvGrpSpPr>
            <a:grpSpLocks/>
          </p:cNvGrpSpPr>
          <p:nvPr/>
        </p:nvGrpSpPr>
        <p:grpSpPr bwMode="auto">
          <a:xfrm rot="-120000">
            <a:off x="1899145" y="2496327"/>
            <a:ext cx="863600" cy="519114"/>
            <a:chOff x="1638" y="1569"/>
            <a:chExt cx="544" cy="327"/>
          </a:xfrm>
          <a:solidFill>
            <a:srgbClr val="FF0000"/>
          </a:solidFill>
        </p:grpSpPr>
        <p:sp>
          <p:nvSpPr>
            <p:cNvPr id="6192" name="Freeform 36"/>
            <p:cNvSpPr>
              <a:spLocks/>
            </p:cNvSpPr>
            <p:nvPr/>
          </p:nvSpPr>
          <p:spPr bwMode="auto">
            <a:xfrm rot="21480000">
              <a:off x="1638" y="1869"/>
              <a:ext cx="544" cy="27"/>
            </a:xfrm>
            <a:custGeom>
              <a:avLst/>
              <a:gdLst>
                <a:gd name="T0" fmla="*/ 711 w 711"/>
                <a:gd name="T1" fmla="*/ 27 h 27"/>
                <a:gd name="T2" fmla="*/ 0 w 711"/>
                <a:gd name="T3" fmla="*/ 0 h 27"/>
                <a:gd name="T4" fmla="*/ 0 60000 65536"/>
                <a:gd name="T5" fmla="*/ 0 60000 65536"/>
                <a:gd name="T6" fmla="*/ 0 w 711"/>
                <a:gd name="T7" fmla="*/ 0 h 27"/>
                <a:gd name="T8" fmla="*/ 711 w 711"/>
                <a:gd name="T9" fmla="*/ 27 h 27"/>
              </a:gdLst>
              <a:ahLst/>
              <a:cxnLst>
                <a:cxn ang="T4">
                  <a:pos x="T0" y="T1"/>
                </a:cxn>
                <a:cxn ang="T5">
                  <a:pos x="T2" y="T3"/>
                </a:cxn>
              </a:cxnLst>
              <a:rect l="T6" t="T7" r="T8" b="T9"/>
              <a:pathLst>
                <a:path w="711" h="27">
                  <a:moveTo>
                    <a:pt x="711" y="27"/>
                  </a:moveTo>
                  <a:lnTo>
                    <a:pt x="0" y="0"/>
                  </a:lnTo>
                </a:path>
              </a:pathLst>
            </a:custGeom>
            <a:grpFill/>
            <a:ln w="76200" cmpd="sng">
              <a:solidFill>
                <a:srgbClr val="FF0000"/>
              </a:solidFill>
              <a:round/>
              <a:headEnd type="none" w="med" len="med"/>
              <a:tailEnd type="triangle" w="med" len="med"/>
            </a:ln>
          </p:spPr>
          <p:txBody>
            <a:bodyPr/>
            <a:lstStyle/>
            <a:p>
              <a:pPr>
                <a:defRPr/>
              </a:pPr>
              <a:endParaRPr lang="fr-FR"/>
            </a:p>
          </p:txBody>
        </p:sp>
        <p:sp>
          <p:nvSpPr>
            <p:cNvPr id="6193" name="Text Box 37"/>
            <p:cNvSpPr txBox="1">
              <a:spLocks noChangeArrowheads="1"/>
            </p:cNvSpPr>
            <p:nvPr/>
          </p:nvSpPr>
          <p:spPr bwMode="auto">
            <a:xfrm>
              <a:off x="1640" y="1569"/>
              <a:ext cx="242" cy="233"/>
            </a:xfrm>
            <a:prstGeom prst="rect">
              <a:avLst/>
            </a:prstGeom>
            <a:noFill/>
            <a:ln w="9525">
              <a:noFill/>
              <a:miter lim="800000"/>
              <a:headEnd/>
              <a:tailEnd/>
            </a:ln>
          </p:spPr>
          <p:txBody>
            <a:bodyPr wrap="none">
              <a:spAutoFit/>
            </a:bodyPr>
            <a:lstStyle/>
            <a:p>
              <a:pPr>
                <a:defRPr/>
              </a:pPr>
              <a:r>
                <a:rPr lang="fr-FR" b="1" dirty="0" smtClean="0">
                  <a:solidFill>
                    <a:srgbClr val="FF0000"/>
                  </a:solidFill>
                </a:rPr>
                <a:t>V</a:t>
              </a:r>
              <a:r>
                <a:rPr lang="fr-FR" b="1" baseline="-25000" dirty="0" smtClean="0">
                  <a:solidFill>
                    <a:srgbClr val="FF0000"/>
                  </a:solidFill>
                </a:rPr>
                <a:t>a</a:t>
              </a:r>
              <a:endParaRPr lang="fr-FR" b="1" baseline="-25000" dirty="0">
                <a:solidFill>
                  <a:srgbClr val="FF0000"/>
                </a:solidFill>
              </a:endParaRPr>
            </a:p>
          </p:txBody>
        </p:sp>
      </p:grpSp>
      <p:sp>
        <p:nvSpPr>
          <p:cNvPr id="7180" name="Text Box 45"/>
          <p:cNvSpPr txBox="1">
            <a:spLocks noChangeArrowheads="1"/>
          </p:cNvSpPr>
          <p:nvPr/>
        </p:nvSpPr>
        <p:spPr bwMode="auto">
          <a:xfrm>
            <a:off x="-36513" y="5715"/>
            <a:ext cx="9180513" cy="830997"/>
          </a:xfrm>
          <a:prstGeom prst="rect">
            <a:avLst/>
          </a:prstGeom>
          <a:noFill/>
          <a:ln w="9525">
            <a:noFill/>
            <a:miter lim="800000"/>
            <a:headEnd/>
            <a:tailEnd/>
          </a:ln>
        </p:spPr>
        <p:txBody>
          <a:bodyPr wrap="square">
            <a:spAutoFit/>
          </a:bodyPr>
          <a:lstStyle/>
          <a:p>
            <a:pPr algn="ctr"/>
            <a:r>
              <a:rPr lang="fr-FR" sz="1600" b="1" dirty="0"/>
              <a:t>Pour un observateur situé dans l’avion</a:t>
            </a:r>
            <a:r>
              <a:rPr lang="fr-FR" sz="1600" dirty="0"/>
              <a:t>, au centre d’un </a:t>
            </a:r>
            <a:r>
              <a:rPr lang="fr-FR" sz="1600" b="1" dirty="0"/>
              <a:t>référentiel</a:t>
            </a:r>
            <a:r>
              <a:rPr lang="fr-FR" sz="1600" dirty="0"/>
              <a:t> </a:t>
            </a:r>
            <a:r>
              <a:rPr lang="fr-FR" sz="1600" dirty="0" smtClean="0"/>
              <a:t> </a:t>
            </a:r>
            <a:r>
              <a:rPr lang="fr-FR" sz="1600" b="1" dirty="0" err="1" smtClean="0">
                <a:solidFill>
                  <a:srgbClr val="3333CC"/>
                </a:solidFill>
              </a:rPr>
              <a:t>O’xyz</a:t>
            </a:r>
            <a:r>
              <a:rPr lang="fr-FR" sz="1600" dirty="0">
                <a:solidFill>
                  <a:srgbClr val="3333CC"/>
                </a:solidFill>
              </a:rPr>
              <a:t>, </a:t>
            </a:r>
            <a:r>
              <a:rPr lang="fr-FR" sz="1600" dirty="0"/>
              <a:t>lié cette fois à </a:t>
            </a:r>
            <a:r>
              <a:rPr lang="fr-FR" sz="1600" dirty="0" smtClean="0"/>
              <a:t>l’avion,</a:t>
            </a:r>
          </a:p>
          <a:p>
            <a:pPr algn="ctr"/>
            <a:r>
              <a:rPr lang="fr-FR" sz="1600" dirty="0" smtClean="0"/>
              <a:t> avec</a:t>
            </a:r>
            <a:r>
              <a:rPr lang="fr-FR" sz="1600" b="1" dirty="0" smtClean="0"/>
              <a:t> </a:t>
            </a:r>
            <a:r>
              <a:rPr lang="fr-FR" sz="1600" b="1" dirty="0" err="1" smtClean="0">
                <a:solidFill>
                  <a:srgbClr val="3333FF"/>
                </a:solidFill>
              </a:rPr>
              <a:t>O’x</a:t>
            </a:r>
            <a:r>
              <a:rPr lang="fr-FR" sz="1600" b="1" dirty="0" smtClean="0"/>
              <a:t> </a:t>
            </a:r>
            <a:r>
              <a:rPr lang="fr-FR" sz="1600" dirty="0" smtClean="0"/>
              <a:t>tangent au cercle, </a:t>
            </a:r>
            <a:r>
              <a:rPr lang="fr-FR" sz="1600" b="1" dirty="0" err="1" smtClean="0">
                <a:solidFill>
                  <a:srgbClr val="3333FF"/>
                </a:solidFill>
              </a:rPr>
              <a:t>O’y</a:t>
            </a:r>
            <a:r>
              <a:rPr lang="fr-FR" sz="1600" dirty="0" smtClean="0"/>
              <a:t> dirigé vers le centre C du cercle</a:t>
            </a:r>
            <a:r>
              <a:rPr lang="fr-FR" sz="1600" dirty="0" smtClean="0">
                <a:solidFill>
                  <a:srgbClr val="3333CC"/>
                </a:solidFill>
                <a:latin typeface="Comic Sans MS" pitchFamily="66" charset="0"/>
              </a:rPr>
              <a:t> </a:t>
            </a:r>
            <a:r>
              <a:rPr lang="fr-FR" sz="1600" dirty="0" smtClean="0">
                <a:latin typeface="Calibri" pitchFamily="34" charset="0"/>
              </a:rPr>
              <a:t>et</a:t>
            </a:r>
            <a:r>
              <a:rPr lang="fr-FR" sz="1600" dirty="0" smtClean="0">
                <a:solidFill>
                  <a:srgbClr val="3333CC"/>
                </a:solidFill>
                <a:latin typeface="Calibri" pitchFamily="34" charset="0"/>
              </a:rPr>
              <a:t> </a:t>
            </a:r>
            <a:r>
              <a:rPr lang="fr-FR" sz="1600" b="1" dirty="0" err="1" smtClean="0">
                <a:solidFill>
                  <a:srgbClr val="3333CC"/>
                </a:solidFill>
                <a:latin typeface="Calibri" pitchFamily="34" charset="0"/>
              </a:rPr>
              <a:t>O’z</a:t>
            </a:r>
            <a:r>
              <a:rPr lang="fr-FR" sz="1600" dirty="0" smtClean="0">
                <a:solidFill>
                  <a:srgbClr val="3333CC"/>
                </a:solidFill>
                <a:latin typeface="Calibri" pitchFamily="34" charset="0"/>
              </a:rPr>
              <a:t> </a:t>
            </a:r>
            <a:r>
              <a:rPr lang="fr-FR" sz="1600" dirty="0" smtClean="0">
                <a:latin typeface="Calibri" pitchFamily="34" charset="0"/>
              </a:rPr>
              <a:t>selon la verticale ascendante </a:t>
            </a:r>
          </a:p>
          <a:p>
            <a:pPr algn="ctr"/>
            <a:r>
              <a:rPr lang="fr-FR" sz="1600" dirty="0" smtClean="0">
                <a:latin typeface="Calibri" pitchFamily="34" charset="0"/>
              </a:rPr>
              <a:t>et de vecteurs unitaires</a:t>
            </a:r>
            <a:r>
              <a:rPr lang="fr-FR" sz="1600" b="1" dirty="0" smtClean="0">
                <a:latin typeface="Calibri" pitchFamily="34" charset="0"/>
              </a:rPr>
              <a:t> i</a:t>
            </a:r>
            <a:r>
              <a:rPr lang="fr-FR" sz="1600" dirty="0" smtClean="0">
                <a:latin typeface="Calibri" pitchFamily="34" charset="0"/>
              </a:rPr>
              <a:t>,</a:t>
            </a:r>
            <a:r>
              <a:rPr lang="fr-FR" sz="1600" b="1" dirty="0" smtClean="0">
                <a:latin typeface="Calibri" pitchFamily="34" charset="0"/>
              </a:rPr>
              <a:t> j</a:t>
            </a:r>
            <a:r>
              <a:rPr lang="fr-FR" sz="1600" dirty="0" smtClean="0">
                <a:latin typeface="Calibri" pitchFamily="34" charset="0"/>
              </a:rPr>
              <a:t>, </a:t>
            </a:r>
            <a:r>
              <a:rPr lang="fr-FR" sz="1600" b="1" dirty="0" smtClean="0">
                <a:latin typeface="Calibri" pitchFamily="34" charset="0"/>
              </a:rPr>
              <a:t>k</a:t>
            </a:r>
            <a:endParaRPr lang="fr-FR" sz="1600" b="1" dirty="0">
              <a:latin typeface="Calibri" pitchFamily="34" charset="0"/>
            </a:endParaRPr>
          </a:p>
        </p:txBody>
      </p:sp>
      <p:sp>
        <p:nvSpPr>
          <p:cNvPr id="10286" name="Text Box 46"/>
          <p:cNvSpPr txBox="1">
            <a:spLocks noChangeArrowheads="1"/>
          </p:cNvSpPr>
          <p:nvPr/>
        </p:nvSpPr>
        <p:spPr bwMode="auto">
          <a:xfrm>
            <a:off x="5076056" y="980728"/>
            <a:ext cx="4067944" cy="1354217"/>
          </a:xfrm>
          <a:prstGeom prst="rect">
            <a:avLst/>
          </a:prstGeom>
          <a:noFill/>
          <a:ln w="9525">
            <a:noFill/>
            <a:miter lim="800000"/>
            <a:headEnd/>
            <a:tailEnd/>
          </a:ln>
          <a:effectLst/>
        </p:spPr>
        <p:txBody>
          <a:bodyPr wrap="square">
            <a:spAutoFit/>
          </a:bodyPr>
          <a:lstStyle/>
          <a:p>
            <a:pPr marL="85725" indent="-85725">
              <a:defRPr/>
            </a:pPr>
            <a:r>
              <a:rPr lang="fr-FR" dirty="0" smtClean="0">
                <a:latin typeface="Comic Sans MS" pitchFamily="66" charset="0"/>
              </a:rPr>
              <a:t> </a:t>
            </a:r>
            <a:r>
              <a:rPr lang="fr-FR" sz="1600" dirty="0" smtClean="0"/>
              <a:t>l’avion, </a:t>
            </a:r>
            <a:r>
              <a:rPr lang="fr-FR" sz="1600" dirty="0"/>
              <a:t>immobile dans ce </a:t>
            </a:r>
            <a:r>
              <a:rPr lang="fr-FR" sz="1600" b="1" u="sng" dirty="0"/>
              <a:t>référentiel en </a:t>
            </a:r>
            <a:r>
              <a:rPr lang="fr-FR" sz="1600" b="1" u="sng" dirty="0" smtClean="0"/>
              <a:t>  rotation</a:t>
            </a:r>
            <a:r>
              <a:rPr lang="fr-FR" sz="1600" dirty="0"/>
              <a:t>, </a:t>
            </a:r>
            <a:r>
              <a:rPr lang="fr-FR" sz="1600" dirty="0" smtClean="0"/>
              <a:t>est soumis :</a:t>
            </a:r>
          </a:p>
          <a:p>
            <a:pPr>
              <a:defRPr/>
            </a:pPr>
            <a:r>
              <a:rPr lang="fr-FR" sz="1600" dirty="0" smtClean="0"/>
              <a:t>- à  </a:t>
            </a:r>
            <a:r>
              <a:rPr lang="fr-FR" sz="1600" dirty="0"/>
              <a:t>la résultante aérodynamique </a:t>
            </a:r>
            <a:r>
              <a:rPr lang="fr-FR" sz="1600" b="1" dirty="0">
                <a:solidFill>
                  <a:srgbClr val="008080"/>
                </a:solidFill>
                <a:effectLst>
                  <a:outerShdw blurRad="38100" dist="38100" dir="2700000" algn="tl">
                    <a:srgbClr val="C0C0C0"/>
                  </a:outerShdw>
                </a:effectLst>
              </a:rPr>
              <a:t>R</a:t>
            </a:r>
            <a:r>
              <a:rPr lang="fr-FR" sz="1600" b="1" baseline="-25000" dirty="0">
                <a:solidFill>
                  <a:srgbClr val="008080"/>
                </a:solidFill>
                <a:effectLst>
                  <a:outerShdw blurRad="38100" dist="38100" dir="2700000" algn="tl">
                    <a:srgbClr val="C0C0C0"/>
                  </a:outerShdw>
                </a:effectLst>
              </a:rPr>
              <a:t>a</a:t>
            </a:r>
            <a:r>
              <a:rPr lang="fr-FR" sz="1600" dirty="0"/>
              <a:t>, </a:t>
            </a:r>
            <a:endParaRPr lang="fr-FR" sz="1600" dirty="0" smtClean="0"/>
          </a:p>
          <a:p>
            <a:pPr>
              <a:defRPr/>
            </a:pPr>
            <a:r>
              <a:rPr lang="fr-FR" sz="1600" dirty="0" smtClean="0"/>
              <a:t>- à </a:t>
            </a:r>
            <a:r>
              <a:rPr lang="fr-FR" sz="1600" dirty="0"/>
              <a:t>son poids</a:t>
            </a:r>
            <a:r>
              <a:rPr lang="fr-FR" sz="1600" b="1" dirty="0"/>
              <a:t> </a:t>
            </a:r>
            <a:r>
              <a:rPr lang="fr-FR" sz="1600" b="1" dirty="0">
                <a:solidFill>
                  <a:srgbClr val="FF0000"/>
                </a:solidFill>
              </a:rPr>
              <a:t>P</a:t>
            </a:r>
            <a:r>
              <a:rPr lang="fr-FR" sz="1600" b="1" dirty="0"/>
              <a:t> </a:t>
            </a:r>
            <a:endParaRPr lang="fr-FR" sz="1600" b="1" dirty="0" smtClean="0"/>
          </a:p>
          <a:p>
            <a:pPr>
              <a:defRPr/>
            </a:pPr>
            <a:r>
              <a:rPr lang="fr-FR" sz="1600" dirty="0" smtClean="0"/>
              <a:t>- et </a:t>
            </a:r>
            <a:r>
              <a:rPr lang="fr-FR" sz="1600" dirty="0"/>
              <a:t>à la force centrifuge </a:t>
            </a:r>
            <a:r>
              <a:rPr lang="fr-FR" sz="1600" b="1" dirty="0" err="1" smtClean="0">
                <a:solidFill>
                  <a:srgbClr val="7030A0"/>
                </a:solidFill>
              </a:rPr>
              <a:t>F</a:t>
            </a:r>
            <a:r>
              <a:rPr lang="fr-FR" sz="1600" b="1" baseline="-25000" dirty="0" err="1" smtClean="0">
                <a:solidFill>
                  <a:srgbClr val="7030A0"/>
                </a:solidFill>
              </a:rPr>
              <a:t>c</a:t>
            </a:r>
            <a:r>
              <a:rPr lang="fr-FR" sz="1600" b="1" baseline="-25000" dirty="0" smtClean="0">
                <a:solidFill>
                  <a:srgbClr val="7030A0"/>
                </a:solidFill>
              </a:rPr>
              <a:t>  </a:t>
            </a:r>
            <a:r>
              <a:rPr lang="fr-FR" sz="1600" i="1" dirty="0" smtClean="0"/>
              <a:t>(horizontale)</a:t>
            </a:r>
            <a:endParaRPr lang="fr-FR" sz="1600" i="1" dirty="0"/>
          </a:p>
        </p:txBody>
      </p:sp>
      <p:grpSp>
        <p:nvGrpSpPr>
          <p:cNvPr id="5" name="Group 67"/>
          <p:cNvGrpSpPr>
            <a:grpSpLocks/>
          </p:cNvGrpSpPr>
          <p:nvPr/>
        </p:nvGrpSpPr>
        <p:grpSpPr bwMode="auto">
          <a:xfrm>
            <a:off x="4760069" y="2952748"/>
            <a:ext cx="1108075" cy="476249"/>
            <a:chOff x="2971" y="1786"/>
            <a:chExt cx="698" cy="300"/>
          </a:xfrm>
          <a:solidFill>
            <a:srgbClr val="9900CC"/>
          </a:solidFill>
        </p:grpSpPr>
        <p:sp>
          <p:nvSpPr>
            <p:cNvPr id="6190" name="AutoShape 52"/>
            <p:cNvSpPr>
              <a:spLocks noChangeArrowheads="1"/>
            </p:cNvSpPr>
            <p:nvPr/>
          </p:nvSpPr>
          <p:spPr bwMode="auto">
            <a:xfrm rot="10080000">
              <a:off x="2971" y="1786"/>
              <a:ext cx="418" cy="179"/>
            </a:xfrm>
            <a:prstGeom prst="leftArrow">
              <a:avLst>
                <a:gd name="adj1" fmla="val 50000"/>
                <a:gd name="adj2" fmla="val 58380"/>
              </a:avLst>
            </a:prstGeom>
            <a:grpFill/>
            <a:ln w="9525">
              <a:solidFill>
                <a:schemeClr val="hlink"/>
              </a:solidFill>
              <a:miter lim="800000"/>
              <a:headEnd/>
              <a:tailEnd/>
            </a:ln>
          </p:spPr>
          <p:txBody>
            <a:bodyPr wrap="none" anchor="ctr"/>
            <a:lstStyle/>
            <a:p>
              <a:pPr>
                <a:defRPr/>
              </a:pPr>
              <a:endParaRPr lang="fr-FR"/>
            </a:p>
          </p:txBody>
        </p:sp>
        <p:sp>
          <p:nvSpPr>
            <p:cNvPr id="6191" name="Text Box 54"/>
            <p:cNvSpPr txBox="1">
              <a:spLocks noChangeArrowheads="1"/>
            </p:cNvSpPr>
            <p:nvPr/>
          </p:nvSpPr>
          <p:spPr bwMode="auto">
            <a:xfrm>
              <a:off x="3412" y="1855"/>
              <a:ext cx="257" cy="231"/>
            </a:xfrm>
            <a:prstGeom prst="rect">
              <a:avLst/>
            </a:prstGeom>
            <a:noFill/>
            <a:ln w="9525">
              <a:noFill/>
              <a:miter lim="800000"/>
              <a:headEnd/>
              <a:tailEnd/>
            </a:ln>
          </p:spPr>
          <p:txBody>
            <a:bodyPr wrap="none">
              <a:spAutoFit/>
            </a:bodyPr>
            <a:lstStyle/>
            <a:p>
              <a:pPr>
                <a:defRPr/>
              </a:pPr>
              <a:r>
                <a:rPr lang="fr-FR" b="1" dirty="0" err="1">
                  <a:solidFill>
                    <a:srgbClr val="9900CC"/>
                  </a:solidFill>
                </a:rPr>
                <a:t>F</a:t>
              </a:r>
              <a:r>
                <a:rPr lang="fr-FR" b="1" baseline="-25000" dirty="0" err="1">
                  <a:solidFill>
                    <a:srgbClr val="9900CC"/>
                  </a:solidFill>
                </a:rPr>
                <a:t>c</a:t>
              </a:r>
              <a:endParaRPr lang="fr-FR" b="1" baseline="-25000" dirty="0">
                <a:solidFill>
                  <a:srgbClr val="9900CC"/>
                </a:solidFill>
              </a:endParaRPr>
            </a:p>
          </p:txBody>
        </p:sp>
      </p:grpSp>
      <p:sp>
        <p:nvSpPr>
          <p:cNvPr id="7183" name="Text Box 55"/>
          <p:cNvSpPr txBox="1">
            <a:spLocks noChangeArrowheads="1"/>
          </p:cNvSpPr>
          <p:nvPr/>
        </p:nvSpPr>
        <p:spPr bwMode="auto">
          <a:xfrm>
            <a:off x="8440738" y="5897563"/>
            <a:ext cx="336550" cy="366712"/>
          </a:xfrm>
          <a:prstGeom prst="rect">
            <a:avLst/>
          </a:prstGeom>
          <a:noFill/>
          <a:ln w="9525">
            <a:noFill/>
            <a:miter lim="800000"/>
            <a:headEnd/>
            <a:tailEnd/>
          </a:ln>
        </p:spPr>
        <p:txBody>
          <a:bodyPr wrap="none">
            <a:spAutoFit/>
          </a:bodyPr>
          <a:lstStyle/>
          <a:p>
            <a:r>
              <a:rPr lang="fr-FR">
                <a:solidFill>
                  <a:srgbClr val="FF0000"/>
                </a:solidFill>
              </a:rPr>
              <a:t>X</a:t>
            </a:r>
          </a:p>
        </p:txBody>
      </p:sp>
      <p:sp>
        <p:nvSpPr>
          <p:cNvPr id="7184" name="Text Box 56"/>
          <p:cNvSpPr txBox="1">
            <a:spLocks noChangeArrowheads="1"/>
          </p:cNvSpPr>
          <p:nvPr/>
        </p:nvSpPr>
        <p:spPr bwMode="auto">
          <a:xfrm>
            <a:off x="7667625" y="4437063"/>
            <a:ext cx="336550" cy="366712"/>
          </a:xfrm>
          <a:prstGeom prst="rect">
            <a:avLst/>
          </a:prstGeom>
          <a:noFill/>
          <a:ln w="9525">
            <a:noFill/>
            <a:miter lim="800000"/>
            <a:headEnd/>
            <a:tailEnd/>
          </a:ln>
        </p:spPr>
        <p:txBody>
          <a:bodyPr wrap="none">
            <a:spAutoFit/>
          </a:bodyPr>
          <a:lstStyle/>
          <a:p>
            <a:r>
              <a:rPr lang="fr-FR">
                <a:solidFill>
                  <a:srgbClr val="FF0000"/>
                </a:solidFill>
              </a:rPr>
              <a:t>Y</a:t>
            </a:r>
          </a:p>
        </p:txBody>
      </p:sp>
      <p:sp>
        <p:nvSpPr>
          <p:cNvPr id="7185" name="Text Box 57"/>
          <p:cNvSpPr txBox="1">
            <a:spLocks noChangeArrowheads="1"/>
          </p:cNvSpPr>
          <p:nvPr/>
        </p:nvSpPr>
        <p:spPr bwMode="auto">
          <a:xfrm>
            <a:off x="2751138" y="1576388"/>
            <a:ext cx="323850" cy="366712"/>
          </a:xfrm>
          <a:prstGeom prst="rect">
            <a:avLst/>
          </a:prstGeom>
          <a:noFill/>
          <a:ln w="9525">
            <a:noFill/>
            <a:miter lim="800000"/>
            <a:headEnd/>
            <a:tailEnd/>
          </a:ln>
        </p:spPr>
        <p:txBody>
          <a:bodyPr wrap="none">
            <a:spAutoFit/>
          </a:bodyPr>
          <a:lstStyle/>
          <a:p>
            <a:r>
              <a:rPr lang="fr-FR">
                <a:solidFill>
                  <a:srgbClr val="FF0000"/>
                </a:solidFill>
              </a:rPr>
              <a:t>Z</a:t>
            </a:r>
          </a:p>
        </p:txBody>
      </p:sp>
      <p:sp>
        <p:nvSpPr>
          <p:cNvPr id="7186" name="Text Box 61"/>
          <p:cNvSpPr txBox="1">
            <a:spLocks noChangeArrowheads="1"/>
          </p:cNvSpPr>
          <p:nvPr/>
        </p:nvSpPr>
        <p:spPr bwMode="auto">
          <a:xfrm>
            <a:off x="2700338" y="6021388"/>
            <a:ext cx="361950" cy="366712"/>
          </a:xfrm>
          <a:prstGeom prst="rect">
            <a:avLst/>
          </a:prstGeom>
          <a:noFill/>
          <a:ln w="9525">
            <a:noFill/>
            <a:miter lim="800000"/>
            <a:headEnd/>
            <a:tailEnd/>
          </a:ln>
        </p:spPr>
        <p:txBody>
          <a:bodyPr wrap="none">
            <a:spAutoFit/>
          </a:bodyPr>
          <a:lstStyle/>
          <a:p>
            <a:r>
              <a:rPr lang="fr-FR" b="1">
                <a:solidFill>
                  <a:srgbClr val="FF0000"/>
                </a:solidFill>
              </a:rPr>
              <a:t>O</a:t>
            </a:r>
          </a:p>
        </p:txBody>
      </p:sp>
      <p:sp>
        <p:nvSpPr>
          <p:cNvPr id="7187" name="Text Box 62"/>
          <p:cNvSpPr txBox="1">
            <a:spLocks noChangeArrowheads="1"/>
          </p:cNvSpPr>
          <p:nvPr/>
        </p:nvSpPr>
        <p:spPr bwMode="auto">
          <a:xfrm>
            <a:off x="-2289175" y="-79375"/>
            <a:ext cx="184150" cy="366713"/>
          </a:xfrm>
          <a:prstGeom prst="rect">
            <a:avLst/>
          </a:prstGeom>
          <a:noFill/>
          <a:ln w="9525">
            <a:noFill/>
            <a:miter lim="800000"/>
            <a:headEnd/>
            <a:tailEnd/>
          </a:ln>
        </p:spPr>
        <p:txBody>
          <a:bodyPr wrap="none">
            <a:spAutoFit/>
          </a:bodyPr>
          <a:lstStyle/>
          <a:p>
            <a:endParaRPr lang="fr-FR"/>
          </a:p>
        </p:txBody>
      </p:sp>
      <p:grpSp>
        <p:nvGrpSpPr>
          <p:cNvPr id="7" name="Group 68"/>
          <p:cNvGrpSpPr>
            <a:grpSpLocks/>
          </p:cNvGrpSpPr>
          <p:nvPr/>
        </p:nvGrpSpPr>
        <p:grpSpPr bwMode="auto">
          <a:xfrm>
            <a:off x="2349872" y="1412776"/>
            <a:ext cx="2870200" cy="2116138"/>
            <a:chOff x="3114" y="890"/>
            <a:chExt cx="1808" cy="1333"/>
          </a:xfrm>
        </p:grpSpPr>
        <p:grpSp>
          <p:nvGrpSpPr>
            <p:cNvPr id="8" name="Group 66"/>
            <p:cNvGrpSpPr>
              <a:grpSpLocks/>
            </p:cNvGrpSpPr>
            <p:nvPr/>
          </p:nvGrpSpPr>
          <p:grpSpPr bwMode="auto">
            <a:xfrm>
              <a:off x="3114" y="890"/>
              <a:ext cx="1808" cy="1333"/>
              <a:chOff x="1387" y="890"/>
              <a:chExt cx="1808" cy="1333"/>
            </a:xfrm>
          </p:grpSpPr>
          <p:sp>
            <p:nvSpPr>
              <p:cNvPr id="7201" name="Freeform 47"/>
              <p:cNvSpPr>
                <a:spLocks/>
              </p:cNvSpPr>
              <p:nvPr/>
            </p:nvSpPr>
            <p:spPr bwMode="auto">
              <a:xfrm>
                <a:off x="2929" y="969"/>
                <a:ext cx="24" cy="1001"/>
              </a:xfrm>
              <a:custGeom>
                <a:avLst/>
                <a:gdLst>
                  <a:gd name="T0" fmla="*/ 24 w 24"/>
                  <a:gd name="T1" fmla="*/ 1001 h 1001"/>
                  <a:gd name="T2" fmla="*/ 0 w 24"/>
                  <a:gd name="T3" fmla="*/ 0 h 1001"/>
                  <a:gd name="T4" fmla="*/ 0 60000 65536"/>
                  <a:gd name="T5" fmla="*/ 0 60000 65536"/>
                  <a:gd name="T6" fmla="*/ 0 w 24"/>
                  <a:gd name="T7" fmla="*/ 0 h 1001"/>
                  <a:gd name="T8" fmla="*/ 24 w 24"/>
                  <a:gd name="T9" fmla="*/ 1001 h 1001"/>
                </a:gdLst>
                <a:ahLst/>
                <a:cxnLst>
                  <a:cxn ang="T4">
                    <a:pos x="T0" y="T1"/>
                  </a:cxn>
                  <a:cxn ang="T5">
                    <a:pos x="T2" y="T3"/>
                  </a:cxn>
                </a:cxnLst>
                <a:rect l="T6" t="T7" r="T8" b="T9"/>
                <a:pathLst>
                  <a:path w="24" h="1001">
                    <a:moveTo>
                      <a:pt x="24" y="1001"/>
                    </a:moveTo>
                    <a:lnTo>
                      <a:pt x="0" y="0"/>
                    </a:lnTo>
                  </a:path>
                </a:pathLst>
              </a:custGeom>
              <a:noFill/>
              <a:ln w="28575" cmpd="sng">
                <a:solidFill>
                  <a:srgbClr val="3333CC"/>
                </a:solidFill>
                <a:round/>
                <a:headEnd type="none" w="med" len="med"/>
                <a:tailEnd type="triangle" w="med" len="med"/>
              </a:ln>
            </p:spPr>
            <p:txBody>
              <a:bodyPr/>
              <a:lstStyle/>
              <a:p>
                <a:endParaRPr lang="fr-FR"/>
              </a:p>
            </p:txBody>
          </p:sp>
          <p:sp>
            <p:nvSpPr>
              <p:cNvPr id="7202" name="Freeform 48"/>
              <p:cNvSpPr>
                <a:spLocks/>
              </p:cNvSpPr>
              <p:nvPr/>
            </p:nvSpPr>
            <p:spPr bwMode="auto">
              <a:xfrm rot="180000">
                <a:off x="1387" y="1753"/>
                <a:ext cx="1578" cy="184"/>
              </a:xfrm>
              <a:custGeom>
                <a:avLst/>
                <a:gdLst>
                  <a:gd name="T0" fmla="*/ 1578 w 1578"/>
                  <a:gd name="T1" fmla="*/ 184 h 184"/>
                  <a:gd name="T2" fmla="*/ 0 w 1578"/>
                  <a:gd name="T3" fmla="*/ 0 h 184"/>
                  <a:gd name="T4" fmla="*/ 0 60000 65536"/>
                  <a:gd name="T5" fmla="*/ 0 60000 65536"/>
                  <a:gd name="T6" fmla="*/ 0 w 1578"/>
                  <a:gd name="T7" fmla="*/ 0 h 184"/>
                  <a:gd name="T8" fmla="*/ 1578 w 1578"/>
                  <a:gd name="T9" fmla="*/ 184 h 184"/>
                </a:gdLst>
                <a:ahLst/>
                <a:cxnLst>
                  <a:cxn ang="T4">
                    <a:pos x="T0" y="T1"/>
                  </a:cxn>
                  <a:cxn ang="T5">
                    <a:pos x="T2" y="T3"/>
                  </a:cxn>
                </a:cxnLst>
                <a:rect l="T6" t="T7" r="T8" b="T9"/>
                <a:pathLst>
                  <a:path w="1578" h="184">
                    <a:moveTo>
                      <a:pt x="1578" y="184"/>
                    </a:moveTo>
                    <a:lnTo>
                      <a:pt x="0" y="0"/>
                    </a:lnTo>
                  </a:path>
                </a:pathLst>
              </a:custGeom>
              <a:noFill/>
              <a:ln w="28575" cmpd="sng">
                <a:solidFill>
                  <a:srgbClr val="3333CC"/>
                </a:solidFill>
                <a:round/>
                <a:headEnd type="none" w="med" len="med"/>
                <a:tailEnd type="triangle" w="med" len="med"/>
              </a:ln>
            </p:spPr>
            <p:txBody>
              <a:bodyPr/>
              <a:lstStyle/>
              <a:p>
                <a:endParaRPr lang="fr-FR"/>
              </a:p>
            </p:txBody>
          </p:sp>
          <p:sp>
            <p:nvSpPr>
              <p:cNvPr id="7203" name="Freeform 49"/>
              <p:cNvSpPr>
                <a:spLocks/>
              </p:cNvSpPr>
              <p:nvPr/>
            </p:nvSpPr>
            <p:spPr bwMode="auto">
              <a:xfrm rot="11220000">
                <a:off x="1925" y="1905"/>
                <a:ext cx="1043" cy="318"/>
              </a:xfrm>
              <a:custGeom>
                <a:avLst/>
                <a:gdLst>
                  <a:gd name="T0" fmla="*/ 0 w 2204"/>
                  <a:gd name="T1" fmla="*/ 151 h 668"/>
                  <a:gd name="T2" fmla="*/ 494 w 2204"/>
                  <a:gd name="T3" fmla="*/ 0 h 668"/>
                  <a:gd name="T4" fmla="*/ 0 60000 65536"/>
                  <a:gd name="T5" fmla="*/ 0 60000 65536"/>
                  <a:gd name="T6" fmla="*/ 0 w 2204"/>
                  <a:gd name="T7" fmla="*/ 0 h 668"/>
                  <a:gd name="T8" fmla="*/ 2204 w 2204"/>
                  <a:gd name="T9" fmla="*/ 668 h 668"/>
                </a:gdLst>
                <a:ahLst/>
                <a:cxnLst>
                  <a:cxn ang="T4">
                    <a:pos x="T0" y="T1"/>
                  </a:cxn>
                  <a:cxn ang="T5">
                    <a:pos x="T2" y="T3"/>
                  </a:cxn>
                </a:cxnLst>
                <a:rect l="T6" t="T7" r="T8" b="T9"/>
                <a:pathLst>
                  <a:path w="2204" h="668">
                    <a:moveTo>
                      <a:pt x="0" y="668"/>
                    </a:moveTo>
                    <a:lnTo>
                      <a:pt x="2204" y="0"/>
                    </a:lnTo>
                  </a:path>
                </a:pathLst>
              </a:custGeom>
              <a:noFill/>
              <a:ln w="28575" cmpd="sng">
                <a:solidFill>
                  <a:srgbClr val="3333CC"/>
                </a:solidFill>
                <a:round/>
                <a:headEnd type="none" w="med" len="med"/>
                <a:tailEnd type="triangle" w="med" len="med"/>
              </a:ln>
            </p:spPr>
            <p:txBody>
              <a:bodyPr/>
              <a:lstStyle/>
              <a:p>
                <a:endParaRPr lang="fr-FR"/>
              </a:p>
            </p:txBody>
          </p:sp>
          <p:sp>
            <p:nvSpPr>
              <p:cNvPr id="7204" name="Text Box 58"/>
              <p:cNvSpPr txBox="1">
                <a:spLocks noChangeArrowheads="1"/>
              </p:cNvSpPr>
              <p:nvPr/>
            </p:nvSpPr>
            <p:spPr bwMode="auto">
              <a:xfrm>
                <a:off x="1465" y="1434"/>
                <a:ext cx="188" cy="231"/>
              </a:xfrm>
              <a:prstGeom prst="rect">
                <a:avLst/>
              </a:prstGeom>
              <a:noFill/>
              <a:ln w="9525">
                <a:noFill/>
                <a:miter lim="800000"/>
                <a:headEnd/>
                <a:tailEnd/>
              </a:ln>
            </p:spPr>
            <p:txBody>
              <a:bodyPr wrap="none">
                <a:spAutoFit/>
              </a:bodyPr>
              <a:lstStyle/>
              <a:p>
                <a:r>
                  <a:rPr lang="fr-FR">
                    <a:solidFill>
                      <a:srgbClr val="3333CC"/>
                    </a:solidFill>
                  </a:rPr>
                  <a:t>x</a:t>
                </a:r>
              </a:p>
            </p:txBody>
          </p:sp>
          <p:sp>
            <p:nvSpPr>
              <p:cNvPr id="7205" name="Text Box 59"/>
              <p:cNvSpPr txBox="1">
                <a:spLocks noChangeArrowheads="1"/>
              </p:cNvSpPr>
              <p:nvPr/>
            </p:nvSpPr>
            <p:spPr bwMode="auto">
              <a:xfrm>
                <a:off x="1964" y="1979"/>
                <a:ext cx="188" cy="231"/>
              </a:xfrm>
              <a:prstGeom prst="rect">
                <a:avLst/>
              </a:prstGeom>
              <a:noFill/>
              <a:ln w="9525">
                <a:noFill/>
                <a:miter lim="800000"/>
                <a:headEnd/>
                <a:tailEnd/>
              </a:ln>
            </p:spPr>
            <p:txBody>
              <a:bodyPr wrap="none">
                <a:spAutoFit/>
              </a:bodyPr>
              <a:lstStyle/>
              <a:p>
                <a:r>
                  <a:rPr lang="fr-FR">
                    <a:solidFill>
                      <a:srgbClr val="3333CC"/>
                    </a:solidFill>
                  </a:rPr>
                  <a:t>y</a:t>
                </a:r>
              </a:p>
            </p:txBody>
          </p:sp>
          <p:sp>
            <p:nvSpPr>
              <p:cNvPr id="7206" name="Text Box 60"/>
              <p:cNvSpPr txBox="1">
                <a:spLocks noChangeArrowheads="1"/>
              </p:cNvSpPr>
              <p:nvPr/>
            </p:nvSpPr>
            <p:spPr bwMode="auto">
              <a:xfrm>
                <a:off x="3007" y="890"/>
                <a:ext cx="188" cy="231"/>
              </a:xfrm>
              <a:prstGeom prst="rect">
                <a:avLst/>
              </a:prstGeom>
              <a:noFill/>
              <a:ln w="9525">
                <a:noFill/>
                <a:miter lim="800000"/>
                <a:headEnd/>
                <a:tailEnd/>
              </a:ln>
            </p:spPr>
            <p:txBody>
              <a:bodyPr wrap="none">
                <a:spAutoFit/>
              </a:bodyPr>
              <a:lstStyle/>
              <a:p>
                <a:r>
                  <a:rPr lang="fr-FR">
                    <a:solidFill>
                      <a:srgbClr val="3333CC"/>
                    </a:solidFill>
                  </a:rPr>
                  <a:t>z</a:t>
                </a:r>
              </a:p>
            </p:txBody>
          </p:sp>
        </p:grpSp>
        <p:sp>
          <p:nvSpPr>
            <p:cNvPr id="7200" name="Text Box 63"/>
            <p:cNvSpPr txBox="1">
              <a:spLocks noChangeArrowheads="1"/>
            </p:cNvSpPr>
            <p:nvPr/>
          </p:nvSpPr>
          <p:spPr bwMode="auto">
            <a:xfrm>
              <a:off x="4661" y="1933"/>
              <a:ext cx="260" cy="231"/>
            </a:xfrm>
            <a:prstGeom prst="rect">
              <a:avLst/>
            </a:prstGeom>
            <a:noFill/>
            <a:ln w="9525">
              <a:noFill/>
              <a:miter lim="800000"/>
              <a:headEnd/>
              <a:tailEnd/>
            </a:ln>
          </p:spPr>
          <p:txBody>
            <a:bodyPr wrap="none">
              <a:spAutoFit/>
            </a:bodyPr>
            <a:lstStyle/>
            <a:p>
              <a:r>
                <a:rPr lang="fr-FR" dirty="0">
                  <a:solidFill>
                    <a:srgbClr val="3333CC"/>
                  </a:solidFill>
                </a:rPr>
                <a:t>O’</a:t>
              </a:r>
            </a:p>
          </p:txBody>
        </p:sp>
      </p:grpSp>
      <p:sp>
        <p:nvSpPr>
          <p:cNvPr id="10311" name="Text Box 71"/>
          <p:cNvSpPr txBox="1">
            <a:spLocks noChangeArrowheads="1"/>
          </p:cNvSpPr>
          <p:nvPr/>
        </p:nvSpPr>
        <p:spPr bwMode="auto">
          <a:xfrm>
            <a:off x="179388" y="4868863"/>
            <a:ext cx="4824412" cy="338554"/>
          </a:xfrm>
          <a:prstGeom prst="rect">
            <a:avLst/>
          </a:prstGeom>
          <a:solidFill>
            <a:schemeClr val="bg1"/>
          </a:solidFill>
          <a:ln w="9525">
            <a:solidFill>
              <a:schemeClr val="tx1"/>
            </a:solidFill>
            <a:miter lim="800000"/>
            <a:headEnd/>
            <a:tailEnd/>
          </a:ln>
        </p:spPr>
        <p:txBody>
          <a:bodyPr>
            <a:spAutoFit/>
          </a:bodyPr>
          <a:lstStyle/>
          <a:p>
            <a:pPr>
              <a:spcBef>
                <a:spcPct val="50000"/>
              </a:spcBef>
            </a:pPr>
            <a:r>
              <a:rPr lang="fr-FR" sz="1600" b="1" dirty="0">
                <a:solidFill>
                  <a:srgbClr val="FF0000"/>
                </a:solidFill>
              </a:rPr>
              <a:t>P</a:t>
            </a:r>
            <a:r>
              <a:rPr lang="fr-FR" sz="1600" dirty="0"/>
              <a:t>+</a:t>
            </a:r>
            <a:r>
              <a:rPr lang="fr-FR" sz="1600" b="1" dirty="0" err="1">
                <a:solidFill>
                  <a:srgbClr val="7030A0"/>
                </a:solidFill>
              </a:rPr>
              <a:t>F</a:t>
            </a:r>
            <a:r>
              <a:rPr lang="fr-FR" sz="1600" b="1" baseline="-25000" dirty="0" err="1">
                <a:solidFill>
                  <a:srgbClr val="7030A0"/>
                </a:solidFill>
              </a:rPr>
              <a:t>c</a:t>
            </a:r>
            <a:r>
              <a:rPr lang="fr-FR" sz="1600" dirty="0"/>
              <a:t> = </a:t>
            </a:r>
            <a:r>
              <a:rPr lang="fr-FR" sz="1600" b="1" dirty="0">
                <a:solidFill>
                  <a:srgbClr val="FF0000"/>
                </a:solidFill>
              </a:rPr>
              <a:t>P</a:t>
            </a:r>
            <a:r>
              <a:rPr lang="fr-FR" sz="1600" b="1" baseline="-25000" dirty="0">
                <a:solidFill>
                  <a:srgbClr val="FF0000"/>
                </a:solidFill>
              </a:rPr>
              <a:t>a   </a:t>
            </a:r>
            <a:r>
              <a:rPr lang="fr-FR" sz="1600" dirty="0"/>
              <a:t>est appelé poids </a:t>
            </a:r>
            <a:r>
              <a:rPr lang="fr-FR" sz="1600" dirty="0" smtClean="0"/>
              <a:t>apparent </a:t>
            </a:r>
            <a:r>
              <a:rPr lang="fr-FR" sz="1600" dirty="0"/>
              <a:t>du planeur</a:t>
            </a:r>
            <a:endParaRPr lang="fr-FR" sz="1600" baseline="-25000" dirty="0"/>
          </a:p>
        </p:txBody>
      </p:sp>
      <p:grpSp>
        <p:nvGrpSpPr>
          <p:cNvPr id="9" name="Group 76"/>
          <p:cNvGrpSpPr>
            <a:grpSpLocks/>
          </p:cNvGrpSpPr>
          <p:nvPr/>
        </p:nvGrpSpPr>
        <p:grpSpPr bwMode="auto">
          <a:xfrm>
            <a:off x="4743747" y="3068959"/>
            <a:ext cx="1124397" cy="1512565"/>
            <a:chOff x="2971" y="1842"/>
            <a:chExt cx="708" cy="1044"/>
          </a:xfrm>
        </p:grpSpPr>
        <p:sp>
          <p:nvSpPr>
            <p:cNvPr id="7195" name="Line 69"/>
            <p:cNvSpPr>
              <a:spLocks noChangeShapeType="1"/>
            </p:cNvSpPr>
            <p:nvPr/>
          </p:nvSpPr>
          <p:spPr bwMode="auto">
            <a:xfrm>
              <a:off x="3379" y="1842"/>
              <a:ext cx="0" cy="772"/>
            </a:xfrm>
            <a:prstGeom prst="line">
              <a:avLst/>
            </a:prstGeom>
            <a:noFill/>
            <a:ln w="9525">
              <a:solidFill>
                <a:schemeClr val="tx1"/>
              </a:solidFill>
              <a:prstDash val="dash"/>
              <a:round/>
              <a:headEnd/>
              <a:tailEnd/>
            </a:ln>
          </p:spPr>
          <p:txBody>
            <a:bodyPr/>
            <a:lstStyle/>
            <a:p>
              <a:endParaRPr lang="fr-FR"/>
            </a:p>
          </p:txBody>
        </p:sp>
        <p:sp>
          <p:nvSpPr>
            <p:cNvPr id="7196" name="Freeform 70"/>
            <p:cNvSpPr>
              <a:spLocks/>
            </p:cNvSpPr>
            <p:nvPr/>
          </p:nvSpPr>
          <p:spPr bwMode="auto">
            <a:xfrm>
              <a:off x="2971" y="2738"/>
              <a:ext cx="408" cy="148"/>
            </a:xfrm>
            <a:custGeom>
              <a:avLst/>
              <a:gdLst>
                <a:gd name="T0" fmla="*/ 0 w 408"/>
                <a:gd name="T1" fmla="*/ 148 h 148"/>
                <a:gd name="T2" fmla="*/ 408 w 408"/>
                <a:gd name="T3" fmla="*/ 0 h 148"/>
                <a:gd name="T4" fmla="*/ 0 60000 65536"/>
                <a:gd name="T5" fmla="*/ 0 60000 65536"/>
                <a:gd name="T6" fmla="*/ 0 w 408"/>
                <a:gd name="T7" fmla="*/ 0 h 148"/>
                <a:gd name="T8" fmla="*/ 408 w 408"/>
                <a:gd name="T9" fmla="*/ 148 h 148"/>
              </a:gdLst>
              <a:ahLst/>
              <a:cxnLst>
                <a:cxn ang="T4">
                  <a:pos x="T0" y="T1"/>
                </a:cxn>
                <a:cxn ang="T5">
                  <a:pos x="T2" y="T3"/>
                </a:cxn>
              </a:cxnLst>
              <a:rect l="T6" t="T7" r="T8" b="T9"/>
              <a:pathLst>
                <a:path w="408" h="148">
                  <a:moveTo>
                    <a:pt x="0" y="148"/>
                  </a:moveTo>
                  <a:lnTo>
                    <a:pt x="408" y="0"/>
                  </a:lnTo>
                </a:path>
              </a:pathLst>
            </a:custGeom>
            <a:noFill/>
            <a:ln w="9525" cap="flat">
              <a:solidFill>
                <a:schemeClr val="tx1"/>
              </a:solidFill>
              <a:prstDash val="dash"/>
              <a:round/>
              <a:headEnd type="none" w="med" len="med"/>
              <a:tailEnd type="none" w="med" len="med"/>
            </a:ln>
          </p:spPr>
          <p:txBody>
            <a:bodyPr/>
            <a:lstStyle/>
            <a:p>
              <a:endParaRPr lang="fr-FR"/>
            </a:p>
          </p:txBody>
        </p:sp>
        <p:sp>
          <p:nvSpPr>
            <p:cNvPr id="7197" name="AutoShape 73"/>
            <p:cNvSpPr>
              <a:spLocks noChangeArrowheads="1"/>
            </p:cNvSpPr>
            <p:nvPr/>
          </p:nvSpPr>
          <p:spPr bwMode="auto">
            <a:xfrm rot="9120482" flipV="1">
              <a:off x="3114" y="1904"/>
              <a:ext cx="137" cy="887"/>
            </a:xfrm>
            <a:prstGeom prst="downArrow">
              <a:avLst>
                <a:gd name="adj1" fmla="val 50278"/>
                <a:gd name="adj2" fmla="val 146185"/>
              </a:avLst>
            </a:prstGeom>
            <a:solidFill>
              <a:srgbClr val="FF0000"/>
            </a:solidFill>
            <a:ln w="9525" algn="ctr">
              <a:noFill/>
              <a:miter lim="800000"/>
              <a:headEnd/>
              <a:tailEnd/>
            </a:ln>
          </p:spPr>
          <p:txBody>
            <a:bodyPr wrap="none" anchor="ctr"/>
            <a:lstStyle/>
            <a:p>
              <a:endParaRPr lang="fr-FR"/>
            </a:p>
          </p:txBody>
        </p:sp>
        <p:sp>
          <p:nvSpPr>
            <p:cNvPr id="7198" name="Text Box 75"/>
            <p:cNvSpPr txBox="1">
              <a:spLocks noChangeArrowheads="1"/>
            </p:cNvSpPr>
            <p:nvPr/>
          </p:nvSpPr>
          <p:spPr bwMode="auto">
            <a:xfrm>
              <a:off x="3412" y="2581"/>
              <a:ext cx="267" cy="233"/>
            </a:xfrm>
            <a:prstGeom prst="rect">
              <a:avLst/>
            </a:prstGeom>
            <a:noFill/>
            <a:ln w="9525">
              <a:noFill/>
              <a:miter lim="800000"/>
              <a:headEnd/>
              <a:tailEnd/>
            </a:ln>
          </p:spPr>
          <p:txBody>
            <a:bodyPr wrap="none">
              <a:spAutoFit/>
            </a:bodyPr>
            <a:lstStyle/>
            <a:p>
              <a:r>
                <a:rPr lang="fr-FR" b="1">
                  <a:solidFill>
                    <a:srgbClr val="FF0000"/>
                  </a:solidFill>
                </a:rPr>
                <a:t>P</a:t>
              </a:r>
              <a:r>
                <a:rPr lang="fr-FR" b="1" baseline="-25000">
                  <a:solidFill>
                    <a:srgbClr val="FF0000"/>
                  </a:solidFill>
                </a:rPr>
                <a:t>a</a:t>
              </a:r>
            </a:p>
          </p:txBody>
        </p:sp>
      </p:grpSp>
      <p:sp>
        <p:nvSpPr>
          <p:cNvPr id="10317" name="Text Box 77"/>
          <p:cNvSpPr txBox="1">
            <a:spLocks noChangeArrowheads="1"/>
          </p:cNvSpPr>
          <p:nvPr/>
        </p:nvSpPr>
        <p:spPr bwMode="auto">
          <a:xfrm>
            <a:off x="684213" y="5516563"/>
            <a:ext cx="968214" cy="338554"/>
          </a:xfrm>
          <a:prstGeom prst="rect">
            <a:avLst/>
          </a:prstGeom>
          <a:noFill/>
          <a:ln w="9525">
            <a:noFill/>
            <a:miter lim="800000"/>
            <a:headEnd/>
            <a:tailEnd/>
          </a:ln>
        </p:spPr>
        <p:txBody>
          <a:bodyPr wrap="none">
            <a:spAutoFit/>
          </a:bodyPr>
          <a:lstStyle/>
          <a:p>
            <a:r>
              <a:rPr lang="fr-FR" sz="1600" dirty="0"/>
              <a:t>et </a:t>
            </a:r>
            <a:r>
              <a:rPr lang="fr-FR" sz="1600" b="1" dirty="0">
                <a:solidFill>
                  <a:srgbClr val="339966"/>
                </a:solidFill>
              </a:rPr>
              <a:t>R</a:t>
            </a:r>
            <a:r>
              <a:rPr lang="fr-FR" sz="1600" b="1" baseline="-25000" dirty="0">
                <a:solidFill>
                  <a:srgbClr val="339966"/>
                </a:solidFill>
              </a:rPr>
              <a:t>a</a:t>
            </a:r>
            <a:r>
              <a:rPr lang="fr-FR" sz="1600" dirty="0"/>
              <a:t>= -</a:t>
            </a:r>
            <a:r>
              <a:rPr lang="fr-FR" sz="1600" b="1" dirty="0">
                <a:solidFill>
                  <a:srgbClr val="FF0000"/>
                </a:solidFill>
              </a:rPr>
              <a:t>P</a:t>
            </a:r>
            <a:r>
              <a:rPr lang="fr-FR" sz="1600" b="1" baseline="-25000" dirty="0">
                <a:solidFill>
                  <a:srgbClr val="FF0000"/>
                </a:solidFill>
              </a:rPr>
              <a:t>a</a:t>
            </a:r>
          </a:p>
        </p:txBody>
      </p:sp>
      <p:sp>
        <p:nvSpPr>
          <p:cNvPr id="54" name="Ellipse 53"/>
          <p:cNvSpPr/>
          <p:nvPr/>
        </p:nvSpPr>
        <p:spPr>
          <a:xfrm>
            <a:off x="2987675" y="3356992"/>
            <a:ext cx="107950" cy="10795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7194" name="ZoneTexte 54"/>
          <p:cNvSpPr txBox="1">
            <a:spLocks noChangeArrowheads="1"/>
          </p:cNvSpPr>
          <p:nvPr/>
        </p:nvSpPr>
        <p:spPr bwMode="auto">
          <a:xfrm>
            <a:off x="2708275" y="3284538"/>
            <a:ext cx="350838" cy="369887"/>
          </a:xfrm>
          <a:prstGeom prst="rect">
            <a:avLst/>
          </a:prstGeom>
          <a:noFill/>
          <a:ln w="9525">
            <a:noFill/>
            <a:miter lim="800000"/>
            <a:headEnd/>
            <a:tailEnd/>
          </a:ln>
        </p:spPr>
        <p:txBody>
          <a:bodyPr wrap="none">
            <a:spAutoFit/>
          </a:bodyPr>
          <a:lstStyle/>
          <a:p>
            <a:r>
              <a:rPr lang="fr-FR"/>
              <a:t>C</a:t>
            </a:r>
          </a:p>
        </p:txBody>
      </p:sp>
      <p:sp>
        <p:nvSpPr>
          <p:cNvPr id="55" name="ZoneTexte 54"/>
          <p:cNvSpPr txBox="1"/>
          <p:nvPr/>
        </p:nvSpPr>
        <p:spPr>
          <a:xfrm>
            <a:off x="323528" y="6519446"/>
            <a:ext cx="5880328" cy="338554"/>
          </a:xfrm>
          <a:prstGeom prst="rect">
            <a:avLst/>
          </a:prstGeom>
          <a:noFill/>
        </p:spPr>
        <p:txBody>
          <a:bodyPr wrap="none" rtlCol="0">
            <a:spAutoFit/>
          </a:bodyPr>
          <a:lstStyle/>
          <a:p>
            <a:r>
              <a:rPr lang="fr-FR" sz="1600" i="1" dirty="0" err="1" smtClean="0"/>
              <a:t>Rq</a:t>
            </a:r>
            <a:r>
              <a:rPr lang="fr-FR" sz="1600" i="1" dirty="0" smtClean="0"/>
              <a:t>: on ne peut parler de poids apparent que dans le référentiel avion</a:t>
            </a:r>
            <a:endParaRPr lang="fr-FR" sz="1600" i="1" dirty="0"/>
          </a:p>
        </p:txBody>
      </p:sp>
      <p:grpSp>
        <p:nvGrpSpPr>
          <p:cNvPr id="70" name="Groupe 69"/>
          <p:cNvGrpSpPr/>
          <p:nvPr/>
        </p:nvGrpSpPr>
        <p:grpSpPr>
          <a:xfrm>
            <a:off x="4403236" y="2636912"/>
            <a:ext cx="456796" cy="936104"/>
            <a:chOff x="3762406" y="2348880"/>
            <a:chExt cx="456796" cy="936104"/>
          </a:xfrm>
        </p:grpSpPr>
        <p:grpSp>
          <p:nvGrpSpPr>
            <p:cNvPr id="60" name="Groupe 59"/>
            <p:cNvGrpSpPr/>
            <p:nvPr/>
          </p:nvGrpSpPr>
          <p:grpSpPr>
            <a:xfrm>
              <a:off x="3762406" y="2483604"/>
              <a:ext cx="456796" cy="369332"/>
              <a:chOff x="3762406" y="2483604"/>
              <a:chExt cx="456796" cy="369332"/>
            </a:xfrm>
          </p:grpSpPr>
          <p:cxnSp>
            <p:nvCxnSpPr>
              <p:cNvPr id="58" name="Connecteur droit avec flèche 57"/>
              <p:cNvCxnSpPr/>
              <p:nvPr/>
            </p:nvCxnSpPr>
            <p:spPr>
              <a:xfrm flipH="1" flipV="1">
                <a:off x="3859162" y="2780928"/>
                <a:ext cx="360040" cy="7200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3762406" y="2483604"/>
                <a:ext cx="240772" cy="369332"/>
              </a:xfrm>
              <a:prstGeom prst="rect">
                <a:avLst/>
              </a:prstGeom>
              <a:noFill/>
            </p:spPr>
            <p:txBody>
              <a:bodyPr wrap="none" rtlCol="0">
                <a:spAutoFit/>
              </a:bodyPr>
              <a:lstStyle/>
              <a:p>
                <a:r>
                  <a:rPr lang="fr-FR" b="1" dirty="0" smtClean="0"/>
                  <a:t>i</a:t>
                </a:r>
                <a:endParaRPr lang="fr-FR" b="1" dirty="0"/>
              </a:p>
            </p:txBody>
          </p:sp>
        </p:grpSp>
        <p:grpSp>
          <p:nvGrpSpPr>
            <p:cNvPr id="69" name="Groupe 68"/>
            <p:cNvGrpSpPr/>
            <p:nvPr/>
          </p:nvGrpSpPr>
          <p:grpSpPr>
            <a:xfrm>
              <a:off x="3851920" y="2348880"/>
              <a:ext cx="367282" cy="936104"/>
              <a:chOff x="3707904" y="2348880"/>
              <a:chExt cx="367282" cy="936104"/>
            </a:xfrm>
          </p:grpSpPr>
          <p:grpSp>
            <p:nvGrpSpPr>
              <p:cNvPr id="64" name="Groupe 63"/>
              <p:cNvGrpSpPr/>
              <p:nvPr/>
            </p:nvGrpSpPr>
            <p:grpSpPr>
              <a:xfrm>
                <a:off x="3779912" y="2348880"/>
                <a:ext cx="295274" cy="513348"/>
                <a:chOff x="3779912" y="2348880"/>
                <a:chExt cx="295274" cy="513348"/>
              </a:xfrm>
            </p:grpSpPr>
            <p:cxnSp>
              <p:nvCxnSpPr>
                <p:cNvPr id="62" name="Connecteur droit avec flèche 61"/>
                <p:cNvCxnSpPr/>
                <p:nvPr/>
              </p:nvCxnSpPr>
              <p:spPr>
                <a:xfrm flipV="1">
                  <a:off x="4067944" y="2492896"/>
                  <a:ext cx="0" cy="36933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 name="ZoneTexte 62"/>
                <p:cNvSpPr txBox="1"/>
                <p:nvPr/>
              </p:nvSpPr>
              <p:spPr>
                <a:xfrm>
                  <a:off x="3779912" y="2348880"/>
                  <a:ext cx="295274" cy="369332"/>
                </a:xfrm>
                <a:prstGeom prst="rect">
                  <a:avLst/>
                </a:prstGeom>
                <a:noFill/>
              </p:spPr>
              <p:txBody>
                <a:bodyPr wrap="none" rtlCol="0">
                  <a:spAutoFit/>
                </a:bodyPr>
                <a:lstStyle/>
                <a:p>
                  <a:r>
                    <a:rPr lang="fr-FR" b="1" dirty="0" smtClean="0"/>
                    <a:t>k</a:t>
                  </a:r>
                  <a:endParaRPr lang="fr-FR" b="1" dirty="0"/>
                </a:p>
              </p:txBody>
            </p:sp>
          </p:grpSp>
          <p:grpSp>
            <p:nvGrpSpPr>
              <p:cNvPr id="68" name="Groupe 67"/>
              <p:cNvGrpSpPr/>
              <p:nvPr/>
            </p:nvGrpSpPr>
            <p:grpSpPr>
              <a:xfrm>
                <a:off x="3707904" y="2811095"/>
                <a:ext cx="360040" cy="473889"/>
                <a:chOff x="3707904" y="2811095"/>
                <a:chExt cx="360040" cy="473889"/>
              </a:xfrm>
            </p:grpSpPr>
            <p:cxnSp>
              <p:nvCxnSpPr>
                <p:cNvPr id="66" name="Connecteur droit avec flèche 65"/>
                <p:cNvCxnSpPr/>
                <p:nvPr/>
              </p:nvCxnSpPr>
              <p:spPr>
                <a:xfrm rot="600000" flipH="1">
                  <a:off x="3707904" y="2811095"/>
                  <a:ext cx="360040" cy="14401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ZoneTexte 66"/>
                <p:cNvSpPr txBox="1"/>
                <p:nvPr/>
              </p:nvSpPr>
              <p:spPr>
                <a:xfrm>
                  <a:off x="3707904" y="2915652"/>
                  <a:ext cx="243978" cy="369332"/>
                </a:xfrm>
                <a:prstGeom prst="rect">
                  <a:avLst/>
                </a:prstGeom>
                <a:noFill/>
              </p:spPr>
              <p:txBody>
                <a:bodyPr wrap="none" rtlCol="0">
                  <a:spAutoFit/>
                </a:bodyPr>
                <a:lstStyle/>
                <a:p>
                  <a:r>
                    <a:rPr lang="fr-FR" b="1" dirty="0" smtClean="0"/>
                    <a:t>j</a:t>
                  </a:r>
                  <a:endParaRPr lang="fr-FR" b="1" dirty="0"/>
                </a:p>
              </p:txBody>
            </p:sp>
          </p:gr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8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8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25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8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down)">
                                      <p:cBhvr>
                                        <p:cTn id="31" dur="500"/>
                                        <p:tgtEl>
                                          <p:spTgt spid="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wipe(up)">
                                      <p:cBhvr>
                                        <p:cTn id="36" dur="500"/>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261">
                                            <p:txEl>
                                              <p:pRg st="0" end="0"/>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0261">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10311">
                                            <p:txEl>
                                              <p:pRg st="0" end="0"/>
                                            </p:txEl>
                                          </p:spTgt>
                                        </p:tgtEl>
                                        <p:attrNameLst>
                                          <p:attrName>style.visibility</p:attrName>
                                        </p:attrNameLst>
                                      </p:cBhvr>
                                      <p:to>
                                        <p:strVal val="visible"/>
                                      </p:to>
                                    </p:set>
                                    <p:animEffect transition="in" filter="dissolve">
                                      <p:cBhvr>
                                        <p:cTn id="51" dur="500"/>
                                        <p:tgtEl>
                                          <p:spTgt spid="10311">
                                            <p:txEl>
                                              <p:pRg st="0" end="0"/>
                                            </p:txEl>
                                          </p:spTgt>
                                        </p:tgtEl>
                                      </p:cBhvr>
                                    </p:animEffect>
                                  </p:childTnLst>
                                </p:cTn>
                              </p:par>
                              <p:par>
                                <p:cTn id="52" presetID="1" presetClass="entr" presetSubtype="0" fill="hold" grpId="0" nodeType="withEffect">
                                  <p:stCondLst>
                                    <p:cond delay="0"/>
                                  </p:stCondLst>
                                  <p:childTnLst>
                                    <p:set>
                                      <p:cBhvr>
                                        <p:cTn id="53" dur="1" fill="hold">
                                          <p:stCondLst>
                                            <p:cond delay="0"/>
                                          </p:stCondLst>
                                        </p:cTn>
                                        <p:tgtEl>
                                          <p:spTgt spid="10311">
                                            <p:bg/>
                                          </p:spTgt>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10311">
                                            <p:txEl>
                                              <p:pRg st="0" end="0"/>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9"/>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10317">
                                            <p:txEl>
                                              <p:pRg st="0" end="0"/>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4" grpId="0" build="allAtOnce"/>
      <p:bldP spid="10286" grpId="0"/>
      <p:bldP spid="10311" grpId="0" build="allAtOnce"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endParaRPr lang="fr-FR"/>
          </a:p>
        </p:txBody>
      </p:sp>
      <p:sp>
        <p:nvSpPr>
          <p:cNvPr id="3" name="Espace réservé du numéro de diapositive 2"/>
          <p:cNvSpPr>
            <a:spLocks noGrp="1"/>
          </p:cNvSpPr>
          <p:nvPr>
            <p:ph type="sldNum" sz="quarter" idx="12"/>
          </p:nvPr>
        </p:nvSpPr>
        <p:spPr/>
        <p:txBody>
          <a:bodyPr/>
          <a:lstStyle/>
          <a:p>
            <a:fld id="{083CCA20-CF97-4534-A8C1-DF94BF714617}" type="slidenum">
              <a:rPr lang="fr-FR" smtClean="0"/>
              <a:pPr/>
              <a:t>15</a:t>
            </a:fld>
            <a:endParaRPr lang="fr-FR"/>
          </a:p>
        </p:txBody>
      </p:sp>
      <p:sp>
        <p:nvSpPr>
          <p:cNvPr id="4" name="ZoneTexte 3"/>
          <p:cNvSpPr txBox="1"/>
          <p:nvPr/>
        </p:nvSpPr>
        <p:spPr>
          <a:xfrm>
            <a:off x="179512" y="548680"/>
            <a:ext cx="8784976" cy="523220"/>
          </a:xfrm>
          <a:prstGeom prst="rect">
            <a:avLst/>
          </a:prstGeom>
          <a:noFill/>
        </p:spPr>
        <p:txBody>
          <a:bodyPr wrap="square" rtlCol="0">
            <a:spAutoFit/>
          </a:bodyPr>
          <a:lstStyle/>
          <a:p>
            <a:pPr algn="ctr"/>
            <a:r>
              <a:rPr lang="fr-FR" sz="2800" b="1" dirty="0" smtClean="0"/>
              <a:t>Etude de la force de Coriolis</a:t>
            </a:r>
            <a:endParaRPr lang="fr-FR" sz="2800" b="1" dirty="0"/>
          </a:p>
        </p:txBody>
      </p:sp>
      <p:sp>
        <p:nvSpPr>
          <p:cNvPr id="5" name="ZoneTexte 4"/>
          <p:cNvSpPr txBox="1"/>
          <p:nvPr/>
        </p:nvSpPr>
        <p:spPr>
          <a:xfrm>
            <a:off x="1619672" y="1556792"/>
            <a:ext cx="4830168" cy="923330"/>
          </a:xfrm>
          <a:prstGeom prst="rect">
            <a:avLst/>
          </a:prstGeom>
          <a:noFill/>
        </p:spPr>
        <p:txBody>
          <a:bodyPr wrap="none" rtlCol="0">
            <a:spAutoFit/>
          </a:bodyPr>
          <a:lstStyle/>
          <a:p>
            <a:r>
              <a:rPr lang="fr-FR" dirty="0" smtClean="0"/>
              <a:t>Celle-ci n’existe que :</a:t>
            </a:r>
          </a:p>
          <a:p>
            <a:pPr>
              <a:buFontTx/>
              <a:buChar char="-"/>
            </a:pPr>
            <a:r>
              <a:rPr lang="fr-FR" dirty="0" smtClean="0"/>
              <a:t>  que dans un référentiel en rotation </a:t>
            </a:r>
          </a:p>
          <a:p>
            <a:pPr>
              <a:buFontTx/>
              <a:buChar char="-"/>
            </a:pPr>
            <a:r>
              <a:rPr lang="fr-FR" dirty="0" smtClean="0"/>
              <a:t> et que si  l’objet étudié est déjà en mouvement.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76672"/>
          </a:xfrm>
        </p:spPr>
        <p:txBody>
          <a:bodyPr>
            <a:normAutofit/>
          </a:bodyPr>
          <a:lstStyle/>
          <a:p>
            <a:r>
              <a:rPr lang="fr-FR" sz="1600" dirty="0" smtClean="0"/>
              <a:t>Pour cela , nous allons maintenant étudier le mouvement d’un employé du manège </a:t>
            </a:r>
            <a:endParaRPr lang="fr-FR" sz="1600" dirty="0">
              <a:latin typeface="Script MT Bold" pitchFamily="66" charset="0"/>
            </a:endParaRPr>
          </a:p>
        </p:txBody>
      </p:sp>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3"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5"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solidFill>
                      <a:srgbClr val="002060"/>
                    </a:solidFill>
                  </a:endParaRPr>
                </a:p>
              </p:txBody>
            </p:sp>
          </p:grpSp>
        </p:grpSp>
      </p:grpSp>
      <p:grpSp>
        <p:nvGrpSpPr>
          <p:cNvPr id="7" name="Groupe 70"/>
          <p:cNvGrpSpPr/>
          <p:nvPr/>
        </p:nvGrpSpPr>
        <p:grpSpPr>
          <a:xfrm>
            <a:off x="611560" y="1628800"/>
            <a:ext cx="2880320" cy="2601580"/>
            <a:chOff x="611560" y="1628800"/>
            <a:chExt cx="2880320"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8" name="Groupe 69"/>
            <p:cNvGrpSpPr/>
            <p:nvPr/>
          </p:nvGrpSpPr>
          <p:grpSpPr>
            <a:xfrm>
              <a:off x="611560" y="1628800"/>
              <a:ext cx="2592288" cy="2601580"/>
              <a:chOff x="611560" y="1628800"/>
              <a:chExt cx="2592288"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9" name="Groupe 66"/>
              <p:cNvGrpSpPr/>
              <p:nvPr/>
            </p:nvGrpSpPr>
            <p:grpSpPr>
              <a:xfrm>
                <a:off x="611560" y="1628800"/>
                <a:ext cx="2592288" cy="2376264"/>
                <a:chOff x="611560" y="1628800"/>
                <a:chExt cx="2592288" cy="2376264"/>
              </a:xfrm>
            </p:grpSpPr>
            <p:grpSp>
              <p:nvGrpSpPr>
                <p:cNvPr id="11" name="Groupe 29"/>
                <p:cNvGrpSpPr/>
                <p:nvPr/>
              </p:nvGrpSpPr>
              <p:grpSpPr>
                <a:xfrm>
                  <a:off x="683568" y="1628800"/>
                  <a:ext cx="2520280" cy="2376264"/>
                  <a:chOff x="683568" y="1628800"/>
                  <a:chExt cx="2520280" cy="2376264"/>
                </a:xfrm>
              </p:grpSpPr>
              <p:sp>
                <p:nvSpPr>
                  <p:cNvPr id="19" name="ZoneTexte 18"/>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3" name="Groupe 22"/>
                  <p:cNvGrpSpPr/>
                  <p:nvPr/>
                </p:nvGrpSpPr>
                <p:grpSpPr>
                  <a:xfrm>
                    <a:off x="683568" y="1628800"/>
                    <a:ext cx="2520280" cy="2376264"/>
                    <a:chOff x="683568" y="1628800"/>
                    <a:chExt cx="2520280" cy="2376264"/>
                  </a:xfrm>
                </p:grpSpPr>
                <p:grpSp>
                  <p:nvGrpSpPr>
                    <p:cNvPr id="15"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57" name="Rectangle 56"/>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6" name="Groupe 77"/>
          <p:cNvGrpSpPr/>
          <p:nvPr/>
        </p:nvGrpSpPr>
        <p:grpSpPr>
          <a:xfrm>
            <a:off x="3419872" y="2411596"/>
            <a:ext cx="3453878" cy="3609692"/>
            <a:chOff x="3419872" y="2411596"/>
            <a:chExt cx="3453878" cy="3609692"/>
          </a:xfrm>
        </p:grpSpPr>
        <p:sp>
          <p:nvSpPr>
            <p:cNvPr id="61" name="ZoneTexte 60"/>
            <p:cNvSpPr txBox="1"/>
            <p:nvPr/>
          </p:nvSpPr>
          <p:spPr>
            <a:xfrm>
              <a:off x="4464026" y="3995772"/>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7" name="Groupe 68"/>
            <p:cNvGrpSpPr/>
            <p:nvPr/>
          </p:nvGrpSpPr>
          <p:grpSpPr>
            <a:xfrm>
              <a:off x="3419872" y="2411596"/>
              <a:ext cx="3453878" cy="3609692"/>
              <a:chOff x="3419872" y="2276872"/>
              <a:chExt cx="3453878" cy="3609692"/>
            </a:xfrm>
          </p:grpSpPr>
          <p:sp>
            <p:nvSpPr>
              <p:cNvPr id="41" name="Rectangle 40"/>
              <p:cNvSpPr/>
              <p:nvPr/>
            </p:nvSpPr>
            <p:spPr>
              <a:xfrm>
                <a:off x="6516216" y="422108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8" name="Groupe 67"/>
              <p:cNvGrpSpPr/>
              <p:nvPr/>
            </p:nvGrpSpPr>
            <p:grpSpPr>
              <a:xfrm>
                <a:off x="3419872" y="2276872"/>
                <a:ext cx="3275111" cy="3609692"/>
                <a:chOff x="3419872" y="2276872"/>
                <a:chExt cx="3275111" cy="3609692"/>
              </a:xfrm>
            </p:grpSpPr>
            <p:sp>
              <p:nvSpPr>
                <p:cNvPr id="56" name="ZoneTexte 55"/>
                <p:cNvSpPr txBox="1"/>
                <p:nvPr/>
              </p:nvSpPr>
              <p:spPr>
                <a:xfrm>
                  <a:off x="3995936" y="2708920"/>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23" name="Groupe 65"/>
                <p:cNvGrpSpPr/>
                <p:nvPr/>
              </p:nvGrpSpPr>
              <p:grpSpPr>
                <a:xfrm>
                  <a:off x="3419872" y="2276872"/>
                  <a:ext cx="3275111" cy="3609692"/>
                  <a:chOff x="3419872" y="2276872"/>
                  <a:chExt cx="3275111" cy="3609692"/>
                </a:xfrm>
              </p:grpSpPr>
              <p:grpSp>
                <p:nvGrpSpPr>
                  <p:cNvPr id="24" name="Groupe 23"/>
                  <p:cNvGrpSpPr/>
                  <p:nvPr/>
                </p:nvGrpSpPr>
                <p:grpSpPr>
                  <a:xfrm>
                    <a:off x="3419872" y="2276872"/>
                    <a:ext cx="3275111" cy="3312368"/>
                    <a:chOff x="183934" y="1340768"/>
                    <a:chExt cx="3275111" cy="3312368"/>
                  </a:xfrm>
                </p:grpSpPr>
                <p:grpSp>
                  <p:nvGrpSpPr>
                    <p:cNvPr id="25" name="Groupe 17"/>
                    <p:cNvGrpSpPr/>
                    <p:nvPr/>
                  </p:nvGrpSpPr>
                  <p:grpSpPr>
                    <a:xfrm>
                      <a:off x="183934" y="1340768"/>
                      <a:ext cx="3275111" cy="3312368"/>
                      <a:chOff x="-320122" y="1196752"/>
                      <a:chExt cx="3275111" cy="3312368"/>
                    </a:xfrm>
                  </p:grpSpPr>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a:endCxn id="41" idx="0"/>
                      </p:cNvCxnSpPr>
                      <p:nvPr/>
                    </p:nvCxnSpPr>
                    <p:spPr>
                      <a:xfrm>
                        <a:off x="755576" y="3140968"/>
                        <a:ext cx="2199413" cy="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331640" y="1340768"/>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3419872" y="5517232"/>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pic>
        <p:nvPicPr>
          <p:cNvPr id="15362" name="Picture 2" descr="C:\Users\Denise\AppData\Local\Microsoft\Windows\INetCache\IE\LTJQEBO3\MC900334456[1].wmf"/>
          <p:cNvPicPr>
            <a:picLocks noChangeAspect="1" noChangeArrowheads="1"/>
          </p:cNvPicPr>
          <p:nvPr/>
        </p:nvPicPr>
        <p:blipFill>
          <a:blip r:embed="rId3" cstate="print"/>
          <a:srcRect/>
          <a:stretch>
            <a:fillRect/>
          </a:stretch>
        </p:blipFill>
        <p:spPr bwMode="auto">
          <a:xfrm>
            <a:off x="4067944" y="3789040"/>
            <a:ext cx="602362" cy="791409"/>
          </a:xfrm>
          <a:prstGeom prst="rect">
            <a:avLst/>
          </a:prstGeom>
          <a:noFill/>
        </p:spPr>
      </p:pic>
      <p:sp>
        <p:nvSpPr>
          <p:cNvPr id="42" name="ZoneTexte 41"/>
          <p:cNvSpPr txBox="1"/>
          <p:nvPr/>
        </p:nvSpPr>
        <p:spPr>
          <a:xfrm>
            <a:off x="0" y="764704"/>
            <a:ext cx="9144000" cy="830997"/>
          </a:xfrm>
          <a:prstGeom prst="rect">
            <a:avLst/>
          </a:prstGeom>
          <a:noFill/>
        </p:spPr>
        <p:txBody>
          <a:bodyPr wrap="square" rtlCol="0">
            <a:spAutoFit/>
          </a:bodyPr>
          <a:lstStyle/>
          <a:p>
            <a:pPr algn="ctr"/>
            <a:r>
              <a:rPr lang="fr-FR" sz="1600" dirty="0" smtClean="0"/>
              <a:t>Lorsque le manège est à l’arrêt, </a:t>
            </a:r>
          </a:p>
          <a:p>
            <a:pPr algn="ctr"/>
            <a:r>
              <a:rPr lang="fr-FR" sz="1600" dirty="0" smtClean="0"/>
              <a:t> le référentiel </a:t>
            </a:r>
            <a:r>
              <a:rPr lang="fr-FR" sz="1600" dirty="0" smtClean="0">
                <a:solidFill>
                  <a:srgbClr val="002060"/>
                </a:solidFill>
                <a:latin typeface="Script MT Bold" pitchFamily="66" charset="0"/>
              </a:rPr>
              <a:t>R’ </a:t>
            </a:r>
            <a:r>
              <a:rPr lang="fr-FR" sz="1600" dirty="0" smtClean="0">
                <a:solidFill>
                  <a:srgbClr val="002060"/>
                </a:solidFill>
                <a:latin typeface="+mn-lt"/>
              </a:rPr>
              <a:t>, immobile par rapport à </a:t>
            </a:r>
            <a:r>
              <a:rPr lang="fr-FR" sz="1600" dirty="0" smtClean="0">
                <a:solidFill>
                  <a:srgbClr val="FF0000"/>
                </a:solidFill>
                <a:latin typeface="Script MT Bold" pitchFamily="66" charset="0"/>
              </a:rPr>
              <a:t>R </a:t>
            </a:r>
            <a:r>
              <a:rPr lang="fr-FR" sz="1600" dirty="0" smtClean="0">
                <a:solidFill>
                  <a:srgbClr val="FF0000"/>
                </a:solidFill>
                <a:latin typeface="+mn-lt"/>
              </a:rPr>
              <a:t> </a:t>
            </a:r>
            <a:r>
              <a:rPr lang="fr-FR" sz="1600" dirty="0" smtClean="0">
                <a:latin typeface="+mn-lt"/>
              </a:rPr>
              <a:t>est également « galiléen », </a:t>
            </a:r>
          </a:p>
          <a:p>
            <a:pPr algn="ctr"/>
            <a:r>
              <a:rPr lang="fr-FR" sz="1600" dirty="0" smtClean="0">
                <a:latin typeface="+mn-lt"/>
              </a:rPr>
              <a:t>de sorte que les forces qui s’exercent sur le groupe de piétons et sur l’employé sont identiques :</a:t>
            </a:r>
          </a:p>
        </p:txBody>
      </p:sp>
      <p:sp>
        <p:nvSpPr>
          <p:cNvPr id="43" name="ZoneTexte 42"/>
          <p:cNvSpPr txBox="1"/>
          <p:nvPr/>
        </p:nvSpPr>
        <p:spPr>
          <a:xfrm>
            <a:off x="3998131" y="1556792"/>
            <a:ext cx="1265091" cy="369332"/>
          </a:xfrm>
          <a:prstGeom prst="rect">
            <a:avLst/>
          </a:prstGeom>
          <a:noFill/>
        </p:spPr>
        <p:txBody>
          <a:bodyPr wrap="none" rtlCol="0">
            <a:spAutoFit/>
          </a:bodyPr>
          <a:lstStyle/>
          <a:p>
            <a:pPr algn="ctr"/>
            <a:r>
              <a:rPr lang="fr-FR" dirty="0" smtClean="0">
                <a:latin typeface="+mn-lt"/>
              </a:rPr>
              <a:t> </a:t>
            </a:r>
            <a:r>
              <a:rPr lang="fr-FR" sz="1600" dirty="0" smtClean="0">
                <a:latin typeface="+mn-lt"/>
              </a:rPr>
              <a:t>leur poids  </a:t>
            </a:r>
            <a:r>
              <a:rPr lang="fr-FR" sz="1600" b="1" dirty="0" smtClean="0">
                <a:solidFill>
                  <a:srgbClr val="FF0000"/>
                </a:solidFill>
                <a:latin typeface="+mn-lt"/>
              </a:rPr>
              <a:t>P</a:t>
            </a:r>
            <a:endParaRPr lang="fr-FR" sz="1600" b="1" dirty="0" smtClean="0">
              <a:latin typeface="+mn-lt"/>
            </a:endParaRPr>
          </a:p>
        </p:txBody>
      </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30"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grpSp>
        <p:nvGrpSpPr>
          <p:cNvPr id="31" name="Groupe 58"/>
          <p:cNvGrpSpPr/>
          <p:nvPr/>
        </p:nvGrpSpPr>
        <p:grpSpPr>
          <a:xfrm>
            <a:off x="4067944" y="4787860"/>
            <a:ext cx="303288" cy="729372"/>
            <a:chOff x="4283968" y="4509120"/>
            <a:chExt cx="303288" cy="729372"/>
          </a:xfrm>
        </p:grpSpPr>
        <p:cxnSp>
          <p:nvCxnSpPr>
            <p:cNvPr id="46" name="Connecteur droit avec flèche 45"/>
            <p:cNvCxnSpPr/>
            <p:nvPr/>
          </p:nvCxnSpPr>
          <p:spPr>
            <a:xfrm>
              <a:off x="4283968" y="4509120"/>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4283968" y="4869160"/>
              <a:ext cx="303288" cy="369332"/>
            </a:xfrm>
            <a:prstGeom prst="rect">
              <a:avLst/>
            </a:prstGeom>
          </p:spPr>
          <p:txBody>
            <a:bodyPr wrap="none">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grpSp>
        <p:nvGrpSpPr>
          <p:cNvPr id="32" name="Groupe 62"/>
          <p:cNvGrpSpPr/>
          <p:nvPr/>
        </p:nvGrpSpPr>
        <p:grpSpPr>
          <a:xfrm>
            <a:off x="3923928" y="3717032"/>
            <a:ext cx="309700" cy="1008112"/>
            <a:chOff x="4139952" y="3645024"/>
            <a:chExt cx="309700" cy="1008112"/>
          </a:xfrm>
        </p:grpSpPr>
        <p:sp>
          <p:nvSpPr>
            <p:cNvPr id="62" name="ZoneTexte 61"/>
            <p:cNvSpPr txBox="1"/>
            <p:nvPr/>
          </p:nvSpPr>
          <p:spPr>
            <a:xfrm>
              <a:off x="4139952" y="3645024"/>
              <a:ext cx="309700" cy="369332"/>
            </a:xfrm>
            <a:prstGeom prst="rect">
              <a:avLst/>
            </a:prstGeom>
            <a:noFill/>
          </p:spPr>
          <p:txBody>
            <a:bodyPr wrap="none" rtlCol="0">
              <a:spAutoFit/>
            </a:bodyPr>
            <a:lstStyle/>
            <a:p>
              <a:r>
                <a:rPr lang="fr-FR" dirty="0" smtClean="0"/>
                <a:t>R</a:t>
              </a:r>
              <a:endParaRPr lang="fr-FR" dirty="0"/>
            </a:p>
          </p:txBody>
        </p:sp>
        <p:cxnSp>
          <p:nvCxnSpPr>
            <p:cNvPr id="51" name="Connecteur droit avec flèche 50"/>
            <p:cNvCxnSpPr/>
            <p:nvPr/>
          </p:nvCxnSpPr>
          <p:spPr>
            <a:xfrm rot="10800000">
              <a:off x="4283969" y="4077072"/>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64" name="ZoneTexte 63"/>
          <p:cNvSpPr txBox="1"/>
          <p:nvPr/>
        </p:nvSpPr>
        <p:spPr>
          <a:xfrm>
            <a:off x="5106415" y="1578278"/>
            <a:ext cx="1985865" cy="338554"/>
          </a:xfrm>
          <a:prstGeom prst="rect">
            <a:avLst/>
          </a:prstGeom>
          <a:noFill/>
        </p:spPr>
        <p:txBody>
          <a:bodyPr wrap="none" rtlCol="0">
            <a:spAutoFit/>
          </a:bodyPr>
          <a:lstStyle/>
          <a:p>
            <a:r>
              <a:rPr lang="fr-FR" sz="1600" dirty="0" smtClean="0">
                <a:latin typeface="+mn-lt"/>
              </a:rPr>
              <a:t>et la réaction du sol </a:t>
            </a:r>
            <a:r>
              <a:rPr lang="fr-FR" sz="1600" b="1" dirty="0" smtClean="0">
                <a:latin typeface="+mn-lt"/>
              </a:rPr>
              <a:t>R</a:t>
            </a:r>
            <a:endParaRPr lang="fr-FR" sz="1600" dirty="0"/>
          </a:p>
        </p:txBody>
      </p:sp>
      <p:sp>
        <p:nvSpPr>
          <p:cNvPr id="66" name="ZoneTexte 65"/>
          <p:cNvSpPr txBox="1"/>
          <p:nvPr/>
        </p:nvSpPr>
        <p:spPr>
          <a:xfrm>
            <a:off x="894252" y="332656"/>
            <a:ext cx="7134132" cy="338554"/>
          </a:xfrm>
          <a:prstGeom prst="rect">
            <a:avLst/>
          </a:prstGeom>
          <a:noFill/>
        </p:spPr>
        <p:txBody>
          <a:bodyPr wrap="none" rtlCol="0">
            <a:spAutoFit/>
          </a:bodyPr>
          <a:lstStyle/>
          <a:p>
            <a:r>
              <a:rPr lang="fr-FR" sz="1600" dirty="0" smtClean="0"/>
              <a:t>se déplaçant sur le plateau , à partir de O’, à vitesse constante en suivant  l’axe O’X’. </a:t>
            </a:r>
            <a:endParaRPr lang="fr-FR" sz="1600" dirty="0"/>
          </a:p>
        </p:txBody>
      </p:sp>
      <p:sp>
        <p:nvSpPr>
          <p:cNvPr id="59" name="Espace réservé du numéro de diapositive 58"/>
          <p:cNvSpPr>
            <a:spLocks noGrp="1"/>
          </p:cNvSpPr>
          <p:nvPr>
            <p:ph type="sldNum" sz="quarter" idx="12"/>
          </p:nvPr>
        </p:nvSpPr>
        <p:spPr/>
        <p:txBody>
          <a:bodyPr/>
          <a:lstStyle/>
          <a:p>
            <a:fld id="{083CCA20-CF97-4534-A8C1-DF94BF714617}" type="slidenum">
              <a:rPr lang="fr-FR" smtClean="0"/>
              <a:pPr/>
              <a:t>16</a:t>
            </a:fld>
            <a:endParaRPr lang="fr-FR"/>
          </a:p>
        </p:txBody>
      </p:sp>
      <p:sp>
        <p:nvSpPr>
          <p:cNvPr id="63" name="Espace réservé du pied de page 62"/>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7"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animEffect transition="in" filter="fade">
                                      <p:cBhvr>
                                        <p:cTn id="11" dur="1000"/>
                                        <p:tgtEl>
                                          <p:spTgt spid="15362"/>
                                        </p:tgtEl>
                                      </p:cBhvr>
                                    </p:animEffect>
                                    <p:anim calcmode="lin" valueType="num">
                                      <p:cBhvr>
                                        <p:cTn id="12" dur="1000" fill="hold"/>
                                        <p:tgtEl>
                                          <p:spTgt spid="15362"/>
                                        </p:tgtEl>
                                        <p:attrNameLst>
                                          <p:attrName>ppt_x</p:attrName>
                                        </p:attrNameLst>
                                      </p:cBhvr>
                                      <p:tavLst>
                                        <p:tav tm="0">
                                          <p:val>
                                            <p:strVal val="#ppt_x"/>
                                          </p:val>
                                        </p:tav>
                                        <p:tav tm="100000">
                                          <p:val>
                                            <p:strVal val="#ppt_x"/>
                                          </p:val>
                                        </p:tav>
                                      </p:tavLst>
                                    </p:anim>
                                    <p:anim calcmode="lin" valueType="num">
                                      <p:cBhvr>
                                        <p:cTn id="13" dur="1000" fill="hold"/>
                                        <p:tgtEl>
                                          <p:spTgt spid="15362"/>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0" presetClass="path" presetSubtype="0" accel="50000" decel="50000" fill="hold" nodeType="clickEffect">
                                  <p:stCondLst>
                                    <p:cond delay="0"/>
                                  </p:stCondLst>
                                  <p:childTnLst>
                                    <p:animMotion origin="layout" path="M 0.00799 0.00532 L -0.03281 0.07361 " pathEditMode="relative" rAng="0" ptsTypes="AA">
                                      <p:cBhvr>
                                        <p:cTn id="21" dur="5000" fill="hold"/>
                                        <p:tgtEl>
                                          <p:spTgt spid="15362"/>
                                        </p:tgtEl>
                                        <p:attrNameLst>
                                          <p:attrName>ppt_x</p:attrName>
                                          <p:attrName>ppt_y</p:attrName>
                                        </p:attrNameLst>
                                      </p:cBhvr>
                                      <p:rCtr x="-20" y="34"/>
                                    </p:animMotion>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42">
                                            <p:txEl>
                                              <p:pRg st="0" end="0"/>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42">
                                            <p:txEl>
                                              <p:pRg st="1" end="1"/>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43">
                                            <p:txEl>
                                              <p:pRg st="0" end="0"/>
                                            </p:txEl>
                                          </p:spTgt>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30"/>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31"/>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60"/>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64"/>
                                        </p:tgtEl>
                                        <p:attrNameLst>
                                          <p:attrName>style.visibility</p:attrName>
                                        </p:attrNameLst>
                                      </p:cBhvr>
                                      <p:to>
                                        <p:strVal val="visible"/>
                                      </p:to>
                                    </p:set>
                                  </p:childTnLst>
                                </p:cTn>
                              </p:par>
                              <p:par>
                                <p:cTn id="44" presetID="1" presetClass="entr" presetSubtype="0" fill="hold" nodeType="withEffect">
                                  <p:stCondLst>
                                    <p:cond delay="0"/>
                                  </p:stCondLst>
                                  <p:childTnLst>
                                    <p:set>
                                      <p:cBhvr>
                                        <p:cTn id="45" dur="1" fill="hold">
                                          <p:stCondLst>
                                            <p:cond delay="0"/>
                                          </p:stCondLst>
                                        </p:cTn>
                                        <p:tgtEl>
                                          <p:spTgt spid="49"/>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0" grpId="0"/>
      <p:bldP spid="6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solidFill>
                      <a:srgbClr val="002060"/>
                    </a:solidFill>
                  </a:endParaRPr>
                </a:p>
              </p:txBody>
            </p:sp>
          </p:grpSp>
        </p:grpSp>
      </p:grpSp>
      <p:grpSp>
        <p:nvGrpSpPr>
          <p:cNvPr id="5" name="Groupe 70"/>
          <p:cNvGrpSpPr/>
          <p:nvPr/>
        </p:nvGrpSpPr>
        <p:grpSpPr>
          <a:xfrm>
            <a:off x="611560" y="1628800"/>
            <a:ext cx="2880320" cy="2601580"/>
            <a:chOff x="611560" y="1628800"/>
            <a:chExt cx="2880320"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611560" y="1628800"/>
              <a:ext cx="2592288" cy="2601580"/>
              <a:chOff x="611560" y="1628800"/>
              <a:chExt cx="2592288"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66"/>
              <p:cNvGrpSpPr/>
              <p:nvPr/>
            </p:nvGrpSpPr>
            <p:grpSpPr>
              <a:xfrm>
                <a:off x="611560" y="1628800"/>
                <a:ext cx="2592288" cy="2376264"/>
                <a:chOff x="611560" y="1628800"/>
                <a:chExt cx="2592288" cy="2376264"/>
              </a:xfrm>
            </p:grpSpPr>
            <p:grpSp>
              <p:nvGrpSpPr>
                <p:cNvPr id="9" name="Groupe 29"/>
                <p:cNvGrpSpPr/>
                <p:nvPr/>
              </p:nvGrpSpPr>
              <p:grpSpPr>
                <a:xfrm>
                  <a:off x="683568" y="1628800"/>
                  <a:ext cx="2520280" cy="2376264"/>
                  <a:chOff x="683568" y="1628800"/>
                  <a:chExt cx="2520280" cy="2376264"/>
                </a:xfrm>
              </p:grpSpPr>
              <p:sp>
                <p:nvSpPr>
                  <p:cNvPr id="19" name="ZoneTexte 18"/>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1" name="Groupe 22"/>
                  <p:cNvGrpSpPr/>
                  <p:nvPr/>
                </p:nvGrpSpPr>
                <p:grpSpPr>
                  <a:xfrm>
                    <a:off x="683568" y="1628800"/>
                    <a:ext cx="2520280" cy="2376264"/>
                    <a:chOff x="683568" y="1628800"/>
                    <a:chExt cx="2520280" cy="2376264"/>
                  </a:xfrm>
                </p:grpSpPr>
                <p:grpSp>
                  <p:nvGrpSpPr>
                    <p:cNvPr id="13"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57" name="Rectangle 56"/>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5" name="Groupe 77"/>
          <p:cNvGrpSpPr/>
          <p:nvPr/>
        </p:nvGrpSpPr>
        <p:grpSpPr>
          <a:xfrm>
            <a:off x="4175994" y="2348880"/>
            <a:ext cx="2972253" cy="3681700"/>
            <a:chOff x="4175994" y="2348880"/>
            <a:chExt cx="2972253" cy="3681700"/>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6" name="Groupe 68"/>
            <p:cNvGrpSpPr/>
            <p:nvPr/>
          </p:nvGrpSpPr>
          <p:grpSpPr>
            <a:xfrm>
              <a:off x="4495570" y="2348880"/>
              <a:ext cx="2652677" cy="3681700"/>
              <a:chOff x="4495570" y="2214156"/>
              <a:chExt cx="2652677" cy="3681700"/>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7" name="Groupe 67"/>
              <p:cNvGrpSpPr/>
              <p:nvPr/>
            </p:nvGrpSpPr>
            <p:grpSpPr>
              <a:xfrm>
                <a:off x="4495570" y="2214156"/>
                <a:ext cx="2652677" cy="3681700"/>
                <a:chOff x="4495570" y="2214156"/>
                <a:chExt cx="2652677" cy="3681700"/>
              </a:xfrm>
            </p:grpSpPr>
            <p:sp>
              <p:nvSpPr>
                <p:cNvPr id="56" name="ZoneTexte 55"/>
                <p:cNvSpPr txBox="1"/>
                <p:nvPr/>
              </p:nvSpPr>
              <p:spPr>
                <a:xfrm>
                  <a:off x="6444208" y="2574196"/>
                  <a:ext cx="704039"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8" name="Groupe 65"/>
                <p:cNvGrpSpPr/>
                <p:nvPr/>
              </p:nvGrpSpPr>
              <p:grpSpPr>
                <a:xfrm>
                  <a:off x="4495570" y="2214156"/>
                  <a:ext cx="2308678" cy="3681700"/>
                  <a:chOff x="4495570" y="2214156"/>
                  <a:chExt cx="2308678" cy="3681700"/>
                </a:xfrm>
              </p:grpSpPr>
              <p:grpSp>
                <p:nvGrpSpPr>
                  <p:cNvPr id="23" name="Groupe 23"/>
                  <p:cNvGrpSpPr/>
                  <p:nvPr/>
                </p:nvGrpSpPr>
                <p:grpSpPr>
                  <a:xfrm>
                    <a:off x="4495570" y="2214156"/>
                    <a:ext cx="2308678" cy="3456384"/>
                    <a:chOff x="1259632" y="1278052"/>
                    <a:chExt cx="2308678" cy="3456384"/>
                  </a:xfrm>
                </p:grpSpPr>
                <p:grpSp>
                  <p:nvGrpSpPr>
                    <p:cNvPr id="24" name="Groupe 17"/>
                    <p:cNvGrpSpPr/>
                    <p:nvPr/>
                  </p:nvGrpSpPr>
                  <p:grpSpPr>
                    <a:xfrm>
                      <a:off x="1259632" y="1340768"/>
                      <a:ext cx="2308678" cy="3393668"/>
                      <a:chOff x="755576" y="1196752"/>
                      <a:chExt cx="2308678" cy="3393668"/>
                    </a:xfrm>
                  </p:grpSpPr>
                  <p:cxnSp>
                    <p:nvCxnSpPr>
                      <p:cNvPr id="28" name="Connecteur droit avec flèche 27"/>
                      <p:cNvCxnSpPr/>
                      <p:nvPr/>
                    </p:nvCxnSpPr>
                    <p:spPr>
                      <a:xfrm>
                        <a:off x="755576" y="3140968"/>
                        <a:ext cx="940526" cy="14494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2214156"/>
                        <a:ext cx="2308678" cy="92681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508104" y="5526524"/>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sp>
        <p:nvSpPr>
          <p:cNvPr id="42" name="ZoneTexte 41"/>
          <p:cNvSpPr txBox="1"/>
          <p:nvPr/>
        </p:nvSpPr>
        <p:spPr>
          <a:xfrm>
            <a:off x="107504" y="260648"/>
            <a:ext cx="9144000" cy="1077218"/>
          </a:xfrm>
          <a:prstGeom prst="rect">
            <a:avLst/>
          </a:prstGeom>
          <a:noFill/>
        </p:spPr>
        <p:txBody>
          <a:bodyPr wrap="square" rtlCol="0">
            <a:spAutoFit/>
          </a:bodyPr>
          <a:lstStyle/>
          <a:p>
            <a:pPr algn="ctr"/>
            <a:r>
              <a:rPr lang="fr-FR" sz="1600" dirty="0" smtClean="0"/>
              <a:t>Lorsque le manège est en rotation uniforme, à la vitesse angulaire </a:t>
            </a:r>
            <a:r>
              <a:rPr lang="fr-FR" sz="1600" dirty="0" smtClean="0">
                <a:sym typeface="Symbol"/>
              </a:rPr>
              <a:t> =d/</a:t>
            </a:r>
            <a:r>
              <a:rPr lang="fr-FR" sz="1600" dirty="0" err="1" smtClean="0">
                <a:sym typeface="Symbol"/>
              </a:rPr>
              <a:t>dt</a:t>
            </a:r>
            <a:r>
              <a:rPr lang="fr-FR" sz="1600" dirty="0" smtClean="0"/>
              <a:t>, dans le  sens direct autour de l’axe O’Z’, </a:t>
            </a:r>
          </a:p>
          <a:p>
            <a:pPr algn="ctr"/>
            <a:r>
              <a:rPr lang="fr-FR" sz="1600" dirty="0" smtClean="0"/>
              <a:t> le référentiel </a:t>
            </a:r>
            <a:r>
              <a:rPr lang="fr-FR" sz="1600" dirty="0" smtClean="0">
                <a:solidFill>
                  <a:srgbClr val="002060"/>
                </a:solidFill>
                <a:latin typeface="Script MT Bold" pitchFamily="66" charset="0"/>
              </a:rPr>
              <a:t>R’ </a:t>
            </a:r>
            <a:r>
              <a:rPr lang="fr-FR" sz="1600" dirty="0" smtClean="0">
                <a:solidFill>
                  <a:srgbClr val="002060"/>
                </a:solidFill>
                <a:latin typeface="+mn-lt"/>
              </a:rPr>
              <a:t>, en rotation par rapport à </a:t>
            </a:r>
            <a:r>
              <a:rPr lang="fr-FR" sz="1600" dirty="0" smtClean="0">
                <a:solidFill>
                  <a:srgbClr val="FF0000"/>
                </a:solidFill>
                <a:latin typeface="Script MT Bold" pitchFamily="66" charset="0"/>
              </a:rPr>
              <a:t>R </a:t>
            </a:r>
            <a:r>
              <a:rPr lang="fr-FR" sz="1600" dirty="0" smtClean="0">
                <a:solidFill>
                  <a:srgbClr val="FF0000"/>
                </a:solidFill>
                <a:latin typeface="+mn-lt"/>
              </a:rPr>
              <a:t> </a:t>
            </a:r>
            <a:r>
              <a:rPr lang="fr-FR" sz="1600" dirty="0" smtClean="0">
                <a:latin typeface="+mn-lt"/>
              </a:rPr>
              <a:t>n’est plus « galiléen », </a:t>
            </a:r>
          </a:p>
          <a:p>
            <a:pPr algn="ctr"/>
            <a:r>
              <a:rPr lang="fr-FR" sz="1600" dirty="0" smtClean="0">
                <a:latin typeface="+mn-lt"/>
              </a:rPr>
              <a:t> deux forces </a:t>
            </a:r>
            <a:r>
              <a:rPr lang="fr-FR" sz="1600" dirty="0" smtClean="0"/>
              <a:t>supplémentaires</a:t>
            </a:r>
            <a:r>
              <a:rPr lang="fr-FR" sz="1600" dirty="0" smtClean="0">
                <a:latin typeface="+mn-lt"/>
              </a:rPr>
              <a:t> s’exercent sur l’employé :  </a:t>
            </a:r>
          </a:p>
        </p:txBody>
      </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25"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grpSp>
        <p:nvGrpSpPr>
          <p:cNvPr id="30" name="Groupe 58"/>
          <p:cNvGrpSpPr/>
          <p:nvPr/>
        </p:nvGrpSpPr>
        <p:grpSpPr>
          <a:xfrm>
            <a:off x="4680000" y="4653208"/>
            <a:ext cx="288000" cy="648000"/>
            <a:chOff x="4283968" y="4509120"/>
            <a:chExt cx="303288" cy="729372"/>
          </a:xfrm>
        </p:grpSpPr>
        <p:cxnSp>
          <p:nvCxnSpPr>
            <p:cNvPr id="46" name="Connecteur droit avec flèche 45"/>
            <p:cNvCxnSpPr/>
            <p:nvPr/>
          </p:nvCxnSpPr>
          <p:spPr>
            <a:xfrm>
              <a:off x="4283968" y="4509120"/>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4283968" y="4869160"/>
              <a:ext cx="303288" cy="369332"/>
            </a:xfrm>
            <a:prstGeom prst="rect">
              <a:avLst/>
            </a:prstGeom>
          </p:spPr>
          <p:txBody>
            <a:bodyPr wrap="none">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sp>
        <p:nvSpPr>
          <p:cNvPr id="62" name="ZoneTexte 61"/>
          <p:cNvSpPr txBox="1"/>
          <p:nvPr/>
        </p:nvSpPr>
        <p:spPr>
          <a:xfrm>
            <a:off x="4644008" y="3645024"/>
            <a:ext cx="309700" cy="369332"/>
          </a:xfrm>
          <a:prstGeom prst="rect">
            <a:avLst/>
          </a:prstGeom>
          <a:noFill/>
        </p:spPr>
        <p:txBody>
          <a:bodyPr wrap="none" rtlCol="0">
            <a:spAutoFit/>
          </a:bodyPr>
          <a:lstStyle/>
          <a:p>
            <a:r>
              <a:rPr lang="fr-FR" dirty="0" smtClean="0"/>
              <a:t>R</a:t>
            </a:r>
            <a:endParaRPr lang="fr-FR" dirty="0"/>
          </a:p>
        </p:txBody>
      </p:sp>
      <p:cxnSp>
        <p:nvCxnSpPr>
          <p:cNvPr id="51" name="Connecteur droit avec flèche 50"/>
          <p:cNvCxnSpPr/>
          <p:nvPr/>
        </p:nvCxnSpPr>
        <p:spPr>
          <a:xfrm flipV="1">
            <a:off x="4680000" y="4032000"/>
            <a:ext cx="10833" cy="5760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9" name="Ellipse 68"/>
          <p:cNvSpPr/>
          <p:nvPr/>
        </p:nvSpPr>
        <p:spPr>
          <a:xfrm>
            <a:off x="4644008" y="4581136"/>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ZoneTexte 69"/>
          <p:cNvSpPr txBox="1"/>
          <p:nvPr/>
        </p:nvSpPr>
        <p:spPr>
          <a:xfrm>
            <a:off x="5076056" y="1484784"/>
            <a:ext cx="3212482" cy="338554"/>
          </a:xfrm>
          <a:prstGeom prst="rect">
            <a:avLst/>
          </a:prstGeom>
          <a:noFill/>
        </p:spPr>
        <p:txBody>
          <a:bodyPr wrap="none" rtlCol="0">
            <a:spAutoFit/>
          </a:bodyPr>
          <a:lstStyle/>
          <a:p>
            <a:r>
              <a:rPr lang="fr-FR" sz="1600" dirty="0" smtClean="0"/>
              <a:t>La force d’inertie d’entraînement  F</a:t>
            </a:r>
            <a:r>
              <a:rPr lang="fr-FR" sz="1600" baseline="-25000" dirty="0" smtClean="0"/>
              <a:t>IE</a:t>
            </a:r>
            <a:endParaRPr lang="fr-FR" sz="1600" baseline="-25000" dirty="0"/>
          </a:p>
        </p:txBody>
      </p:sp>
      <p:sp>
        <p:nvSpPr>
          <p:cNvPr id="71" name="ZoneTexte 70"/>
          <p:cNvSpPr txBox="1"/>
          <p:nvPr/>
        </p:nvSpPr>
        <p:spPr>
          <a:xfrm>
            <a:off x="5148064" y="1844824"/>
            <a:ext cx="2815322" cy="338554"/>
          </a:xfrm>
          <a:prstGeom prst="rect">
            <a:avLst/>
          </a:prstGeom>
          <a:noFill/>
        </p:spPr>
        <p:txBody>
          <a:bodyPr wrap="none" rtlCol="0">
            <a:spAutoFit/>
          </a:bodyPr>
          <a:lstStyle/>
          <a:p>
            <a:r>
              <a:rPr lang="fr-FR" sz="1600" dirty="0" smtClean="0"/>
              <a:t>La force d’inertie de Coriolis F</a:t>
            </a:r>
            <a:r>
              <a:rPr lang="fr-FR" sz="1600" baseline="-25000" dirty="0" smtClean="0"/>
              <a:t>CO</a:t>
            </a:r>
            <a:endParaRPr lang="fr-FR" sz="1600" baseline="-25000" dirty="0"/>
          </a:p>
        </p:txBody>
      </p:sp>
      <p:grpSp>
        <p:nvGrpSpPr>
          <p:cNvPr id="31" name="Groupe 70"/>
          <p:cNvGrpSpPr/>
          <p:nvPr/>
        </p:nvGrpSpPr>
        <p:grpSpPr>
          <a:xfrm>
            <a:off x="3923928" y="2636912"/>
            <a:ext cx="3096206" cy="2601580"/>
            <a:chOff x="683568" y="1628800"/>
            <a:chExt cx="3096206" cy="2601580"/>
          </a:xfrm>
        </p:grpSpPr>
        <p:sp>
          <p:nvSpPr>
            <p:cNvPr id="64" name="ZoneTexte 63"/>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32" name="Groupe 69"/>
            <p:cNvGrpSpPr/>
            <p:nvPr/>
          </p:nvGrpSpPr>
          <p:grpSpPr>
            <a:xfrm>
              <a:off x="683568" y="1628800"/>
              <a:ext cx="3096206" cy="2601580"/>
              <a:chOff x="683568" y="1628800"/>
              <a:chExt cx="3096206" cy="2601580"/>
            </a:xfrm>
          </p:grpSpPr>
          <p:sp>
            <p:nvSpPr>
              <p:cNvPr id="67" name="ZoneTexte 66"/>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33" name="Groupe 66"/>
              <p:cNvGrpSpPr/>
              <p:nvPr/>
            </p:nvGrpSpPr>
            <p:grpSpPr>
              <a:xfrm>
                <a:off x="683568" y="1628800"/>
                <a:ext cx="3096206" cy="2376264"/>
                <a:chOff x="683568" y="1628800"/>
                <a:chExt cx="3096206" cy="2376264"/>
              </a:xfrm>
            </p:grpSpPr>
            <p:grpSp>
              <p:nvGrpSpPr>
                <p:cNvPr id="34" name="Groupe 22"/>
                <p:cNvGrpSpPr/>
                <p:nvPr/>
              </p:nvGrpSpPr>
              <p:grpSpPr>
                <a:xfrm>
                  <a:off x="683568" y="1628800"/>
                  <a:ext cx="2520280" cy="2376264"/>
                  <a:chOff x="683568" y="1628800"/>
                  <a:chExt cx="2520280" cy="2376264"/>
                </a:xfrm>
              </p:grpSpPr>
              <p:grpSp>
                <p:nvGrpSpPr>
                  <p:cNvPr id="35" name="Groupe 17"/>
                  <p:cNvGrpSpPr/>
                  <p:nvPr/>
                </p:nvGrpSpPr>
                <p:grpSpPr>
                  <a:xfrm>
                    <a:off x="683568" y="1628800"/>
                    <a:ext cx="2520280" cy="2376264"/>
                    <a:chOff x="179512" y="1484784"/>
                    <a:chExt cx="2520280" cy="2376264"/>
                  </a:xfrm>
                </p:grpSpPr>
                <p:cxnSp>
                  <p:nvCxnSpPr>
                    <p:cNvPr id="79"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0" name="Connecteur droit avec flèche 79"/>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1" name="Connecteur droit avec flèche 80"/>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78" name="ZoneTexte 77"/>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sp>
              <p:nvSpPr>
                <p:cNvPr id="74" name="Rectangle 73"/>
                <p:cNvSpPr/>
                <p:nvPr/>
              </p:nvSpPr>
              <p:spPr>
                <a:xfrm>
                  <a:off x="3131840" y="2852936"/>
                  <a:ext cx="647934"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36" name="Groupe 83"/>
          <p:cNvGrpSpPr/>
          <p:nvPr/>
        </p:nvGrpSpPr>
        <p:grpSpPr>
          <a:xfrm>
            <a:off x="3888000" y="4104000"/>
            <a:ext cx="1044000" cy="837168"/>
            <a:chOff x="3888000" y="4104000"/>
            <a:chExt cx="1044000" cy="837168"/>
          </a:xfrm>
        </p:grpSpPr>
        <p:sp>
          <p:nvSpPr>
            <p:cNvPr id="82" name="Arc 81"/>
            <p:cNvSpPr/>
            <p:nvPr/>
          </p:nvSpPr>
          <p:spPr>
            <a:xfrm rot="7800000">
              <a:off x="4068000" y="3924000"/>
              <a:ext cx="684000" cy="1044000"/>
            </a:xfrm>
            <a:prstGeom prst="arc">
              <a:avLst/>
            </a:prstGeom>
            <a:ln w="19050">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3" name="Rectangle 82"/>
            <p:cNvSpPr/>
            <p:nvPr/>
          </p:nvSpPr>
          <p:spPr>
            <a:xfrm>
              <a:off x="4339116" y="4571836"/>
              <a:ext cx="304892" cy="369332"/>
            </a:xfrm>
            <a:prstGeom prst="rect">
              <a:avLst/>
            </a:prstGeom>
          </p:spPr>
          <p:txBody>
            <a:bodyPr wrap="none">
              <a:spAutoFit/>
            </a:bodyPr>
            <a:lstStyle/>
            <a:p>
              <a:r>
                <a:rPr lang="fr-FR" dirty="0" smtClean="0">
                  <a:solidFill>
                    <a:srgbClr val="002060"/>
                  </a:solidFill>
                  <a:sym typeface="Symbol"/>
                </a:rPr>
                <a:t></a:t>
              </a:r>
              <a:endParaRPr lang="fr-FR" dirty="0">
                <a:solidFill>
                  <a:srgbClr val="002060"/>
                </a:solidFill>
              </a:endParaRPr>
            </a:p>
          </p:txBody>
        </p:sp>
      </p:grpSp>
      <p:sp>
        <p:nvSpPr>
          <p:cNvPr id="72" name="Espace réservé du numéro de diapositive 71"/>
          <p:cNvSpPr>
            <a:spLocks noGrp="1"/>
          </p:cNvSpPr>
          <p:nvPr>
            <p:ph type="sldNum" sz="quarter" idx="12"/>
          </p:nvPr>
        </p:nvSpPr>
        <p:spPr/>
        <p:txBody>
          <a:bodyPr/>
          <a:lstStyle/>
          <a:p>
            <a:fld id="{083CCA20-CF97-4534-A8C1-DF94BF714617}" type="slidenum">
              <a:rPr lang="fr-FR" smtClean="0"/>
              <a:pPr/>
              <a:t>17</a:t>
            </a:fld>
            <a:endParaRPr lang="fr-FR"/>
          </a:p>
        </p:txBody>
      </p:sp>
      <p:sp>
        <p:nvSpPr>
          <p:cNvPr id="75" name="Espace réservé du pied de page 74"/>
          <p:cNvSpPr>
            <a:spLocks noGrp="1"/>
          </p:cNvSpPr>
          <p:nvPr>
            <p:ph type="ftr" sz="quarter" idx="11"/>
          </p:nvPr>
        </p:nvSpPr>
        <p:spPr/>
        <p:txBody>
          <a:bodyPr/>
          <a:lstStyle/>
          <a:p>
            <a:endParaRPr lang="fr-FR"/>
          </a:p>
        </p:txBody>
      </p:sp>
      <p:pic>
        <p:nvPicPr>
          <p:cNvPr id="73" name="Picture 2" descr="C:\Users\Denise\AppData\Local\Microsoft\Windows\INetCache\IE\LTJQEBO3\MC900334456[1].wmf"/>
          <p:cNvPicPr>
            <a:picLocks noChangeAspect="1" noChangeArrowheads="1"/>
          </p:cNvPicPr>
          <p:nvPr/>
        </p:nvPicPr>
        <p:blipFill>
          <a:blip r:embed="rId3" cstate="print"/>
          <a:srcRect/>
          <a:stretch>
            <a:fillRect/>
          </a:stretch>
        </p:blipFill>
        <p:spPr bwMode="auto">
          <a:xfrm flipH="1">
            <a:off x="4499992" y="4301517"/>
            <a:ext cx="322434" cy="42362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p:cTn id="7" dur="1000" fill="hold"/>
                                        <p:tgtEl>
                                          <p:spTgt spid="59"/>
                                        </p:tgtEl>
                                        <p:attrNameLst>
                                          <p:attrName>ppt_w</p:attrName>
                                        </p:attrNameLst>
                                      </p:cBhvr>
                                      <p:tavLst>
                                        <p:tav tm="0">
                                          <p:val>
                                            <p:strVal val="#ppt_w*0.70"/>
                                          </p:val>
                                        </p:tav>
                                        <p:tav tm="100000">
                                          <p:val>
                                            <p:strVal val="#ppt_w"/>
                                          </p:val>
                                        </p:tav>
                                      </p:tavLst>
                                    </p:anim>
                                    <p:anim calcmode="lin" valueType="num">
                                      <p:cBhvr>
                                        <p:cTn id="8" dur="1000" fill="hold"/>
                                        <p:tgtEl>
                                          <p:spTgt spid="59"/>
                                        </p:tgtEl>
                                        <p:attrNameLst>
                                          <p:attrName>ppt_h</p:attrName>
                                        </p:attrNameLst>
                                      </p:cBhvr>
                                      <p:tavLst>
                                        <p:tav tm="0">
                                          <p:val>
                                            <p:strVal val="#ppt_h"/>
                                          </p:val>
                                        </p:tav>
                                        <p:tav tm="100000">
                                          <p:val>
                                            <p:strVal val="#ppt_h"/>
                                          </p:val>
                                        </p:tav>
                                      </p:tavLst>
                                    </p:anim>
                                    <p:animEffect transition="in" filter="fade">
                                      <p:cBhvr>
                                        <p:cTn id="9" dur="1000"/>
                                        <p:tgtEl>
                                          <p:spTgt spid="59"/>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dissolve">
                                      <p:cBhvr>
                                        <p:cTn id="14" dur="500"/>
                                        <p:tgtEl>
                                          <p:spTgt spid="15"/>
                                        </p:tgtEl>
                                      </p:cBhvr>
                                    </p:animEffect>
                                  </p:childTnLst>
                                </p:cTn>
                              </p:par>
                              <p:par>
                                <p:cTn id="15" presetID="9" presetClass="entr" presetSubtype="0" fill="hold" nodeType="withEffect">
                                  <p:stCondLst>
                                    <p:cond delay="0"/>
                                  </p:stCondLst>
                                  <p:childTnLst>
                                    <p:set>
                                      <p:cBhvr>
                                        <p:cTn id="16" dur="1" fill="hold">
                                          <p:stCondLst>
                                            <p:cond delay="0"/>
                                          </p:stCondLst>
                                        </p:cTn>
                                        <p:tgtEl>
                                          <p:spTgt spid="73"/>
                                        </p:tgtEl>
                                        <p:attrNameLst>
                                          <p:attrName>style.visibility</p:attrName>
                                        </p:attrNameLst>
                                      </p:cBhvr>
                                      <p:to>
                                        <p:strVal val="visible"/>
                                      </p:to>
                                    </p:set>
                                    <p:animEffect transition="in" filter="dissolve">
                                      <p:cBhvr>
                                        <p:cTn id="17" dur="500"/>
                                        <p:tgtEl>
                                          <p:spTgt spid="7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nodeType="clickEffect">
                                  <p:stCondLst>
                                    <p:cond delay="0"/>
                                  </p:stCondLst>
                                  <p:childTnLst>
                                    <p:animEffect transition="out" filter="dissolve">
                                      <p:cBhvr>
                                        <p:cTn id="21" dur="500"/>
                                        <p:tgtEl>
                                          <p:spTgt spid="73"/>
                                        </p:tgtEl>
                                      </p:cBhvr>
                                    </p:animEffect>
                                    <p:set>
                                      <p:cBhvr>
                                        <p:cTn id="22" dur="1" fill="hold">
                                          <p:stCondLst>
                                            <p:cond delay="499"/>
                                          </p:stCondLst>
                                        </p:cTn>
                                        <p:tgtEl>
                                          <p:spTgt spid="73"/>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6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2">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0">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59" grpId="0" animBg="1"/>
      <p:bldP spid="6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3" cstate="print"/>
          <a:srcRect/>
          <a:stretch>
            <a:fillRect/>
          </a:stretch>
        </p:blipFill>
        <p:spPr bwMode="auto">
          <a:xfrm>
            <a:off x="323528" y="263691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5" name="Groupe 70"/>
          <p:cNvGrpSpPr/>
          <p:nvPr/>
        </p:nvGrpSpPr>
        <p:grpSpPr>
          <a:xfrm>
            <a:off x="3923928" y="2708920"/>
            <a:ext cx="3240360" cy="2601580"/>
            <a:chOff x="683568" y="1628800"/>
            <a:chExt cx="3240360"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683568" y="1628800"/>
              <a:ext cx="3240360" cy="2601580"/>
              <a:chOff x="683568" y="1628800"/>
              <a:chExt cx="3240360"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66"/>
              <p:cNvGrpSpPr/>
              <p:nvPr/>
            </p:nvGrpSpPr>
            <p:grpSpPr>
              <a:xfrm>
                <a:off x="683568" y="1628800"/>
                <a:ext cx="3240360" cy="2376264"/>
                <a:chOff x="683568" y="1628800"/>
                <a:chExt cx="3240360" cy="2376264"/>
              </a:xfrm>
            </p:grpSpPr>
            <p:grpSp>
              <p:nvGrpSpPr>
                <p:cNvPr id="11" name="Groupe 22"/>
                <p:cNvGrpSpPr/>
                <p:nvPr/>
              </p:nvGrpSpPr>
              <p:grpSpPr>
                <a:xfrm>
                  <a:off x="683568" y="1628800"/>
                  <a:ext cx="2520280" cy="2376264"/>
                  <a:chOff x="683568" y="1628800"/>
                  <a:chExt cx="2520280" cy="2376264"/>
                </a:xfrm>
              </p:grpSpPr>
              <p:grpSp>
                <p:nvGrpSpPr>
                  <p:cNvPr id="13"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sp>
              <p:nvSpPr>
                <p:cNvPr id="57" name="Rectangle 56"/>
                <p:cNvSpPr/>
                <p:nvPr/>
              </p:nvSpPr>
              <p:spPr>
                <a:xfrm>
                  <a:off x="3137168" y="2708920"/>
                  <a:ext cx="786760" cy="369332"/>
                </a:xfrm>
                <a:prstGeom prst="rect">
                  <a:avLst/>
                </a:prstGeom>
              </p:spPr>
              <p:txBody>
                <a:bodyPr wrap="squar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5" name="Groupe 77"/>
          <p:cNvGrpSpPr/>
          <p:nvPr/>
        </p:nvGrpSpPr>
        <p:grpSpPr>
          <a:xfrm>
            <a:off x="4175994" y="2348880"/>
            <a:ext cx="2993485" cy="3681700"/>
            <a:chOff x="4175994" y="2348880"/>
            <a:chExt cx="2993485" cy="3681700"/>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6" name="Groupe 68"/>
            <p:cNvGrpSpPr/>
            <p:nvPr/>
          </p:nvGrpSpPr>
          <p:grpSpPr>
            <a:xfrm>
              <a:off x="4495570" y="2348880"/>
              <a:ext cx="2673909" cy="3681700"/>
              <a:chOff x="4495570" y="2214156"/>
              <a:chExt cx="2673909" cy="3681700"/>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7" name="Groupe 67"/>
              <p:cNvGrpSpPr/>
              <p:nvPr/>
            </p:nvGrpSpPr>
            <p:grpSpPr>
              <a:xfrm>
                <a:off x="4495570" y="2214156"/>
                <a:ext cx="2673909" cy="3681700"/>
                <a:chOff x="4495570" y="2214156"/>
                <a:chExt cx="2673909" cy="3681700"/>
              </a:xfrm>
            </p:grpSpPr>
            <p:sp>
              <p:nvSpPr>
                <p:cNvPr id="56" name="ZoneTexte 55"/>
                <p:cNvSpPr txBox="1"/>
                <p:nvPr/>
              </p:nvSpPr>
              <p:spPr>
                <a:xfrm>
                  <a:off x="6465440" y="2574196"/>
                  <a:ext cx="704039"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8" name="Groupe 65"/>
                <p:cNvGrpSpPr/>
                <p:nvPr/>
              </p:nvGrpSpPr>
              <p:grpSpPr>
                <a:xfrm>
                  <a:off x="4495570" y="2214156"/>
                  <a:ext cx="2308678" cy="3681700"/>
                  <a:chOff x="4495570" y="2214156"/>
                  <a:chExt cx="2308678" cy="3681700"/>
                </a:xfrm>
              </p:grpSpPr>
              <p:grpSp>
                <p:nvGrpSpPr>
                  <p:cNvPr id="23" name="Groupe 23"/>
                  <p:cNvGrpSpPr/>
                  <p:nvPr/>
                </p:nvGrpSpPr>
                <p:grpSpPr>
                  <a:xfrm>
                    <a:off x="4495570" y="2214156"/>
                    <a:ext cx="2308678" cy="3456384"/>
                    <a:chOff x="1259632" y="1278052"/>
                    <a:chExt cx="2308678" cy="3456384"/>
                  </a:xfrm>
                </p:grpSpPr>
                <p:grpSp>
                  <p:nvGrpSpPr>
                    <p:cNvPr id="24" name="Groupe 17"/>
                    <p:cNvGrpSpPr/>
                    <p:nvPr/>
                  </p:nvGrpSpPr>
                  <p:grpSpPr>
                    <a:xfrm>
                      <a:off x="1259632" y="1340768"/>
                      <a:ext cx="2308678" cy="3393668"/>
                      <a:chOff x="755576" y="1196752"/>
                      <a:chExt cx="2308678" cy="3393668"/>
                    </a:xfrm>
                  </p:grpSpPr>
                  <p:cxnSp>
                    <p:nvCxnSpPr>
                      <p:cNvPr id="28" name="Connecteur droit avec flèche 27"/>
                      <p:cNvCxnSpPr/>
                      <p:nvPr/>
                    </p:nvCxnSpPr>
                    <p:spPr>
                      <a:xfrm>
                        <a:off x="755576" y="3140968"/>
                        <a:ext cx="940526" cy="14494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2214156"/>
                        <a:ext cx="2308678" cy="92681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004048" y="5526524"/>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grpSp>
        <p:nvGrpSpPr>
          <p:cNvPr id="25" name="Groupe 52"/>
          <p:cNvGrpSpPr/>
          <p:nvPr/>
        </p:nvGrpSpPr>
        <p:grpSpPr>
          <a:xfrm>
            <a:off x="1691680" y="3645024"/>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grpSp>
        <p:nvGrpSpPr>
          <p:cNvPr id="30" name="Groupe 58"/>
          <p:cNvGrpSpPr/>
          <p:nvPr/>
        </p:nvGrpSpPr>
        <p:grpSpPr>
          <a:xfrm>
            <a:off x="4896000" y="4941240"/>
            <a:ext cx="288000" cy="648000"/>
            <a:chOff x="4283968" y="4509120"/>
            <a:chExt cx="303288" cy="729372"/>
          </a:xfrm>
        </p:grpSpPr>
        <p:cxnSp>
          <p:nvCxnSpPr>
            <p:cNvPr id="46" name="Connecteur droit avec flèche 45"/>
            <p:cNvCxnSpPr/>
            <p:nvPr/>
          </p:nvCxnSpPr>
          <p:spPr>
            <a:xfrm>
              <a:off x="4283968" y="4509120"/>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4283968" y="4869160"/>
              <a:ext cx="303288" cy="369332"/>
            </a:xfrm>
            <a:prstGeom prst="rect">
              <a:avLst/>
            </a:prstGeom>
          </p:spPr>
          <p:txBody>
            <a:bodyPr wrap="none">
              <a:spAutoFit/>
            </a:bodyPr>
            <a:lstStyle/>
            <a:p>
              <a:r>
                <a:rPr lang="fr-FR" dirty="0" smtClean="0">
                  <a:solidFill>
                    <a:srgbClr val="FF0000"/>
                  </a:solidFill>
                </a:rPr>
                <a:t>P</a:t>
              </a:r>
              <a:endParaRPr lang="fr-FR" dirty="0">
                <a:solidFill>
                  <a:srgbClr val="FF0000"/>
                </a:solidFill>
              </a:endParaRPr>
            </a:p>
          </p:txBody>
        </p:sp>
      </p:grpSp>
      <p:grpSp>
        <p:nvGrpSpPr>
          <p:cNvPr id="94" name="Groupe 93"/>
          <p:cNvGrpSpPr/>
          <p:nvPr/>
        </p:nvGrpSpPr>
        <p:grpSpPr>
          <a:xfrm>
            <a:off x="1547664" y="2636912"/>
            <a:ext cx="309700" cy="936104"/>
            <a:chOff x="1547664" y="2636912"/>
            <a:chExt cx="309700" cy="936104"/>
          </a:xfrm>
        </p:grpSpPr>
        <p:cxnSp>
          <p:nvCxnSpPr>
            <p:cNvPr id="49" name="Connecteur droit avec flèche 48"/>
            <p:cNvCxnSpPr/>
            <p:nvPr/>
          </p:nvCxnSpPr>
          <p:spPr>
            <a:xfrm rot="10800000">
              <a:off x="1691680" y="2996952"/>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1547664" y="2636912"/>
              <a:ext cx="309700" cy="369332"/>
            </a:xfrm>
            <a:prstGeom prst="rect">
              <a:avLst/>
            </a:prstGeom>
            <a:noFill/>
          </p:spPr>
          <p:txBody>
            <a:bodyPr wrap="none" rtlCol="0">
              <a:spAutoFit/>
            </a:bodyPr>
            <a:lstStyle/>
            <a:p>
              <a:r>
                <a:rPr lang="fr-FR" dirty="0" smtClean="0"/>
                <a:t>R</a:t>
              </a:r>
              <a:endParaRPr lang="fr-FR" dirty="0"/>
            </a:p>
          </p:txBody>
        </p:sp>
      </p:grpSp>
      <p:sp>
        <p:nvSpPr>
          <p:cNvPr id="62" name="ZoneTexte 61"/>
          <p:cNvSpPr txBox="1"/>
          <p:nvPr/>
        </p:nvSpPr>
        <p:spPr>
          <a:xfrm>
            <a:off x="4932040" y="4221088"/>
            <a:ext cx="309700" cy="369332"/>
          </a:xfrm>
          <a:prstGeom prst="rect">
            <a:avLst/>
          </a:prstGeom>
          <a:noFill/>
        </p:spPr>
        <p:txBody>
          <a:bodyPr wrap="none" rtlCol="0">
            <a:spAutoFit/>
          </a:bodyPr>
          <a:lstStyle/>
          <a:p>
            <a:r>
              <a:rPr lang="fr-FR" dirty="0" smtClean="0"/>
              <a:t>R</a:t>
            </a:r>
            <a:endParaRPr lang="fr-FR" dirty="0"/>
          </a:p>
        </p:txBody>
      </p:sp>
      <p:cxnSp>
        <p:nvCxnSpPr>
          <p:cNvPr id="51" name="Connecteur droit avec flèche 50"/>
          <p:cNvCxnSpPr/>
          <p:nvPr/>
        </p:nvCxnSpPr>
        <p:spPr>
          <a:xfrm flipV="1">
            <a:off x="4896000" y="4356000"/>
            <a:ext cx="10833" cy="5760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9" name="Ellipse 68"/>
          <p:cNvSpPr/>
          <p:nvPr/>
        </p:nvSpPr>
        <p:spPr>
          <a:xfrm>
            <a:off x="4860032" y="4869168"/>
            <a:ext cx="72008" cy="72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0</a:t>
            </a:r>
            <a:endParaRPr lang="fr-FR" dirty="0"/>
          </a:p>
        </p:txBody>
      </p:sp>
      <p:sp>
        <p:nvSpPr>
          <p:cNvPr id="72" name="ZoneTexte 71"/>
          <p:cNvSpPr txBox="1"/>
          <p:nvPr/>
        </p:nvSpPr>
        <p:spPr>
          <a:xfrm>
            <a:off x="1" y="116632"/>
            <a:ext cx="4427983" cy="1077218"/>
          </a:xfrm>
          <a:prstGeom prst="rect">
            <a:avLst/>
          </a:prstGeom>
          <a:noFill/>
        </p:spPr>
        <p:txBody>
          <a:bodyPr wrap="square" rtlCol="0">
            <a:spAutoFit/>
          </a:bodyPr>
          <a:lstStyle/>
          <a:p>
            <a:pPr algn="ctr"/>
            <a:r>
              <a:rPr lang="fr-FR" sz="1600" dirty="0" smtClean="0"/>
              <a:t>Comme dans le cas du wagonnet, la force d’inertie d’entraînement se déduit de l’accélération « absolue » du point fixe  M de </a:t>
            </a:r>
            <a:r>
              <a:rPr lang="fr-FR" sz="1600" dirty="0" err="1" smtClean="0">
                <a:solidFill>
                  <a:srgbClr val="002060"/>
                </a:solidFill>
                <a:latin typeface="Script MT Bold" pitchFamily="66" charset="0"/>
              </a:rPr>
              <a:t>R‘</a:t>
            </a:r>
            <a:r>
              <a:rPr lang="fr-FR" sz="1600" dirty="0" err="1" smtClean="0"/>
              <a:t>où</a:t>
            </a:r>
            <a:r>
              <a:rPr lang="fr-FR" sz="1600" dirty="0" smtClean="0"/>
              <a:t> se trouve l’employé à l’instant t (point coïncident).</a:t>
            </a:r>
            <a:endParaRPr lang="fr-FR" sz="1600" dirty="0"/>
          </a:p>
        </p:txBody>
      </p:sp>
      <p:sp>
        <p:nvSpPr>
          <p:cNvPr id="63" name="ZoneTexte 62"/>
          <p:cNvSpPr txBox="1"/>
          <p:nvPr/>
        </p:nvSpPr>
        <p:spPr>
          <a:xfrm>
            <a:off x="4716016" y="116632"/>
            <a:ext cx="4283968" cy="830997"/>
          </a:xfrm>
          <a:prstGeom prst="rect">
            <a:avLst/>
          </a:prstGeom>
          <a:noFill/>
        </p:spPr>
        <p:txBody>
          <a:bodyPr wrap="square" rtlCol="0">
            <a:spAutoFit/>
          </a:bodyPr>
          <a:lstStyle/>
          <a:p>
            <a:r>
              <a:rPr lang="fr-FR" sz="1600" dirty="0" smtClean="0"/>
              <a:t>Dans </a:t>
            </a:r>
            <a:r>
              <a:rPr lang="fr-FR" sz="1600" dirty="0" smtClean="0">
                <a:solidFill>
                  <a:srgbClr val="FF0000"/>
                </a:solidFill>
                <a:latin typeface="Script MT Bold" pitchFamily="66" charset="0"/>
              </a:rPr>
              <a:t>R,  </a:t>
            </a:r>
            <a:r>
              <a:rPr lang="fr-FR" sz="1600" dirty="0"/>
              <a:t>c</a:t>
            </a:r>
            <a:r>
              <a:rPr lang="fr-FR" sz="1600" dirty="0" smtClean="0"/>
              <a:t>e point est en rotation uniforme autour de l’axe O’Z’, à la vitesse angulaire</a:t>
            </a:r>
            <a:r>
              <a:rPr lang="fr-FR" sz="1600" dirty="0" smtClean="0">
                <a:sym typeface="Symbol"/>
              </a:rPr>
              <a:t>  = d/</a:t>
            </a:r>
            <a:r>
              <a:rPr lang="fr-FR" sz="1600" dirty="0" err="1" smtClean="0">
                <a:sym typeface="Symbol"/>
              </a:rPr>
              <a:t>dt</a:t>
            </a:r>
            <a:r>
              <a:rPr lang="fr-FR" sz="1600" dirty="0" smtClean="0">
                <a:sym typeface="Symbol"/>
              </a:rPr>
              <a:t>,</a:t>
            </a:r>
            <a:r>
              <a:rPr lang="fr-FR" sz="1600" dirty="0" smtClean="0"/>
              <a:t> </a:t>
            </a:r>
          </a:p>
          <a:p>
            <a:r>
              <a:rPr lang="fr-FR" sz="1600" dirty="0" smtClean="0"/>
              <a:t>sur un cercle de rayon r </a:t>
            </a:r>
            <a:endParaRPr lang="fr-FR" sz="1600" dirty="0"/>
          </a:p>
        </p:txBody>
      </p:sp>
      <p:sp>
        <p:nvSpPr>
          <p:cNvPr id="64" name="Ellipse 63"/>
          <p:cNvSpPr/>
          <p:nvPr/>
        </p:nvSpPr>
        <p:spPr>
          <a:xfrm>
            <a:off x="3707904" y="3501008"/>
            <a:ext cx="1800200" cy="1728192"/>
          </a:xfrm>
          <a:prstGeom prst="ellipse">
            <a:avLst/>
          </a:prstGeom>
          <a:noFill/>
          <a:ln>
            <a:prstDash val="dash"/>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6" name="Groupe 65"/>
          <p:cNvGrpSpPr/>
          <p:nvPr/>
        </p:nvGrpSpPr>
        <p:grpSpPr>
          <a:xfrm>
            <a:off x="4932040" y="4581128"/>
            <a:ext cx="1224136" cy="369332"/>
            <a:chOff x="4932040" y="4581128"/>
            <a:chExt cx="1224136" cy="369332"/>
          </a:xfrm>
        </p:grpSpPr>
        <p:cxnSp>
          <p:nvCxnSpPr>
            <p:cNvPr id="67" name="Connecteur droit avec flèche 66"/>
            <p:cNvCxnSpPr/>
            <p:nvPr/>
          </p:nvCxnSpPr>
          <p:spPr>
            <a:xfrm rot="120000" flipV="1">
              <a:off x="4932040" y="4750877"/>
              <a:ext cx="438469" cy="190291"/>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8" name="ZoneTexte 77"/>
            <p:cNvSpPr txBox="1"/>
            <p:nvPr/>
          </p:nvSpPr>
          <p:spPr>
            <a:xfrm>
              <a:off x="5292080" y="4581128"/>
              <a:ext cx="864096" cy="369332"/>
            </a:xfrm>
            <a:prstGeom prst="rect">
              <a:avLst/>
            </a:prstGeom>
            <a:noFill/>
          </p:spPr>
          <p:txBody>
            <a:bodyPr wrap="square" rtlCol="0">
              <a:spAutoFit/>
            </a:bodyPr>
            <a:lstStyle/>
            <a:p>
              <a:r>
                <a:rPr lang="fr-FR" dirty="0" err="1" smtClean="0">
                  <a:solidFill>
                    <a:srgbClr val="00B050"/>
                  </a:solidFill>
                </a:rPr>
                <a:t>v</a:t>
              </a:r>
              <a:r>
                <a:rPr lang="fr-FR" baseline="-25000" dirty="0" err="1" smtClean="0">
                  <a:solidFill>
                    <a:srgbClr val="00B050"/>
                  </a:solidFill>
                </a:rPr>
                <a:t>E</a:t>
              </a:r>
              <a:r>
                <a:rPr lang="fr-FR" dirty="0" smtClean="0">
                  <a:solidFill>
                    <a:srgbClr val="00B050"/>
                  </a:solidFill>
                </a:rPr>
                <a:t> = r</a:t>
              </a:r>
              <a:r>
                <a:rPr lang="fr-FR" dirty="0" smtClean="0">
                  <a:solidFill>
                    <a:srgbClr val="00B050"/>
                  </a:solidFill>
                  <a:sym typeface="Symbol"/>
                </a:rPr>
                <a:t></a:t>
              </a:r>
              <a:r>
                <a:rPr lang="fr-FR" dirty="0" smtClean="0">
                  <a:solidFill>
                    <a:srgbClr val="00B050"/>
                  </a:solidFill>
                </a:rPr>
                <a:t> </a:t>
              </a:r>
              <a:endParaRPr lang="fr-FR" dirty="0">
                <a:solidFill>
                  <a:srgbClr val="002060"/>
                </a:solidFill>
              </a:endParaRPr>
            </a:p>
          </p:txBody>
        </p:sp>
      </p:grpSp>
      <p:grpSp>
        <p:nvGrpSpPr>
          <p:cNvPr id="31" name="Groupe 80"/>
          <p:cNvGrpSpPr/>
          <p:nvPr/>
        </p:nvGrpSpPr>
        <p:grpSpPr>
          <a:xfrm>
            <a:off x="4022225" y="4437112"/>
            <a:ext cx="909815" cy="458888"/>
            <a:chOff x="4022225" y="4437112"/>
            <a:chExt cx="909815" cy="458888"/>
          </a:xfrm>
        </p:grpSpPr>
        <p:cxnSp>
          <p:nvCxnSpPr>
            <p:cNvPr id="74" name="Connecteur droit avec flèche 73"/>
            <p:cNvCxnSpPr/>
            <p:nvPr/>
          </p:nvCxnSpPr>
          <p:spPr>
            <a:xfrm flipH="1" flipV="1">
              <a:off x="4608000" y="4500000"/>
              <a:ext cx="252000" cy="39600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80" name="ZoneTexte 79"/>
            <p:cNvSpPr txBox="1"/>
            <p:nvPr/>
          </p:nvSpPr>
          <p:spPr>
            <a:xfrm>
              <a:off x="4022225" y="4437112"/>
              <a:ext cx="909815" cy="276999"/>
            </a:xfrm>
            <a:prstGeom prst="rect">
              <a:avLst/>
            </a:prstGeom>
            <a:noFill/>
          </p:spPr>
          <p:txBody>
            <a:bodyPr wrap="square" rtlCol="0">
              <a:spAutoFit/>
            </a:bodyPr>
            <a:lstStyle/>
            <a:p>
              <a:r>
                <a:rPr lang="fr-FR" sz="1200" b="1" dirty="0" smtClean="0">
                  <a:solidFill>
                    <a:srgbClr val="7030A0"/>
                  </a:solidFill>
                  <a:sym typeface="Symbol"/>
                </a:rPr>
                <a:t></a:t>
              </a:r>
              <a:r>
                <a:rPr lang="fr-FR" sz="1200" baseline="-25000" dirty="0">
                  <a:solidFill>
                    <a:srgbClr val="7030A0"/>
                  </a:solidFill>
                  <a:sym typeface="Symbol"/>
                </a:rPr>
                <a:t>E</a:t>
              </a:r>
              <a:r>
                <a:rPr lang="fr-FR" sz="1200" dirty="0" smtClean="0">
                  <a:solidFill>
                    <a:srgbClr val="7030A0"/>
                  </a:solidFill>
                  <a:sym typeface="Symbol"/>
                </a:rPr>
                <a:t>=</a:t>
              </a:r>
              <a:r>
                <a:rPr lang="fr-FR" sz="1200" dirty="0" smtClean="0">
                  <a:solidFill>
                    <a:srgbClr val="00B050"/>
                  </a:solidFill>
                </a:rPr>
                <a:t>v</a:t>
              </a:r>
              <a:r>
                <a:rPr lang="fr-FR" sz="1200" baseline="30000" dirty="0" smtClean="0">
                  <a:solidFill>
                    <a:srgbClr val="00B050"/>
                  </a:solidFill>
                </a:rPr>
                <a:t>2</a:t>
              </a:r>
              <a:r>
                <a:rPr lang="fr-FR" sz="1200" dirty="0" smtClean="0"/>
                <a:t>/r </a:t>
              </a:r>
              <a:endParaRPr lang="fr-FR" sz="1200" dirty="0"/>
            </a:p>
          </p:txBody>
        </p:sp>
      </p:grpSp>
      <p:sp>
        <p:nvSpPr>
          <p:cNvPr id="82" name="ZoneTexte 81"/>
          <p:cNvSpPr txBox="1"/>
          <p:nvPr/>
        </p:nvSpPr>
        <p:spPr>
          <a:xfrm>
            <a:off x="0" y="1556792"/>
            <a:ext cx="4644008" cy="584775"/>
          </a:xfrm>
          <a:prstGeom prst="rect">
            <a:avLst/>
          </a:prstGeom>
          <a:noFill/>
        </p:spPr>
        <p:txBody>
          <a:bodyPr wrap="square" rtlCol="0">
            <a:spAutoFit/>
          </a:bodyPr>
          <a:lstStyle/>
          <a:p>
            <a:pPr algn="ctr">
              <a:buFont typeface="Wingdings" pitchFamily="2" charset="2"/>
              <a:buChar char="Ø"/>
            </a:pPr>
            <a:r>
              <a:rPr lang="fr-FR" sz="1600" u="sng" dirty="0" smtClean="0"/>
              <a:t>sa vitesse absolue </a:t>
            </a:r>
            <a:r>
              <a:rPr lang="fr-FR" sz="1600" b="1" dirty="0" smtClean="0"/>
              <a:t>V</a:t>
            </a:r>
            <a:r>
              <a:rPr lang="fr-FR" sz="1600" b="1" baseline="-25000" dirty="0" smtClean="0"/>
              <a:t>a</a:t>
            </a:r>
            <a:r>
              <a:rPr lang="fr-FR" sz="1600" baseline="-25000" dirty="0" smtClean="0"/>
              <a:t> </a:t>
            </a:r>
            <a:r>
              <a:rPr lang="fr-FR" sz="1600" dirty="0" smtClean="0"/>
              <a:t>= r</a:t>
            </a:r>
            <a:r>
              <a:rPr lang="fr-FR" sz="1600" dirty="0" smtClean="0">
                <a:sym typeface="Symbol"/>
              </a:rPr>
              <a:t>.</a:t>
            </a:r>
            <a:r>
              <a:rPr lang="fr-FR" sz="1600" dirty="0" smtClean="0"/>
              <a:t> </a:t>
            </a:r>
            <a:r>
              <a:rPr lang="fr-FR" sz="1600" b="1" dirty="0" smtClean="0">
                <a:sym typeface="Symbol"/>
              </a:rPr>
              <a:t></a:t>
            </a:r>
            <a:r>
              <a:rPr lang="fr-FR" sz="1600" dirty="0" smtClean="0">
                <a:sym typeface="Symbol"/>
              </a:rPr>
              <a:t> = r(d/</a:t>
            </a:r>
            <a:r>
              <a:rPr lang="fr-FR" sz="1600" dirty="0" err="1" smtClean="0">
                <a:sym typeface="Symbol"/>
              </a:rPr>
              <a:t>dt</a:t>
            </a:r>
            <a:r>
              <a:rPr lang="fr-FR" sz="1600" dirty="0" smtClean="0">
                <a:sym typeface="Symbol"/>
              </a:rPr>
              <a:t>).</a:t>
            </a:r>
            <a:r>
              <a:rPr lang="fr-FR" sz="1600" b="1" dirty="0" smtClean="0">
                <a:sym typeface="Symbol"/>
              </a:rPr>
              <a:t></a:t>
            </a:r>
            <a:r>
              <a:rPr lang="fr-FR" sz="1600" dirty="0" smtClean="0">
                <a:sym typeface="Symbol"/>
              </a:rPr>
              <a:t> </a:t>
            </a:r>
            <a:endParaRPr lang="fr-FR" sz="1600" dirty="0" smtClean="0"/>
          </a:p>
          <a:p>
            <a:pPr algn="ctr"/>
            <a:r>
              <a:rPr lang="fr-FR" sz="1600" dirty="0" smtClean="0"/>
              <a:t>C’est, par définition,  la vitesse d’entraînement</a:t>
            </a:r>
            <a:r>
              <a:rPr lang="fr-FR" sz="1600" b="1" dirty="0" smtClean="0">
                <a:solidFill>
                  <a:srgbClr val="00B050"/>
                </a:solidFill>
              </a:rPr>
              <a:t> </a:t>
            </a:r>
            <a:r>
              <a:rPr lang="fr-FR" sz="1600" dirty="0" smtClean="0"/>
              <a:t>V</a:t>
            </a:r>
            <a:r>
              <a:rPr lang="fr-FR" sz="1600" baseline="-25000" dirty="0" smtClean="0"/>
              <a:t>A  </a:t>
            </a:r>
            <a:r>
              <a:rPr lang="fr-FR" sz="1600" dirty="0" smtClean="0"/>
              <a:t>=</a:t>
            </a:r>
            <a:r>
              <a:rPr lang="fr-FR" sz="1600" baseline="-25000" dirty="0" smtClean="0"/>
              <a:t> </a:t>
            </a:r>
            <a:r>
              <a:rPr lang="fr-FR" sz="1600" b="1" dirty="0" smtClean="0">
                <a:solidFill>
                  <a:srgbClr val="00B050"/>
                </a:solidFill>
              </a:rPr>
              <a:t>V</a:t>
            </a:r>
            <a:r>
              <a:rPr lang="fr-FR" sz="1600" b="1" baseline="-25000" dirty="0" smtClean="0">
                <a:solidFill>
                  <a:srgbClr val="00B050"/>
                </a:solidFill>
              </a:rPr>
              <a:t>E</a:t>
            </a:r>
            <a:r>
              <a:rPr lang="fr-FR" sz="1600" dirty="0" smtClean="0"/>
              <a:t> </a:t>
            </a:r>
            <a:endParaRPr lang="fr-FR" sz="1600" dirty="0"/>
          </a:p>
        </p:txBody>
      </p:sp>
      <p:sp>
        <p:nvSpPr>
          <p:cNvPr id="84" name="ZoneTexte 83"/>
          <p:cNvSpPr txBox="1"/>
          <p:nvPr/>
        </p:nvSpPr>
        <p:spPr>
          <a:xfrm>
            <a:off x="5076056" y="1556792"/>
            <a:ext cx="3707904" cy="338554"/>
          </a:xfrm>
          <a:prstGeom prst="rect">
            <a:avLst/>
          </a:prstGeom>
          <a:noFill/>
        </p:spPr>
        <p:txBody>
          <a:bodyPr wrap="square" rtlCol="0">
            <a:spAutoFit/>
          </a:bodyPr>
          <a:lstStyle/>
          <a:p>
            <a:pPr>
              <a:buFont typeface="Wingdings" pitchFamily="2" charset="2"/>
              <a:buChar char="Ø"/>
            </a:pPr>
            <a:r>
              <a:rPr lang="fr-FR" sz="1600" u="sng" dirty="0" smtClean="0"/>
              <a:t>son accélération absolue</a:t>
            </a:r>
            <a:r>
              <a:rPr lang="fr-FR" sz="1600" dirty="0" smtClean="0"/>
              <a:t> </a:t>
            </a:r>
            <a:r>
              <a:rPr lang="fr-FR" sz="1600" dirty="0" smtClean="0">
                <a:sym typeface="Symbol"/>
              </a:rPr>
              <a:t></a:t>
            </a:r>
            <a:r>
              <a:rPr lang="fr-FR" sz="1600" baseline="-25000" dirty="0" smtClean="0">
                <a:sym typeface="Symbol"/>
              </a:rPr>
              <a:t>A</a:t>
            </a:r>
            <a:r>
              <a:rPr lang="fr-FR" sz="1600" dirty="0" smtClean="0"/>
              <a:t> (dans</a:t>
            </a:r>
            <a:r>
              <a:rPr lang="fr-FR" sz="1600" dirty="0" smtClean="0">
                <a:solidFill>
                  <a:srgbClr val="FF0000"/>
                </a:solidFill>
                <a:latin typeface="Script MT Bold" pitchFamily="66" charset="0"/>
              </a:rPr>
              <a:t> R</a:t>
            </a:r>
            <a:r>
              <a:rPr lang="fr-FR" sz="1600" dirty="0" smtClean="0"/>
              <a:t>) :</a:t>
            </a:r>
          </a:p>
        </p:txBody>
      </p:sp>
      <p:sp>
        <p:nvSpPr>
          <p:cNvPr id="68" name="ZoneTexte 67"/>
          <p:cNvSpPr txBox="1"/>
          <p:nvPr/>
        </p:nvSpPr>
        <p:spPr>
          <a:xfrm>
            <a:off x="4572000" y="4797152"/>
            <a:ext cx="359394" cy="338554"/>
          </a:xfrm>
          <a:prstGeom prst="rect">
            <a:avLst/>
          </a:prstGeom>
          <a:noFill/>
        </p:spPr>
        <p:txBody>
          <a:bodyPr wrap="none" rtlCol="0">
            <a:spAutoFit/>
          </a:bodyPr>
          <a:lstStyle/>
          <a:p>
            <a:r>
              <a:rPr lang="fr-FR" sz="1600" dirty="0" smtClean="0"/>
              <a:t>M</a:t>
            </a:r>
            <a:endParaRPr lang="fr-FR" sz="1600" dirty="0"/>
          </a:p>
        </p:txBody>
      </p:sp>
      <p:pic>
        <p:nvPicPr>
          <p:cNvPr id="70" name="Picture 2" descr="C:\Users\Denise\AppData\Local\Microsoft\Windows\INetCache\IE\LTJQEBO3\MC900334456[1].wmf"/>
          <p:cNvPicPr>
            <a:picLocks noChangeAspect="1" noChangeArrowheads="1"/>
          </p:cNvPicPr>
          <p:nvPr/>
        </p:nvPicPr>
        <p:blipFill>
          <a:blip r:embed="rId4" cstate="print"/>
          <a:srcRect/>
          <a:stretch>
            <a:fillRect/>
          </a:stretch>
        </p:blipFill>
        <p:spPr bwMode="auto">
          <a:xfrm flipH="1">
            <a:off x="4681614" y="4661557"/>
            <a:ext cx="322434" cy="423627"/>
          </a:xfrm>
          <a:prstGeom prst="rect">
            <a:avLst/>
          </a:prstGeom>
          <a:noFill/>
        </p:spPr>
      </p:pic>
      <p:sp>
        <p:nvSpPr>
          <p:cNvPr id="71" name="ZoneTexte 70"/>
          <p:cNvSpPr txBox="1"/>
          <p:nvPr/>
        </p:nvSpPr>
        <p:spPr>
          <a:xfrm>
            <a:off x="1043608" y="1196752"/>
            <a:ext cx="7200754" cy="369332"/>
          </a:xfrm>
          <a:prstGeom prst="rect">
            <a:avLst/>
          </a:prstGeom>
          <a:noFill/>
        </p:spPr>
        <p:txBody>
          <a:bodyPr wrap="none" rtlCol="0">
            <a:spAutoFit/>
          </a:bodyPr>
          <a:lstStyle/>
          <a:p>
            <a:r>
              <a:rPr lang="fr-FR" sz="1600" dirty="0" smtClean="0"/>
              <a:t>En projection sur  une base mobile  de vecteurs unitaires </a:t>
            </a:r>
            <a:r>
              <a:rPr lang="fr-FR" sz="1600" b="1" dirty="0" smtClean="0">
                <a:solidFill>
                  <a:srgbClr val="993300"/>
                </a:solidFill>
                <a:sym typeface="Symbol"/>
              </a:rPr>
              <a:t></a:t>
            </a:r>
            <a:r>
              <a:rPr lang="fr-FR" sz="1600" dirty="0" smtClean="0">
                <a:sym typeface="Symbol"/>
              </a:rPr>
              <a:t>, </a:t>
            </a:r>
            <a:r>
              <a:rPr lang="fr-FR" sz="1600" b="1" dirty="0" smtClean="0">
                <a:solidFill>
                  <a:srgbClr val="993300"/>
                </a:solidFill>
                <a:sym typeface="Symbol"/>
              </a:rPr>
              <a:t>n</a:t>
            </a:r>
            <a:r>
              <a:rPr lang="fr-FR" sz="1600" dirty="0" smtClean="0">
                <a:sym typeface="Symbol"/>
              </a:rPr>
              <a:t> et </a:t>
            </a:r>
            <a:r>
              <a:rPr lang="fr-FR" sz="1600" dirty="0" smtClean="0">
                <a:solidFill>
                  <a:srgbClr val="993300"/>
                </a:solidFill>
                <a:latin typeface="Script MT Bold" pitchFamily="66" charset="0"/>
                <a:sym typeface="Symbol"/>
              </a:rPr>
              <a:t>B</a:t>
            </a:r>
            <a:r>
              <a:rPr lang="fr-FR" sz="1600" dirty="0" smtClean="0">
                <a:latin typeface="Script MT Bold" pitchFamily="66" charset="0"/>
                <a:sym typeface="Symbol"/>
              </a:rPr>
              <a:t> </a:t>
            </a:r>
            <a:r>
              <a:rPr lang="fr-FR" dirty="0" smtClean="0">
                <a:sym typeface="Symbol"/>
              </a:rPr>
              <a:t>(</a:t>
            </a:r>
            <a:r>
              <a:rPr lang="fr-FR" sz="1600" dirty="0" smtClean="0">
                <a:sym typeface="Symbol"/>
              </a:rPr>
              <a:t>base de </a:t>
            </a:r>
            <a:r>
              <a:rPr lang="fr-FR" sz="1600" dirty="0" err="1" smtClean="0">
                <a:sym typeface="Symbol"/>
              </a:rPr>
              <a:t>Frénet</a:t>
            </a:r>
            <a:r>
              <a:rPr lang="fr-FR" dirty="0" smtClean="0">
                <a:sym typeface="Symbol"/>
              </a:rPr>
              <a:t>) :</a:t>
            </a:r>
            <a:endParaRPr lang="fr-FR" dirty="0"/>
          </a:p>
        </p:txBody>
      </p:sp>
      <p:grpSp>
        <p:nvGrpSpPr>
          <p:cNvPr id="90" name="Groupe 89"/>
          <p:cNvGrpSpPr/>
          <p:nvPr/>
        </p:nvGrpSpPr>
        <p:grpSpPr>
          <a:xfrm>
            <a:off x="4507342" y="4417166"/>
            <a:ext cx="774146" cy="685061"/>
            <a:chOff x="4507342" y="4417166"/>
            <a:chExt cx="774146" cy="685061"/>
          </a:xfrm>
        </p:grpSpPr>
        <p:grpSp>
          <p:nvGrpSpPr>
            <p:cNvPr id="85" name="Groupe 84"/>
            <p:cNvGrpSpPr/>
            <p:nvPr/>
          </p:nvGrpSpPr>
          <p:grpSpPr>
            <a:xfrm rot="-180000">
              <a:off x="4902535" y="4778227"/>
              <a:ext cx="378953" cy="324000"/>
              <a:chOff x="7289391" y="5013176"/>
              <a:chExt cx="378953" cy="369332"/>
            </a:xfrm>
          </p:grpSpPr>
          <p:cxnSp>
            <p:nvCxnSpPr>
              <p:cNvPr id="81" name="Connecteur droit avec flèche 80"/>
              <p:cNvCxnSpPr/>
              <p:nvPr/>
            </p:nvCxnSpPr>
            <p:spPr>
              <a:xfrm flipV="1">
                <a:off x="7289391" y="5101952"/>
                <a:ext cx="251705" cy="76220"/>
              </a:xfrm>
              <a:prstGeom prst="straightConnector1">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3" name="Rectangle 82"/>
              <p:cNvSpPr/>
              <p:nvPr/>
            </p:nvSpPr>
            <p:spPr>
              <a:xfrm>
                <a:off x="7382688" y="5013176"/>
                <a:ext cx="285656" cy="369332"/>
              </a:xfrm>
              <a:prstGeom prst="rect">
                <a:avLst/>
              </a:prstGeom>
            </p:spPr>
            <p:txBody>
              <a:bodyPr wrap="none">
                <a:spAutoFit/>
              </a:bodyPr>
              <a:lstStyle/>
              <a:p>
                <a:r>
                  <a:rPr lang="fr-FR" b="1" dirty="0" smtClean="0">
                    <a:solidFill>
                      <a:srgbClr val="993300"/>
                    </a:solidFill>
                    <a:sym typeface="Symbol"/>
                  </a:rPr>
                  <a:t></a:t>
                </a:r>
                <a:endParaRPr lang="fr-FR" dirty="0"/>
              </a:p>
            </p:txBody>
          </p:sp>
        </p:grpSp>
        <p:grpSp>
          <p:nvGrpSpPr>
            <p:cNvPr id="87" name="Groupe 86"/>
            <p:cNvGrpSpPr/>
            <p:nvPr/>
          </p:nvGrpSpPr>
          <p:grpSpPr>
            <a:xfrm>
              <a:off x="4507342" y="4543506"/>
              <a:ext cx="352690" cy="397662"/>
              <a:chOff x="6948264" y="4715852"/>
              <a:chExt cx="352690" cy="397662"/>
            </a:xfrm>
          </p:grpSpPr>
          <p:cxnSp>
            <p:nvCxnSpPr>
              <p:cNvPr id="79" name="Connecteur droit avec flèche 78"/>
              <p:cNvCxnSpPr/>
              <p:nvPr/>
            </p:nvCxnSpPr>
            <p:spPr>
              <a:xfrm rot="-6480000" flipV="1">
                <a:off x="7136991" y="4949552"/>
                <a:ext cx="251705" cy="76220"/>
              </a:xfrm>
              <a:prstGeom prst="straightConnector1">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6" name="ZoneTexte 85"/>
              <p:cNvSpPr txBox="1"/>
              <p:nvPr/>
            </p:nvSpPr>
            <p:spPr>
              <a:xfrm>
                <a:off x="6948264" y="4715852"/>
                <a:ext cx="306494" cy="369332"/>
              </a:xfrm>
              <a:prstGeom prst="rect">
                <a:avLst/>
              </a:prstGeom>
              <a:noFill/>
            </p:spPr>
            <p:txBody>
              <a:bodyPr wrap="square" rtlCol="0">
                <a:spAutoFit/>
              </a:bodyPr>
              <a:lstStyle/>
              <a:p>
                <a:r>
                  <a:rPr lang="fr-FR" b="1" dirty="0" smtClean="0">
                    <a:solidFill>
                      <a:srgbClr val="993300"/>
                    </a:solidFill>
                  </a:rPr>
                  <a:t>n</a:t>
                </a:r>
                <a:endParaRPr lang="fr-FR" b="1" dirty="0">
                  <a:solidFill>
                    <a:srgbClr val="993300"/>
                  </a:solidFill>
                </a:endParaRPr>
              </a:p>
            </p:txBody>
          </p:sp>
        </p:grpSp>
        <p:grpSp>
          <p:nvGrpSpPr>
            <p:cNvPr id="89" name="Groupe 88"/>
            <p:cNvGrpSpPr/>
            <p:nvPr/>
          </p:nvGrpSpPr>
          <p:grpSpPr>
            <a:xfrm>
              <a:off x="4860032" y="4417166"/>
              <a:ext cx="288000" cy="468000"/>
              <a:chOff x="7020272" y="4365104"/>
              <a:chExt cx="359394" cy="451994"/>
            </a:xfrm>
          </p:grpSpPr>
          <p:cxnSp>
            <p:nvCxnSpPr>
              <p:cNvPr id="76" name="Connecteur droit avec flèche 75"/>
              <p:cNvCxnSpPr/>
              <p:nvPr/>
            </p:nvCxnSpPr>
            <p:spPr>
              <a:xfrm rot="-4500000" flipV="1">
                <a:off x="6948264" y="4653136"/>
                <a:ext cx="251705" cy="76220"/>
              </a:xfrm>
              <a:prstGeom prst="straightConnector1">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7020272" y="4365104"/>
                <a:ext cx="359394" cy="369332"/>
              </a:xfrm>
              <a:prstGeom prst="rect">
                <a:avLst/>
              </a:prstGeom>
            </p:spPr>
            <p:txBody>
              <a:bodyPr wrap="none">
                <a:spAutoFit/>
              </a:bodyPr>
              <a:lstStyle/>
              <a:p>
                <a:r>
                  <a:rPr lang="fr-FR" dirty="0" smtClean="0">
                    <a:solidFill>
                      <a:srgbClr val="993300"/>
                    </a:solidFill>
                    <a:latin typeface="Script MT Bold" pitchFamily="66" charset="0"/>
                    <a:sym typeface="Symbol"/>
                  </a:rPr>
                  <a:t>B</a:t>
                </a:r>
                <a:endParaRPr lang="fr-FR" dirty="0"/>
              </a:p>
            </p:txBody>
          </p:sp>
        </p:grpSp>
      </p:grpSp>
      <p:sp>
        <p:nvSpPr>
          <p:cNvPr id="93" name="ZoneTexte 92"/>
          <p:cNvSpPr txBox="1"/>
          <p:nvPr/>
        </p:nvSpPr>
        <p:spPr>
          <a:xfrm>
            <a:off x="5454785" y="1772816"/>
            <a:ext cx="2824811" cy="615553"/>
          </a:xfrm>
          <a:prstGeom prst="rect">
            <a:avLst/>
          </a:prstGeom>
          <a:noFill/>
        </p:spPr>
        <p:txBody>
          <a:bodyPr wrap="none" rtlCol="0">
            <a:spAutoFit/>
          </a:bodyPr>
          <a:lstStyle/>
          <a:p>
            <a:pPr algn="ctr"/>
            <a:r>
              <a:rPr lang="fr-FR" sz="1600" dirty="0" smtClean="0"/>
              <a:t> </a:t>
            </a:r>
            <a:r>
              <a:rPr lang="fr-FR" sz="1600" dirty="0" smtClean="0">
                <a:sym typeface="Symbol"/>
              </a:rPr>
              <a:t> </a:t>
            </a:r>
            <a:r>
              <a:rPr lang="fr-FR" sz="1600" b="1" dirty="0" smtClean="0">
                <a:solidFill>
                  <a:srgbClr val="7030A0"/>
                </a:solidFill>
                <a:sym typeface="Symbol"/>
              </a:rPr>
              <a:t></a:t>
            </a:r>
            <a:r>
              <a:rPr lang="fr-FR" sz="1600" baseline="-25000" dirty="0" smtClean="0">
                <a:solidFill>
                  <a:srgbClr val="7030A0"/>
                </a:solidFill>
                <a:sym typeface="Symbol"/>
              </a:rPr>
              <a:t>a</a:t>
            </a:r>
            <a:r>
              <a:rPr lang="fr-FR" sz="1600" dirty="0" smtClean="0">
                <a:solidFill>
                  <a:srgbClr val="7030A0"/>
                </a:solidFill>
                <a:sym typeface="Symbol"/>
              </a:rPr>
              <a:t> </a:t>
            </a:r>
            <a:r>
              <a:rPr lang="fr-FR" sz="1600" dirty="0" smtClean="0">
                <a:sym typeface="Symbol"/>
              </a:rPr>
              <a:t>=</a:t>
            </a:r>
            <a:r>
              <a:rPr lang="fr-FR" sz="1600" dirty="0" smtClean="0">
                <a:solidFill>
                  <a:srgbClr val="7030A0"/>
                </a:solidFill>
                <a:sym typeface="Symbol"/>
              </a:rPr>
              <a:t> </a:t>
            </a:r>
            <a:r>
              <a:rPr lang="fr-FR" sz="1600" b="1" dirty="0" smtClean="0">
                <a:solidFill>
                  <a:srgbClr val="7030A0"/>
                </a:solidFill>
                <a:sym typeface="Symbol"/>
              </a:rPr>
              <a:t></a:t>
            </a:r>
            <a:r>
              <a:rPr lang="fr-FR" sz="1600" baseline="-25000" dirty="0" smtClean="0">
                <a:solidFill>
                  <a:srgbClr val="7030A0"/>
                </a:solidFill>
                <a:sym typeface="Symbol"/>
              </a:rPr>
              <a:t>E </a:t>
            </a:r>
            <a:r>
              <a:rPr lang="fr-FR" sz="1600" dirty="0" smtClean="0">
                <a:solidFill>
                  <a:srgbClr val="7030A0"/>
                </a:solidFill>
                <a:sym typeface="Symbol"/>
              </a:rPr>
              <a:t>=</a:t>
            </a:r>
            <a:r>
              <a:rPr lang="fr-FR" sz="1600" dirty="0" smtClean="0">
                <a:sym typeface="Symbol"/>
              </a:rPr>
              <a:t> (</a:t>
            </a:r>
            <a:r>
              <a:rPr lang="fr-FR" sz="1600" dirty="0" smtClean="0">
                <a:solidFill>
                  <a:srgbClr val="00B050"/>
                </a:solidFill>
              </a:rPr>
              <a:t>v</a:t>
            </a:r>
            <a:r>
              <a:rPr lang="fr-FR" sz="1600" baseline="-25000" dirty="0" smtClean="0">
                <a:solidFill>
                  <a:srgbClr val="00B050"/>
                </a:solidFill>
              </a:rPr>
              <a:t>E</a:t>
            </a:r>
            <a:r>
              <a:rPr lang="fr-FR" sz="1600" baseline="30000" dirty="0" smtClean="0">
                <a:solidFill>
                  <a:srgbClr val="00B050"/>
                </a:solidFill>
              </a:rPr>
              <a:t>2</a:t>
            </a:r>
            <a:r>
              <a:rPr lang="fr-FR" sz="1600" dirty="0" smtClean="0"/>
              <a:t>/r).</a:t>
            </a:r>
            <a:r>
              <a:rPr lang="fr-FR" sz="1600" b="1" dirty="0" smtClean="0"/>
              <a:t>n =r(d</a:t>
            </a:r>
            <a:r>
              <a:rPr lang="fr-FR" sz="1600" b="1" dirty="0" smtClean="0">
                <a:sym typeface="Symbol"/>
              </a:rPr>
              <a:t>/</a:t>
            </a:r>
            <a:r>
              <a:rPr lang="fr-FR" sz="1600" b="1" dirty="0" err="1" smtClean="0">
                <a:sym typeface="Symbol"/>
              </a:rPr>
              <a:t>dt</a:t>
            </a:r>
            <a:r>
              <a:rPr lang="fr-FR" sz="1600" b="1" dirty="0" smtClean="0">
                <a:sym typeface="Symbol"/>
              </a:rPr>
              <a:t>)</a:t>
            </a:r>
            <a:r>
              <a:rPr lang="fr-FR" sz="1600" b="1" baseline="30000" dirty="0" smtClean="0">
                <a:sym typeface="Symbol"/>
              </a:rPr>
              <a:t>2</a:t>
            </a:r>
            <a:r>
              <a:rPr lang="fr-FR" sz="1600" b="1" dirty="0" smtClean="0">
                <a:sym typeface="Symbol"/>
              </a:rPr>
              <a:t>.n</a:t>
            </a:r>
            <a:r>
              <a:rPr lang="fr-FR" dirty="0" smtClean="0"/>
              <a:t> </a:t>
            </a:r>
          </a:p>
          <a:p>
            <a:pPr algn="ctr"/>
            <a:r>
              <a:rPr lang="fr-FR" sz="1600" dirty="0" smtClean="0"/>
              <a:t>est</a:t>
            </a:r>
            <a:r>
              <a:rPr lang="fr-FR" sz="1600" b="1" dirty="0" smtClean="0"/>
              <a:t> </a:t>
            </a:r>
            <a:r>
              <a:rPr lang="fr-FR" sz="1600" b="1" u="sng" dirty="0" smtClean="0"/>
              <a:t>centripète</a:t>
            </a:r>
          </a:p>
        </p:txBody>
      </p:sp>
      <p:grpSp>
        <p:nvGrpSpPr>
          <p:cNvPr id="108" name="Groupe 107"/>
          <p:cNvGrpSpPr/>
          <p:nvPr/>
        </p:nvGrpSpPr>
        <p:grpSpPr>
          <a:xfrm>
            <a:off x="4139952" y="3861048"/>
            <a:ext cx="360039" cy="523375"/>
            <a:chOff x="4139952" y="3861048"/>
            <a:chExt cx="360039" cy="523375"/>
          </a:xfrm>
        </p:grpSpPr>
        <p:cxnSp>
          <p:nvCxnSpPr>
            <p:cNvPr id="102" name="Connecteur droit avec flèche 101"/>
            <p:cNvCxnSpPr/>
            <p:nvPr/>
          </p:nvCxnSpPr>
          <p:spPr>
            <a:xfrm>
              <a:off x="4283968" y="3861048"/>
              <a:ext cx="216023" cy="52337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07" name="ZoneTexte 106"/>
            <p:cNvSpPr txBox="1"/>
            <p:nvPr/>
          </p:nvSpPr>
          <p:spPr>
            <a:xfrm>
              <a:off x="4139952" y="4005064"/>
              <a:ext cx="247184" cy="307777"/>
            </a:xfrm>
            <a:prstGeom prst="rect">
              <a:avLst/>
            </a:prstGeom>
            <a:noFill/>
          </p:spPr>
          <p:txBody>
            <a:bodyPr wrap="none" rtlCol="0">
              <a:spAutoFit/>
            </a:bodyPr>
            <a:lstStyle/>
            <a:p>
              <a:r>
                <a:rPr lang="fr-FR" sz="1400" dirty="0" smtClean="0"/>
                <a:t>r</a:t>
              </a:r>
              <a:endParaRPr lang="fr-FR" sz="1400" dirty="0"/>
            </a:p>
          </p:txBody>
        </p:sp>
      </p:grpSp>
      <p:sp>
        <p:nvSpPr>
          <p:cNvPr id="96" name="Espace réservé du numéro de diapositive 95"/>
          <p:cNvSpPr>
            <a:spLocks noGrp="1"/>
          </p:cNvSpPr>
          <p:nvPr>
            <p:ph type="sldNum" sz="quarter" idx="12"/>
          </p:nvPr>
        </p:nvSpPr>
        <p:spPr/>
        <p:txBody>
          <a:bodyPr/>
          <a:lstStyle/>
          <a:p>
            <a:fld id="{083CCA20-CF97-4534-A8C1-DF94BF714617}" type="slidenum">
              <a:rPr lang="fr-FR" smtClean="0"/>
              <a:pPr/>
              <a:t>18</a:t>
            </a:fld>
            <a:endParaRPr lang="fr-FR"/>
          </a:p>
        </p:txBody>
      </p:sp>
      <p:sp>
        <p:nvSpPr>
          <p:cNvPr id="114" name="ZoneTexte 113"/>
          <p:cNvSpPr txBox="1"/>
          <p:nvPr/>
        </p:nvSpPr>
        <p:spPr>
          <a:xfrm>
            <a:off x="5868144" y="5301208"/>
            <a:ext cx="1474891" cy="646331"/>
          </a:xfrm>
          <a:prstGeom prst="rect">
            <a:avLst/>
          </a:prstGeom>
          <a:noFill/>
        </p:spPr>
        <p:txBody>
          <a:bodyPr wrap="none" rtlCol="0">
            <a:spAutoFit/>
          </a:bodyPr>
          <a:lstStyle/>
          <a:p>
            <a:r>
              <a:rPr lang="fr-FR" dirty="0" smtClean="0"/>
              <a:t>et </a:t>
            </a:r>
            <a:r>
              <a:rPr lang="fr-FR" dirty="0" smtClean="0">
                <a:solidFill>
                  <a:srgbClr val="993300"/>
                </a:solidFill>
              </a:rPr>
              <a:t>F</a:t>
            </a:r>
            <a:r>
              <a:rPr lang="fr-FR" baseline="-25000" dirty="0" smtClean="0">
                <a:solidFill>
                  <a:srgbClr val="993300"/>
                </a:solidFill>
              </a:rPr>
              <a:t>IE</a:t>
            </a:r>
            <a:r>
              <a:rPr lang="fr-FR" dirty="0" smtClean="0"/>
              <a:t> = -m</a:t>
            </a:r>
            <a:r>
              <a:rPr lang="fr-FR" b="1" dirty="0" smtClean="0">
                <a:solidFill>
                  <a:srgbClr val="7030A0"/>
                </a:solidFill>
                <a:sym typeface="Symbol"/>
              </a:rPr>
              <a:t> </a:t>
            </a:r>
            <a:r>
              <a:rPr lang="fr-FR" baseline="-25000" dirty="0" smtClean="0">
                <a:solidFill>
                  <a:srgbClr val="7030A0"/>
                </a:solidFill>
                <a:sym typeface="Symbol"/>
              </a:rPr>
              <a:t>E </a:t>
            </a:r>
          </a:p>
          <a:p>
            <a:r>
              <a:rPr lang="fr-FR" dirty="0" smtClean="0">
                <a:sym typeface="Symbol"/>
              </a:rPr>
              <a:t>est </a:t>
            </a:r>
            <a:r>
              <a:rPr lang="fr-FR" b="1" u="sng" dirty="0" smtClean="0">
                <a:sym typeface="Symbol"/>
              </a:rPr>
              <a:t>centrifuge</a:t>
            </a:r>
            <a:endParaRPr lang="fr-FR" b="1" u="sng" dirty="0"/>
          </a:p>
        </p:txBody>
      </p:sp>
      <p:grpSp>
        <p:nvGrpSpPr>
          <p:cNvPr id="116" name="Groupe 115"/>
          <p:cNvGrpSpPr/>
          <p:nvPr/>
        </p:nvGrpSpPr>
        <p:grpSpPr>
          <a:xfrm>
            <a:off x="4865029" y="4869160"/>
            <a:ext cx="740211" cy="801380"/>
            <a:chOff x="4865029" y="4869160"/>
            <a:chExt cx="740211" cy="801380"/>
          </a:xfrm>
        </p:grpSpPr>
        <p:cxnSp>
          <p:nvCxnSpPr>
            <p:cNvPr id="113" name="Connecteur droit avec flèche 112"/>
            <p:cNvCxnSpPr/>
            <p:nvPr/>
          </p:nvCxnSpPr>
          <p:spPr>
            <a:xfrm rot="60000">
              <a:off x="4865029" y="4869160"/>
              <a:ext cx="396044" cy="576064"/>
            </a:xfrm>
            <a:prstGeom prst="straightConnector1">
              <a:avLst/>
            </a:prstGeom>
            <a:ln w="38100">
              <a:solidFill>
                <a:srgbClr val="993300"/>
              </a:solidFill>
              <a:tailEnd type="arrow"/>
            </a:ln>
          </p:spPr>
          <p:style>
            <a:lnRef idx="1">
              <a:schemeClr val="accent1"/>
            </a:lnRef>
            <a:fillRef idx="0">
              <a:schemeClr val="accent1"/>
            </a:fillRef>
            <a:effectRef idx="0">
              <a:schemeClr val="accent1"/>
            </a:effectRef>
            <a:fontRef idx="minor">
              <a:schemeClr val="tx1"/>
            </a:fontRef>
          </p:style>
        </p:cxnSp>
        <p:sp>
          <p:nvSpPr>
            <p:cNvPr id="115" name="ZoneTexte 114"/>
            <p:cNvSpPr txBox="1"/>
            <p:nvPr/>
          </p:nvSpPr>
          <p:spPr>
            <a:xfrm>
              <a:off x="5148064" y="5301208"/>
              <a:ext cx="457176" cy="369332"/>
            </a:xfrm>
            <a:prstGeom prst="rect">
              <a:avLst/>
            </a:prstGeom>
            <a:noFill/>
          </p:spPr>
          <p:txBody>
            <a:bodyPr wrap="none" rtlCol="0">
              <a:spAutoFit/>
            </a:bodyPr>
            <a:lstStyle/>
            <a:p>
              <a:r>
                <a:rPr lang="fr-FR" b="1" dirty="0" smtClean="0">
                  <a:solidFill>
                    <a:srgbClr val="993300"/>
                  </a:solidFill>
                </a:rPr>
                <a:t> F</a:t>
              </a:r>
              <a:r>
                <a:rPr lang="fr-FR" baseline="-25000" dirty="0" smtClean="0">
                  <a:solidFill>
                    <a:srgbClr val="993300"/>
                  </a:solidFill>
                </a:rPr>
                <a:t>IE</a:t>
              </a:r>
              <a:endParaRPr lang="fr-FR"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nodeType="clickEffect">
                                  <p:stCondLst>
                                    <p:cond delay="0"/>
                                  </p:stCondLst>
                                  <p:childTnLst>
                                    <p:animEffect transition="out" filter="dissolve">
                                      <p:cBhvr>
                                        <p:cTn id="6" dur="500"/>
                                        <p:tgtEl>
                                          <p:spTgt spid="70"/>
                                        </p:tgtEl>
                                      </p:cBhvr>
                                    </p:animEffect>
                                    <p:set>
                                      <p:cBhvr>
                                        <p:cTn id="7" dur="1" fill="hold">
                                          <p:stCondLst>
                                            <p:cond delay="499"/>
                                          </p:stCondLst>
                                        </p:cTn>
                                        <p:tgtEl>
                                          <p:spTgt spid="70"/>
                                        </p:tgtEl>
                                        <p:attrNameLst>
                                          <p:attrName>style.visibility</p:attrName>
                                        </p:attrNameLst>
                                      </p:cBhvr>
                                      <p:to>
                                        <p:strVal val="hidden"/>
                                      </p:to>
                                    </p:set>
                                  </p:childTnLst>
                                </p:cTn>
                              </p:par>
                              <p:par>
                                <p:cTn id="8" presetID="1" presetClass="entr" presetSubtype="0" fill="hold" nodeType="withEffect">
                                  <p:stCondLst>
                                    <p:cond delay="0"/>
                                  </p:stCondLst>
                                  <p:childTnLst>
                                    <p:set>
                                      <p:cBhvr>
                                        <p:cTn id="9" dur="1" fill="hold">
                                          <p:stCondLst>
                                            <p:cond delay="0"/>
                                          </p:stCondLst>
                                        </p:cTn>
                                        <p:tgtEl>
                                          <p:spTgt spid="68">
                                            <p:txEl>
                                              <p:pRg st="0" end="0"/>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3">
                                            <p:txEl>
                                              <p:pRg st="0" end="0"/>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6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4"/>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0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71">
                                            <p:txEl>
                                              <p:pRg st="0" end="0"/>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90"/>
                                        </p:tgtEl>
                                        <p:attrNameLst>
                                          <p:attrName>style.visibility</p:attrName>
                                        </p:attrNameLst>
                                      </p:cBhvr>
                                      <p:to>
                                        <p:strVal val="visible"/>
                                      </p:to>
                                    </p:set>
                                    <p:animEffect transition="in" filter="dissolve">
                                      <p:cBhvr>
                                        <p:cTn id="30" dur="500"/>
                                        <p:tgtEl>
                                          <p:spTgt spid="90"/>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
                                            <p:txEl>
                                              <p:pRg st="1" end="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4">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9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1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animBg="1"/>
      <p:bldP spid="93" grpId="0"/>
      <p:bldP spid="1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5" name="Groupe 70"/>
          <p:cNvGrpSpPr/>
          <p:nvPr/>
        </p:nvGrpSpPr>
        <p:grpSpPr>
          <a:xfrm>
            <a:off x="3923928" y="2699628"/>
            <a:ext cx="2808312" cy="2601580"/>
            <a:chOff x="683568" y="1628800"/>
            <a:chExt cx="2808312"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683568" y="1628800"/>
              <a:ext cx="2520280" cy="2601580"/>
              <a:chOff x="683568" y="1628800"/>
              <a:chExt cx="2520280"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9" name="Groupe 22"/>
              <p:cNvGrpSpPr/>
              <p:nvPr/>
            </p:nvGrpSpPr>
            <p:grpSpPr>
              <a:xfrm>
                <a:off x="683568" y="1628800"/>
                <a:ext cx="2520280" cy="2376264"/>
                <a:chOff x="683568" y="1628800"/>
                <a:chExt cx="2520280" cy="2376264"/>
              </a:xfrm>
            </p:grpSpPr>
            <p:grpSp>
              <p:nvGrpSpPr>
                <p:cNvPr id="11"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grpSp>
      <p:grpSp>
        <p:nvGrpSpPr>
          <p:cNvPr id="13" name="Groupe 77"/>
          <p:cNvGrpSpPr/>
          <p:nvPr/>
        </p:nvGrpSpPr>
        <p:grpSpPr>
          <a:xfrm>
            <a:off x="4175994" y="2348880"/>
            <a:ext cx="2993485" cy="3681700"/>
            <a:chOff x="4175994" y="2348880"/>
            <a:chExt cx="2993485" cy="3681700"/>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5" name="Groupe 68"/>
            <p:cNvGrpSpPr/>
            <p:nvPr/>
          </p:nvGrpSpPr>
          <p:grpSpPr>
            <a:xfrm>
              <a:off x="4495570" y="2348880"/>
              <a:ext cx="2673909" cy="3681700"/>
              <a:chOff x="4495570" y="2214156"/>
              <a:chExt cx="2673909" cy="3681700"/>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6" name="Groupe 67"/>
              <p:cNvGrpSpPr/>
              <p:nvPr/>
            </p:nvGrpSpPr>
            <p:grpSpPr>
              <a:xfrm>
                <a:off x="4495570" y="2214156"/>
                <a:ext cx="2673909" cy="3681700"/>
                <a:chOff x="4495570" y="2214156"/>
                <a:chExt cx="2673909" cy="3681700"/>
              </a:xfrm>
            </p:grpSpPr>
            <p:sp>
              <p:nvSpPr>
                <p:cNvPr id="56" name="ZoneTexte 55"/>
                <p:cNvSpPr txBox="1"/>
                <p:nvPr/>
              </p:nvSpPr>
              <p:spPr>
                <a:xfrm>
                  <a:off x="6465440" y="2574196"/>
                  <a:ext cx="704039"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7" name="Groupe 65"/>
                <p:cNvGrpSpPr/>
                <p:nvPr/>
              </p:nvGrpSpPr>
              <p:grpSpPr>
                <a:xfrm>
                  <a:off x="4495570" y="2214156"/>
                  <a:ext cx="2308678" cy="3681700"/>
                  <a:chOff x="4495570" y="2214156"/>
                  <a:chExt cx="2308678" cy="3681700"/>
                </a:xfrm>
              </p:grpSpPr>
              <p:grpSp>
                <p:nvGrpSpPr>
                  <p:cNvPr id="18" name="Groupe 23"/>
                  <p:cNvGrpSpPr/>
                  <p:nvPr/>
                </p:nvGrpSpPr>
                <p:grpSpPr>
                  <a:xfrm>
                    <a:off x="4495570" y="2214156"/>
                    <a:ext cx="2308678" cy="3456384"/>
                    <a:chOff x="1259632" y="1278052"/>
                    <a:chExt cx="2308678" cy="3456384"/>
                  </a:xfrm>
                </p:grpSpPr>
                <p:grpSp>
                  <p:nvGrpSpPr>
                    <p:cNvPr id="19" name="Groupe 17"/>
                    <p:cNvGrpSpPr/>
                    <p:nvPr/>
                  </p:nvGrpSpPr>
                  <p:grpSpPr>
                    <a:xfrm>
                      <a:off x="1259632" y="1340768"/>
                      <a:ext cx="2308678" cy="3393668"/>
                      <a:chOff x="755576" y="1196752"/>
                      <a:chExt cx="2308678" cy="3393668"/>
                    </a:xfrm>
                  </p:grpSpPr>
                  <p:cxnSp>
                    <p:nvCxnSpPr>
                      <p:cNvPr id="28" name="Connecteur droit avec flèche 27"/>
                      <p:cNvCxnSpPr/>
                      <p:nvPr/>
                    </p:nvCxnSpPr>
                    <p:spPr>
                      <a:xfrm>
                        <a:off x="755576" y="3140968"/>
                        <a:ext cx="940526" cy="14494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2214156"/>
                        <a:ext cx="2308678" cy="92681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508104" y="5526524"/>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9" name="Ellipse 68"/>
          <p:cNvSpPr/>
          <p:nvPr/>
        </p:nvSpPr>
        <p:spPr>
          <a:xfrm>
            <a:off x="4860032" y="4869168"/>
            <a:ext cx="72008" cy="720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0</a:t>
            </a:r>
            <a:endParaRPr lang="fr-FR" dirty="0"/>
          </a:p>
        </p:txBody>
      </p:sp>
      <p:sp>
        <p:nvSpPr>
          <p:cNvPr id="72" name="ZoneTexte 71"/>
          <p:cNvSpPr txBox="1"/>
          <p:nvPr/>
        </p:nvSpPr>
        <p:spPr>
          <a:xfrm>
            <a:off x="0" y="116632"/>
            <a:ext cx="9144001" cy="338554"/>
          </a:xfrm>
          <a:prstGeom prst="rect">
            <a:avLst/>
          </a:prstGeom>
          <a:noFill/>
        </p:spPr>
        <p:txBody>
          <a:bodyPr wrap="square" rtlCol="0">
            <a:spAutoFit/>
          </a:bodyPr>
          <a:lstStyle/>
          <a:p>
            <a:pPr algn="ctr"/>
            <a:r>
              <a:rPr lang="fr-FR" sz="1600" dirty="0" smtClean="0"/>
              <a:t>Maintenant, pour calculer la force de Coriolis F</a:t>
            </a:r>
            <a:r>
              <a:rPr lang="fr-FR" sz="1600" baseline="-25000" dirty="0" smtClean="0"/>
              <a:t>IC</a:t>
            </a:r>
            <a:r>
              <a:rPr lang="fr-FR" sz="1600" dirty="0" smtClean="0"/>
              <a:t> = - m</a:t>
            </a:r>
            <a:r>
              <a:rPr lang="fr-FR" sz="1600" dirty="0" smtClean="0">
                <a:sym typeface="Symbol"/>
              </a:rPr>
              <a:t></a:t>
            </a:r>
            <a:r>
              <a:rPr lang="fr-FR" sz="1600" baseline="-25000" dirty="0" smtClean="0">
                <a:sym typeface="Symbol"/>
              </a:rPr>
              <a:t>IC</a:t>
            </a:r>
            <a:r>
              <a:rPr lang="fr-FR" sz="1600" dirty="0" smtClean="0"/>
              <a:t> , il convient de calculer l’accélération de Coriolis</a:t>
            </a:r>
            <a:r>
              <a:rPr lang="fr-FR" sz="1600" dirty="0" smtClean="0">
                <a:sym typeface="Symbol"/>
              </a:rPr>
              <a:t> </a:t>
            </a:r>
            <a:r>
              <a:rPr lang="fr-FR" sz="1600" baseline="-25000" dirty="0" smtClean="0">
                <a:sym typeface="Symbol"/>
              </a:rPr>
              <a:t>IC</a:t>
            </a:r>
            <a:r>
              <a:rPr lang="fr-FR" sz="1600" dirty="0" smtClean="0"/>
              <a:t> </a:t>
            </a:r>
            <a:endParaRPr lang="fr-FR" sz="1600" dirty="0"/>
          </a:p>
        </p:txBody>
      </p:sp>
      <p:sp>
        <p:nvSpPr>
          <p:cNvPr id="68" name="Rectangle 67"/>
          <p:cNvSpPr/>
          <p:nvPr/>
        </p:nvSpPr>
        <p:spPr>
          <a:xfrm>
            <a:off x="4932040" y="4869160"/>
            <a:ext cx="381836" cy="369332"/>
          </a:xfrm>
          <a:prstGeom prst="rect">
            <a:avLst/>
          </a:prstGeom>
        </p:spPr>
        <p:txBody>
          <a:bodyPr wrap="none">
            <a:spAutoFit/>
          </a:bodyPr>
          <a:lstStyle/>
          <a:p>
            <a:r>
              <a:rPr lang="fr-FR" dirty="0" smtClean="0"/>
              <a:t>M</a:t>
            </a:r>
            <a:endParaRPr lang="fr-FR" dirty="0"/>
          </a:p>
        </p:txBody>
      </p:sp>
      <p:pic>
        <p:nvPicPr>
          <p:cNvPr id="79" name="Picture 2" descr="C:\Users\Denise\AppData\Local\Microsoft\Windows\INetCache\IE\LTJQEBO3\MC900334456[1].wmf"/>
          <p:cNvPicPr>
            <a:picLocks noChangeAspect="1" noChangeArrowheads="1"/>
          </p:cNvPicPr>
          <p:nvPr/>
        </p:nvPicPr>
        <p:blipFill>
          <a:blip r:embed="rId3" cstate="print"/>
          <a:srcRect/>
          <a:stretch>
            <a:fillRect/>
          </a:stretch>
        </p:blipFill>
        <p:spPr bwMode="auto">
          <a:xfrm flipH="1">
            <a:off x="4681614" y="4661557"/>
            <a:ext cx="322434" cy="423627"/>
          </a:xfrm>
          <a:prstGeom prst="rect">
            <a:avLst/>
          </a:prstGeom>
          <a:noFill/>
        </p:spPr>
      </p:pic>
      <p:sp>
        <p:nvSpPr>
          <p:cNvPr id="95" name="Rectangle 94"/>
          <p:cNvSpPr/>
          <p:nvPr/>
        </p:nvSpPr>
        <p:spPr>
          <a:xfrm>
            <a:off x="6435236" y="3923764"/>
            <a:ext cx="590226" cy="369332"/>
          </a:xfrm>
          <a:prstGeom prst="rect">
            <a:avLst/>
          </a:prstGeom>
        </p:spPr>
        <p:txBody>
          <a:bodyPr wrap="none">
            <a:spAutoFit/>
          </a:bodyPr>
          <a:lstStyle/>
          <a:p>
            <a:r>
              <a:rPr lang="fr-FR" dirty="0" smtClean="0">
                <a:solidFill>
                  <a:srgbClr val="FF0000"/>
                </a:solidFill>
                <a:latin typeface="Script MT Bold" pitchFamily="66" charset="0"/>
              </a:rPr>
              <a:t>(R)</a:t>
            </a:r>
            <a:endParaRPr lang="fr-FR" dirty="0"/>
          </a:p>
        </p:txBody>
      </p:sp>
      <p:sp>
        <p:nvSpPr>
          <p:cNvPr id="97" name="ZoneTexte 96"/>
          <p:cNvSpPr txBox="1"/>
          <p:nvPr/>
        </p:nvSpPr>
        <p:spPr>
          <a:xfrm>
            <a:off x="179512" y="764704"/>
            <a:ext cx="8856984" cy="830997"/>
          </a:xfrm>
          <a:prstGeom prst="rect">
            <a:avLst/>
          </a:prstGeom>
          <a:noFill/>
        </p:spPr>
        <p:txBody>
          <a:bodyPr wrap="square" rtlCol="0">
            <a:spAutoFit/>
          </a:bodyPr>
          <a:lstStyle/>
          <a:p>
            <a:pPr algn="ctr"/>
            <a:r>
              <a:rPr lang="fr-FR" sz="1600" dirty="0" smtClean="0"/>
              <a:t>Pour exprimer commodément</a:t>
            </a:r>
            <a:r>
              <a:rPr lang="fr-FR" sz="1600" b="1" dirty="0" smtClean="0">
                <a:sym typeface="Symbol"/>
              </a:rPr>
              <a:t> </a:t>
            </a:r>
            <a:r>
              <a:rPr lang="fr-FR" sz="1600" baseline="-25000" dirty="0" smtClean="0">
                <a:sym typeface="Symbol"/>
              </a:rPr>
              <a:t>C </a:t>
            </a:r>
            <a:r>
              <a:rPr lang="fr-FR" sz="1600" dirty="0" smtClean="0">
                <a:sym typeface="Symbol"/>
              </a:rPr>
              <a:t>, </a:t>
            </a:r>
            <a:r>
              <a:rPr lang="fr-FR" sz="1600" dirty="0" smtClean="0"/>
              <a:t>il est pratique  d’introduire le vecteur rotation  du plateau </a:t>
            </a:r>
            <a:r>
              <a:rPr lang="fr-FR" sz="1600" dirty="0" smtClean="0">
                <a:sym typeface="Symbol"/>
              </a:rPr>
              <a:t>, </a:t>
            </a:r>
          </a:p>
          <a:p>
            <a:pPr algn="ctr"/>
            <a:r>
              <a:rPr lang="fr-FR" sz="1600" dirty="0" smtClean="0">
                <a:sym typeface="Symbol"/>
              </a:rPr>
              <a:t>porté par l’axe  de OZ , dirigé selon la verticale ascendante dans le cas d’une rotation de sens direct</a:t>
            </a:r>
          </a:p>
          <a:p>
            <a:pPr algn="ctr"/>
            <a:r>
              <a:rPr lang="fr-FR" sz="1600" dirty="0" smtClean="0">
                <a:sym typeface="Symbol"/>
              </a:rPr>
              <a:t> et de module  .</a:t>
            </a:r>
            <a:endParaRPr lang="fr-FR" sz="1600" dirty="0" smtClean="0"/>
          </a:p>
        </p:txBody>
      </p:sp>
      <p:sp>
        <p:nvSpPr>
          <p:cNvPr id="63" name="Espace réservé du numéro de diapositive 62"/>
          <p:cNvSpPr>
            <a:spLocks noGrp="1"/>
          </p:cNvSpPr>
          <p:nvPr>
            <p:ph type="sldNum" sz="quarter" idx="12"/>
          </p:nvPr>
        </p:nvSpPr>
        <p:spPr/>
        <p:txBody>
          <a:bodyPr/>
          <a:lstStyle/>
          <a:p>
            <a:fld id="{083CCA20-CF97-4534-A8C1-DF94BF714617}" type="slidenum">
              <a:rPr lang="fr-FR" smtClean="0"/>
              <a:pPr/>
              <a:t>19</a:t>
            </a:fld>
            <a:endParaRPr lang="fr-FR"/>
          </a:p>
        </p:txBody>
      </p:sp>
      <p:grpSp>
        <p:nvGrpSpPr>
          <p:cNvPr id="67" name="Groupe 66"/>
          <p:cNvGrpSpPr/>
          <p:nvPr/>
        </p:nvGrpSpPr>
        <p:grpSpPr>
          <a:xfrm>
            <a:off x="3995936" y="3573016"/>
            <a:ext cx="648072" cy="792088"/>
            <a:chOff x="3995936" y="3573016"/>
            <a:chExt cx="648072" cy="792088"/>
          </a:xfrm>
        </p:grpSpPr>
        <p:sp>
          <p:nvSpPr>
            <p:cNvPr id="70" name="Flèche vers le haut 69"/>
            <p:cNvSpPr/>
            <p:nvPr/>
          </p:nvSpPr>
          <p:spPr>
            <a:xfrm>
              <a:off x="4355976" y="3645024"/>
              <a:ext cx="288032" cy="72008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Rectangle 70"/>
            <p:cNvSpPr/>
            <p:nvPr/>
          </p:nvSpPr>
          <p:spPr>
            <a:xfrm>
              <a:off x="3995936" y="3573016"/>
              <a:ext cx="362600" cy="369332"/>
            </a:xfrm>
            <a:prstGeom prst="rect">
              <a:avLst/>
            </a:prstGeom>
          </p:spPr>
          <p:txBody>
            <a:bodyPr wrap="none">
              <a:spAutoFit/>
            </a:bodyPr>
            <a:lstStyle/>
            <a:p>
              <a:r>
                <a:rPr lang="fr-FR" dirty="0" smtClean="0">
                  <a:solidFill>
                    <a:srgbClr val="002060"/>
                  </a:solidFill>
                  <a:sym typeface="Symbol"/>
                </a:rPr>
                <a:t></a:t>
              </a:r>
              <a:endParaRPr lang="fr-FR" dirty="0">
                <a:solidFill>
                  <a:srgbClr val="002060"/>
                </a:solidFill>
              </a:endParaRPr>
            </a:p>
          </p:txBody>
        </p:sp>
      </p:grpSp>
      <p:sp>
        <p:nvSpPr>
          <p:cNvPr id="46" name="ZoneTexte 45"/>
          <p:cNvSpPr txBox="1"/>
          <p:nvPr/>
        </p:nvSpPr>
        <p:spPr>
          <a:xfrm>
            <a:off x="5652120" y="1772816"/>
            <a:ext cx="3491879" cy="738664"/>
          </a:xfrm>
          <a:prstGeom prst="rect">
            <a:avLst/>
          </a:prstGeom>
          <a:noFill/>
        </p:spPr>
        <p:txBody>
          <a:bodyPr wrap="square" rtlCol="0">
            <a:spAutoFit/>
          </a:bodyPr>
          <a:lstStyle/>
          <a:p>
            <a:r>
              <a:rPr lang="fr-FR" sz="1400" i="1" dirty="0" smtClean="0"/>
              <a:t>Remarque: </a:t>
            </a:r>
          </a:p>
          <a:p>
            <a:r>
              <a:rPr lang="fr-FR" sz="1400" i="1" dirty="0" smtClean="0"/>
              <a:t>le sens direct est celui que nous empruntons quotidiennement sur nos ronds-points</a:t>
            </a:r>
            <a:endParaRPr lang="fr-FR" sz="1400" i="1" dirty="0"/>
          </a:p>
        </p:txBody>
      </p:sp>
      <p:grpSp>
        <p:nvGrpSpPr>
          <p:cNvPr id="47" name="Groupe 46"/>
          <p:cNvGrpSpPr/>
          <p:nvPr/>
        </p:nvGrpSpPr>
        <p:grpSpPr>
          <a:xfrm>
            <a:off x="4716016" y="3707828"/>
            <a:ext cx="325316" cy="1089324"/>
            <a:chOff x="4750740" y="3779748"/>
            <a:chExt cx="325316" cy="1089324"/>
          </a:xfrm>
        </p:grpSpPr>
        <p:cxnSp>
          <p:nvCxnSpPr>
            <p:cNvPr id="48" name="Connecteur droit avec flèche 47"/>
            <p:cNvCxnSpPr/>
            <p:nvPr/>
          </p:nvCxnSpPr>
          <p:spPr>
            <a:xfrm flipV="1">
              <a:off x="4860032" y="4077072"/>
              <a:ext cx="0" cy="792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4750740" y="3779748"/>
              <a:ext cx="325316" cy="369332"/>
            </a:xfrm>
            <a:prstGeom prst="rect">
              <a:avLst/>
            </a:prstGeom>
          </p:spPr>
          <p:txBody>
            <a:bodyPr wrap="square">
              <a:spAutoFit/>
            </a:bodyPr>
            <a:lstStyle/>
            <a:p>
              <a:r>
                <a:rPr lang="fr-FR" dirty="0" smtClean="0">
                  <a:solidFill>
                    <a:srgbClr val="002060"/>
                  </a:solidFill>
                  <a:sym typeface="Symbol"/>
                </a:rPr>
                <a:t></a:t>
              </a:r>
              <a:endParaRPr lang="fr-FR" dirty="0">
                <a:solidFill>
                  <a:srgbClr val="002060"/>
                </a:solidFill>
              </a:endParaRPr>
            </a:p>
          </p:txBody>
        </p:sp>
      </p:grpSp>
      <p:sp>
        <p:nvSpPr>
          <p:cNvPr id="51" name="ZoneTexte 50"/>
          <p:cNvSpPr txBox="1"/>
          <p:nvPr/>
        </p:nvSpPr>
        <p:spPr>
          <a:xfrm>
            <a:off x="3419872" y="6237312"/>
            <a:ext cx="2204963" cy="338554"/>
          </a:xfrm>
          <a:prstGeom prst="rect">
            <a:avLst/>
          </a:prstGeom>
          <a:noFill/>
        </p:spPr>
        <p:txBody>
          <a:bodyPr wrap="none" rtlCol="0">
            <a:spAutoFit/>
          </a:bodyPr>
          <a:lstStyle/>
          <a:p>
            <a:r>
              <a:rPr lang="fr-FR" sz="1600" dirty="0" smtClean="0"/>
              <a:t>Plaçons ce vecteur en M</a:t>
            </a:r>
            <a:endParaRPr lang="fr-FR"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67"/>
                                        </p:tgtEl>
                                        <p:attrNameLst>
                                          <p:attrName>style.visibility</p:attrName>
                                        </p:attrNameLst>
                                      </p:cBhvr>
                                      <p:to>
                                        <p:strVal val="visible"/>
                                      </p:to>
                                    </p:set>
                                    <p:animEffect transition="in" filter="wipe(down)">
                                      <p:cBhvr>
                                        <p:cTn id="15" dur="500"/>
                                        <p:tgtEl>
                                          <p:spTgt spid="67"/>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46"/>
                                        </p:tgtEl>
                                        <p:attrNameLst>
                                          <p:attrName>style.visibility</p:attrName>
                                        </p:attrNameLst>
                                      </p:cBhvr>
                                      <p:to>
                                        <p:strVal val="visible"/>
                                      </p:to>
                                    </p:set>
                                    <p:animEffect transition="in" filter="dissolve">
                                      <p:cBhvr>
                                        <p:cTn id="20" dur="500"/>
                                        <p:tgtEl>
                                          <p:spTgt spid="46"/>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grpId="1" nodeType="clickEffect">
                                  <p:stCondLst>
                                    <p:cond delay="0"/>
                                  </p:stCondLst>
                                  <p:childTnLst>
                                    <p:animEffect transition="out" filter="dissolve">
                                      <p:cBhvr>
                                        <p:cTn id="24" dur="500"/>
                                        <p:tgtEl>
                                          <p:spTgt spid="46"/>
                                        </p:tgtEl>
                                      </p:cBhvr>
                                    </p:animEffect>
                                    <p:set>
                                      <p:cBhvr>
                                        <p:cTn id="25" dur="1" fill="hold">
                                          <p:stCondLst>
                                            <p:cond delay="499"/>
                                          </p:stCondLst>
                                        </p:cTn>
                                        <p:tgtEl>
                                          <p:spTgt spid="46"/>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51">
                                            <p:txEl>
                                              <p:pRg st="0" end="0"/>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nodeType="clickEffect">
                                  <p:stCondLst>
                                    <p:cond delay="0"/>
                                  </p:stCondLst>
                                  <p:childTnLst>
                                    <p:set>
                                      <p:cBhvr>
                                        <p:cTn id="33" dur="1" fill="hold">
                                          <p:stCondLst>
                                            <p:cond delay="0"/>
                                          </p:stCondLst>
                                        </p:cTn>
                                        <p:tgtEl>
                                          <p:spTgt spid="47"/>
                                        </p:tgtEl>
                                        <p:attrNameLst>
                                          <p:attrName>style.visibility</p:attrName>
                                        </p:attrNameLst>
                                      </p:cBhvr>
                                      <p:to>
                                        <p:strVal val="visible"/>
                                      </p:to>
                                    </p:set>
                                    <p:animEffect transition="in" filter="dissolve">
                                      <p:cBhvr>
                                        <p:cTn id="34" dur="500"/>
                                        <p:tgtEl>
                                          <p:spTgt spid="47"/>
                                        </p:tgtEl>
                                      </p:cBhvr>
                                    </p:animEffect>
                                  </p:childTnLst>
                                </p:cTn>
                              </p:par>
                              <p:par>
                                <p:cTn id="35" presetID="9" presetClass="exit" presetSubtype="0" fill="hold" nodeType="withEffect">
                                  <p:stCondLst>
                                    <p:cond delay="0"/>
                                  </p:stCondLst>
                                  <p:childTnLst>
                                    <p:animEffect transition="out" filter="dissolve">
                                      <p:cBhvr>
                                        <p:cTn id="36" dur="500"/>
                                        <p:tgtEl>
                                          <p:spTgt spid="67"/>
                                        </p:tgtEl>
                                      </p:cBhvr>
                                    </p:animEffect>
                                    <p:set>
                                      <p:cBhvr>
                                        <p:cTn id="37" dur="1" fill="hold">
                                          <p:stCondLst>
                                            <p:cond delay="499"/>
                                          </p:stCondLst>
                                        </p:cTn>
                                        <p:tgtEl>
                                          <p:spTgt spid="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6"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1" y="1412776"/>
            <a:ext cx="1440160" cy="1069076"/>
          </a:xfrm>
          <a:prstGeom prst="rect">
            <a:avLst/>
          </a:prstGeom>
          <a:noFill/>
        </p:spPr>
      </p:pic>
      <p:sp>
        <p:nvSpPr>
          <p:cNvPr id="47" name="ZoneTexte 46"/>
          <p:cNvSpPr txBox="1"/>
          <p:nvPr/>
        </p:nvSpPr>
        <p:spPr>
          <a:xfrm>
            <a:off x="0" y="188640"/>
            <a:ext cx="4572000" cy="954107"/>
          </a:xfrm>
          <a:prstGeom prst="rect">
            <a:avLst/>
          </a:prstGeom>
          <a:noFill/>
        </p:spPr>
        <p:txBody>
          <a:bodyPr wrap="square" rtlCol="0">
            <a:spAutoFit/>
          </a:bodyPr>
          <a:lstStyle/>
          <a:p>
            <a:pPr algn="ctr"/>
            <a:r>
              <a:rPr lang="fr-FR" sz="1400" dirty="0" smtClean="0">
                <a:solidFill>
                  <a:srgbClr val="FF0000"/>
                </a:solidFill>
              </a:rPr>
              <a:t>Soit </a:t>
            </a:r>
            <a:r>
              <a:rPr lang="fr-FR" sz="1400" dirty="0" smtClean="0">
                <a:solidFill>
                  <a:srgbClr val="FF0000"/>
                </a:solidFill>
                <a:latin typeface="Script MT Bold" pitchFamily="66" charset="0"/>
              </a:rPr>
              <a:t>R </a:t>
            </a:r>
          </a:p>
          <a:p>
            <a:pPr algn="ctr"/>
            <a:r>
              <a:rPr lang="fr-FR" sz="1400" dirty="0" smtClean="0">
                <a:solidFill>
                  <a:srgbClr val="FF0000"/>
                </a:solidFill>
              </a:rPr>
              <a:t>un système d’axes [O,XYZ] </a:t>
            </a:r>
          </a:p>
          <a:p>
            <a:pPr algn="ctr"/>
            <a:r>
              <a:rPr lang="fr-FR" sz="1400" dirty="0" smtClean="0">
                <a:solidFill>
                  <a:srgbClr val="FF0000"/>
                </a:solidFill>
              </a:rPr>
              <a:t>fixes par rapport à la Terre, et centré sur la Tour Eiffel</a:t>
            </a:r>
          </a:p>
          <a:p>
            <a:pPr algn="ctr"/>
            <a:r>
              <a:rPr lang="fr-FR" sz="1400" dirty="0" smtClean="0">
                <a:solidFill>
                  <a:srgbClr val="FF0000"/>
                </a:solidFill>
              </a:rPr>
              <a:t> (référentiel terrestre supposé galiléen)</a:t>
            </a:r>
            <a:endParaRPr lang="fr-FR" sz="1400" dirty="0">
              <a:solidFill>
                <a:srgbClr val="FF0000"/>
              </a:solidFill>
            </a:endParaRPr>
          </a:p>
        </p:txBody>
      </p:sp>
      <p:sp>
        <p:nvSpPr>
          <p:cNvPr id="48" name="ZoneTexte 47"/>
          <p:cNvSpPr txBox="1"/>
          <p:nvPr/>
        </p:nvSpPr>
        <p:spPr>
          <a:xfrm>
            <a:off x="4427984" y="188640"/>
            <a:ext cx="4248472" cy="738664"/>
          </a:xfrm>
          <a:prstGeom prst="rect">
            <a:avLst/>
          </a:prstGeom>
          <a:noFill/>
        </p:spPr>
        <p:txBody>
          <a:bodyPr wrap="square" rtlCol="0">
            <a:spAutoFit/>
          </a:bodyPr>
          <a:lstStyle/>
          <a:p>
            <a:pPr algn="ctr"/>
            <a:r>
              <a:rPr lang="fr-FR" sz="1400" dirty="0" smtClean="0">
                <a:solidFill>
                  <a:srgbClr val="002060"/>
                </a:solidFill>
              </a:rPr>
              <a:t>Soit </a:t>
            </a:r>
            <a:r>
              <a:rPr lang="fr-FR" sz="1400" dirty="0" smtClean="0">
                <a:solidFill>
                  <a:srgbClr val="002060"/>
                </a:solidFill>
                <a:latin typeface="Script MT Bold" pitchFamily="66" charset="0"/>
              </a:rPr>
              <a:t>R ‘</a:t>
            </a:r>
            <a:r>
              <a:rPr lang="fr-FR" sz="1400" dirty="0" smtClean="0">
                <a:solidFill>
                  <a:srgbClr val="002060"/>
                </a:solidFill>
              </a:rPr>
              <a:t> </a:t>
            </a:r>
          </a:p>
          <a:p>
            <a:pPr algn="ctr"/>
            <a:r>
              <a:rPr lang="fr-FR" sz="1400" dirty="0">
                <a:solidFill>
                  <a:srgbClr val="002060"/>
                </a:solidFill>
              </a:rPr>
              <a:t>u</a:t>
            </a:r>
            <a:r>
              <a:rPr lang="fr-FR" sz="1400" dirty="0" smtClean="0">
                <a:solidFill>
                  <a:srgbClr val="002060"/>
                </a:solidFill>
              </a:rPr>
              <a:t>n système d’axes [O’,X’Y’Z’]</a:t>
            </a:r>
          </a:p>
          <a:p>
            <a:pPr algn="ctr"/>
            <a:r>
              <a:rPr lang="fr-FR" sz="1400" dirty="0" smtClean="0">
                <a:solidFill>
                  <a:srgbClr val="002060"/>
                </a:solidFill>
              </a:rPr>
              <a:t> fixes par rapport au plateau du manège  </a:t>
            </a:r>
            <a:endParaRPr lang="fr-FR" sz="1400" dirty="0">
              <a:solidFill>
                <a:srgbClr val="002060"/>
              </a:solidFill>
            </a:endParaRPr>
          </a:p>
        </p:txBody>
      </p:sp>
      <p:grpSp>
        <p:nvGrpSpPr>
          <p:cNvPr id="76" name="Groupe 75"/>
          <p:cNvGrpSpPr/>
          <p:nvPr/>
        </p:nvGrpSpPr>
        <p:grpSpPr>
          <a:xfrm>
            <a:off x="6012160" y="2132856"/>
            <a:ext cx="2088232" cy="136815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75"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7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solidFill>
                      <a:srgbClr val="002060"/>
                    </a:solidFill>
                  </a:endParaRPr>
                </a:p>
              </p:txBody>
            </p:sp>
          </p:grpSp>
        </p:grpSp>
      </p:grpSp>
      <p:grpSp>
        <p:nvGrpSpPr>
          <p:cNvPr id="71" name="Groupe 70"/>
          <p:cNvGrpSpPr/>
          <p:nvPr/>
        </p:nvGrpSpPr>
        <p:grpSpPr>
          <a:xfrm>
            <a:off x="539552" y="1124744"/>
            <a:ext cx="2376264" cy="1820165"/>
            <a:chOff x="611560" y="1628800"/>
            <a:chExt cx="2376264" cy="2182639"/>
          </a:xfrm>
        </p:grpSpPr>
        <p:sp>
          <p:nvSpPr>
            <p:cNvPr id="21" name="ZoneTexte 20"/>
            <p:cNvSpPr txBox="1"/>
            <p:nvPr/>
          </p:nvSpPr>
          <p:spPr>
            <a:xfrm>
              <a:off x="2699792" y="3096715"/>
              <a:ext cx="288032" cy="369331"/>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0" name="Groupe 69"/>
            <p:cNvGrpSpPr/>
            <p:nvPr/>
          </p:nvGrpSpPr>
          <p:grpSpPr>
            <a:xfrm>
              <a:off x="611560" y="1628800"/>
              <a:ext cx="2088232" cy="2182639"/>
              <a:chOff x="611560" y="1628800"/>
              <a:chExt cx="2088232" cy="2182639"/>
            </a:xfrm>
          </p:grpSpPr>
          <p:sp>
            <p:nvSpPr>
              <p:cNvPr id="20" name="ZoneTexte 19"/>
              <p:cNvSpPr txBox="1"/>
              <p:nvPr/>
            </p:nvSpPr>
            <p:spPr>
              <a:xfrm>
                <a:off x="666708" y="3442106"/>
                <a:ext cx="304892" cy="369333"/>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67" name="Groupe 66"/>
              <p:cNvGrpSpPr/>
              <p:nvPr/>
            </p:nvGrpSpPr>
            <p:grpSpPr>
              <a:xfrm>
                <a:off x="611560" y="1628800"/>
                <a:ext cx="2088232" cy="2072350"/>
                <a:chOff x="611560" y="1628800"/>
                <a:chExt cx="2088232" cy="2072350"/>
              </a:xfrm>
            </p:grpSpPr>
            <p:grpSp>
              <p:nvGrpSpPr>
                <p:cNvPr id="30" name="Groupe 29"/>
                <p:cNvGrpSpPr/>
                <p:nvPr/>
              </p:nvGrpSpPr>
              <p:grpSpPr>
                <a:xfrm>
                  <a:off x="899592" y="1628800"/>
                  <a:ext cx="1800200" cy="2072350"/>
                  <a:chOff x="899592" y="1628800"/>
                  <a:chExt cx="1800200" cy="2072350"/>
                </a:xfrm>
              </p:grpSpPr>
              <p:sp>
                <p:nvSpPr>
                  <p:cNvPr id="19" name="ZoneTexte 18"/>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23" name="Groupe 22"/>
                  <p:cNvGrpSpPr/>
                  <p:nvPr/>
                </p:nvGrpSpPr>
                <p:grpSpPr>
                  <a:xfrm>
                    <a:off x="899592" y="1628800"/>
                    <a:ext cx="1800200" cy="2072350"/>
                    <a:chOff x="899592" y="1628800"/>
                    <a:chExt cx="1800200" cy="2072350"/>
                  </a:xfrm>
                </p:grpSpPr>
                <p:grpSp>
                  <p:nvGrpSpPr>
                    <p:cNvPr id="18" name="Groupe 17"/>
                    <p:cNvGrpSpPr/>
                    <p:nvPr/>
                  </p:nvGrpSpPr>
                  <p:grpSpPr>
                    <a:xfrm>
                      <a:off x="899592" y="1628800"/>
                      <a:ext cx="1800200" cy="2072350"/>
                      <a:chOff x="395536" y="1484784"/>
                      <a:chExt cx="1800200" cy="2072350"/>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395536" y="3140968"/>
                        <a:ext cx="351610" cy="416166"/>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21480000">
                        <a:off x="755576" y="3140968"/>
                        <a:ext cx="1440160" cy="70775"/>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57" name="Rectangle 56"/>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78" name="Groupe 77"/>
          <p:cNvGrpSpPr/>
          <p:nvPr/>
        </p:nvGrpSpPr>
        <p:grpSpPr>
          <a:xfrm>
            <a:off x="6230690" y="1259468"/>
            <a:ext cx="2373758" cy="2817604"/>
            <a:chOff x="3419872" y="2411596"/>
            <a:chExt cx="3453878" cy="3609692"/>
          </a:xfrm>
        </p:grpSpPr>
        <p:sp>
          <p:nvSpPr>
            <p:cNvPr id="61" name="ZoneTexte 60"/>
            <p:cNvSpPr txBox="1"/>
            <p:nvPr/>
          </p:nvSpPr>
          <p:spPr>
            <a:xfrm>
              <a:off x="4464026" y="3995772"/>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69" name="Groupe 68"/>
            <p:cNvGrpSpPr/>
            <p:nvPr/>
          </p:nvGrpSpPr>
          <p:grpSpPr>
            <a:xfrm>
              <a:off x="3419872" y="2411596"/>
              <a:ext cx="3453878" cy="3609692"/>
              <a:chOff x="3419872" y="2276872"/>
              <a:chExt cx="3453878" cy="3609692"/>
            </a:xfrm>
          </p:grpSpPr>
          <p:sp>
            <p:nvSpPr>
              <p:cNvPr id="41" name="Rectangle 40"/>
              <p:cNvSpPr/>
              <p:nvPr/>
            </p:nvSpPr>
            <p:spPr>
              <a:xfrm>
                <a:off x="6516216" y="422108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68" name="Groupe 67"/>
              <p:cNvGrpSpPr/>
              <p:nvPr/>
            </p:nvGrpSpPr>
            <p:grpSpPr>
              <a:xfrm>
                <a:off x="3419872" y="2276872"/>
                <a:ext cx="3275111" cy="3609692"/>
                <a:chOff x="3419872" y="2276872"/>
                <a:chExt cx="3275111" cy="3609692"/>
              </a:xfrm>
            </p:grpSpPr>
            <p:sp>
              <p:nvSpPr>
                <p:cNvPr id="56" name="ZoneTexte 55"/>
                <p:cNvSpPr txBox="1"/>
                <p:nvPr/>
              </p:nvSpPr>
              <p:spPr>
                <a:xfrm>
                  <a:off x="3835320" y="2657780"/>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66" name="Groupe 65"/>
                <p:cNvGrpSpPr/>
                <p:nvPr/>
              </p:nvGrpSpPr>
              <p:grpSpPr>
                <a:xfrm>
                  <a:off x="3419872" y="2276872"/>
                  <a:ext cx="3275111" cy="3609692"/>
                  <a:chOff x="3419872" y="2276872"/>
                  <a:chExt cx="3275111" cy="3609692"/>
                </a:xfrm>
              </p:grpSpPr>
              <p:grpSp>
                <p:nvGrpSpPr>
                  <p:cNvPr id="24" name="Groupe 23"/>
                  <p:cNvGrpSpPr/>
                  <p:nvPr/>
                </p:nvGrpSpPr>
                <p:grpSpPr>
                  <a:xfrm>
                    <a:off x="3419872" y="2276872"/>
                    <a:ext cx="3275111" cy="3312368"/>
                    <a:chOff x="183934" y="1340768"/>
                    <a:chExt cx="3275111" cy="3312368"/>
                  </a:xfrm>
                </p:grpSpPr>
                <p:grpSp>
                  <p:nvGrpSpPr>
                    <p:cNvPr id="25" name="Groupe 17"/>
                    <p:cNvGrpSpPr/>
                    <p:nvPr/>
                  </p:nvGrpSpPr>
                  <p:grpSpPr>
                    <a:xfrm>
                      <a:off x="183934" y="1340768"/>
                      <a:ext cx="3275111" cy="3312368"/>
                      <a:chOff x="-320122" y="1196752"/>
                      <a:chExt cx="3275111" cy="3312368"/>
                    </a:xfrm>
                  </p:grpSpPr>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a:endCxn id="41" idx="0"/>
                      </p:cNvCxnSpPr>
                      <p:nvPr/>
                    </p:nvCxnSpPr>
                    <p:spPr>
                      <a:xfrm>
                        <a:off x="755576" y="3140968"/>
                        <a:ext cx="2199413" cy="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331640" y="1340768"/>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3419872" y="5517232"/>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sp>
        <p:nvSpPr>
          <p:cNvPr id="42" name="ZoneTexte 41"/>
          <p:cNvSpPr txBox="1"/>
          <p:nvPr/>
        </p:nvSpPr>
        <p:spPr>
          <a:xfrm>
            <a:off x="0" y="2924945"/>
            <a:ext cx="5076056" cy="4216539"/>
          </a:xfrm>
          <a:prstGeom prst="rect">
            <a:avLst/>
          </a:prstGeom>
          <a:solidFill>
            <a:schemeClr val="accent3">
              <a:lumMod val="20000"/>
              <a:lumOff val="80000"/>
            </a:schemeClr>
          </a:solidFill>
          <a:ln>
            <a:solidFill>
              <a:schemeClr val="bg2">
                <a:lumMod val="50000"/>
              </a:schemeClr>
            </a:solidFill>
          </a:ln>
        </p:spPr>
        <p:txBody>
          <a:bodyPr wrap="square" rtlCol="0">
            <a:spAutoFit/>
          </a:bodyPr>
          <a:lstStyle/>
          <a:p>
            <a:r>
              <a:rPr lang="fr-FR" sz="1400" i="1" dirty="0" smtClean="0"/>
              <a:t>Rappel</a:t>
            </a:r>
            <a:r>
              <a:rPr lang="fr-FR" sz="1400" dirty="0" smtClean="0"/>
              <a:t>: </a:t>
            </a:r>
          </a:p>
          <a:p>
            <a:r>
              <a:rPr lang="fr-FR" sz="1400" i="1" dirty="0" smtClean="0"/>
              <a:t>un référentiel est dit« galiléen » lorsque les mouvements qui se produisent dans ce référentiel peuvent être décrits par application du principe fondamental de la dynamique (seconde loi de Newton-1686) :</a:t>
            </a:r>
          </a:p>
          <a:p>
            <a:r>
              <a:rPr lang="fr-FR" sz="1400" b="1" i="1" dirty="0" smtClean="0">
                <a:sym typeface="Symbol"/>
              </a:rPr>
              <a:t>« La force résultante F exercée sur un point matériel, de masse m donnée ,est égale au produit de la masse du corps et de son accélération : F</a:t>
            </a:r>
            <a:r>
              <a:rPr lang="fr-FR" sz="1400" i="1" dirty="0" smtClean="0">
                <a:sym typeface="Symbol"/>
              </a:rPr>
              <a:t> = m</a:t>
            </a:r>
            <a:r>
              <a:rPr lang="fr-FR" sz="1400" b="1" i="1" dirty="0" smtClean="0">
                <a:sym typeface="Symbol"/>
              </a:rPr>
              <a:t></a:t>
            </a:r>
            <a:r>
              <a:rPr lang="fr-FR" sz="1400" baseline="-25000" dirty="0" smtClean="0">
                <a:solidFill>
                  <a:srgbClr val="FF0000"/>
                </a:solidFill>
                <a:latin typeface="Script MT Bold" pitchFamily="66" charset="0"/>
              </a:rPr>
              <a:t>R</a:t>
            </a:r>
            <a:r>
              <a:rPr lang="fr-FR" sz="1400" dirty="0" smtClean="0">
                <a:latin typeface="Script MT Bold" pitchFamily="66" charset="0"/>
              </a:rPr>
              <a:t> »</a:t>
            </a:r>
          </a:p>
          <a:p>
            <a:r>
              <a:rPr lang="fr-FR" sz="1400" i="1" dirty="0" smtClean="0"/>
              <a:t>Les forces appliquées  considérées ici étant les </a:t>
            </a:r>
            <a:r>
              <a:rPr lang="fr-FR" sz="1400" b="1" i="1" u="sng" dirty="0" smtClean="0"/>
              <a:t>forces fondamentales </a:t>
            </a:r>
            <a:r>
              <a:rPr lang="fr-FR" sz="1400" i="1" dirty="0" smtClean="0"/>
              <a:t>existant dans notre univers (attraction gravitationnelle, forces de réaction, forces électromagnétiques, etc.) et qui existent quel que soit le référentiel dans lequel on se place;</a:t>
            </a:r>
          </a:p>
          <a:p>
            <a:r>
              <a:rPr lang="fr-FR" sz="1400" i="1" dirty="0" err="1" smtClean="0"/>
              <a:t>Rq</a:t>
            </a:r>
            <a:r>
              <a:rPr lang="fr-FR" sz="1400" i="1" dirty="0" smtClean="0"/>
              <a:t>: Dans un référentiel galiléen est également vérifié le principe d’inertie (première loi de Newton): tout corps isolé, qui n’est soumis à aucune sorte d’interaction avec d’autres objets matériels, conserve l’état de repos ou de mouvement rectiligne uniforme qu’il possédait auparavant .</a:t>
            </a:r>
          </a:p>
          <a:p>
            <a:r>
              <a:rPr lang="fr-FR" sz="1600" dirty="0" smtClean="0">
                <a:solidFill>
                  <a:srgbClr val="FF0000"/>
                </a:solidFill>
              </a:rPr>
              <a:t> </a:t>
            </a:r>
            <a:endParaRPr lang="fr-FR" sz="1600" dirty="0"/>
          </a:p>
        </p:txBody>
      </p:sp>
      <p:pic>
        <p:nvPicPr>
          <p:cNvPr id="43" name="Picture 4" descr="C:\Users\Denise\AppData\Local\Microsoft\Windows\INetCache\IE\KWX6M9PX\MC900295703[1].wmf"/>
          <p:cNvPicPr>
            <a:picLocks noChangeAspect="1" noChangeArrowheads="1"/>
          </p:cNvPicPr>
          <p:nvPr/>
        </p:nvPicPr>
        <p:blipFill>
          <a:blip r:embed="rId3" cstate="print"/>
          <a:srcRect/>
          <a:stretch>
            <a:fillRect/>
          </a:stretch>
        </p:blipFill>
        <p:spPr bwMode="auto">
          <a:xfrm>
            <a:off x="5796136" y="1772816"/>
            <a:ext cx="2559982" cy="2088232"/>
          </a:xfrm>
          <a:prstGeom prst="rect">
            <a:avLst/>
          </a:prstGeom>
          <a:noFill/>
        </p:spPr>
      </p:pic>
      <p:sp>
        <p:nvSpPr>
          <p:cNvPr id="44" name="ZoneTexte 43"/>
          <p:cNvSpPr txBox="1"/>
          <p:nvPr/>
        </p:nvSpPr>
        <p:spPr>
          <a:xfrm>
            <a:off x="5112568" y="4182179"/>
            <a:ext cx="3995936" cy="738664"/>
          </a:xfrm>
          <a:prstGeom prst="rect">
            <a:avLst/>
          </a:prstGeom>
          <a:solidFill>
            <a:schemeClr val="accent3">
              <a:lumMod val="20000"/>
              <a:lumOff val="80000"/>
            </a:schemeClr>
          </a:solidFill>
          <a:ln>
            <a:solidFill>
              <a:schemeClr val="bg2">
                <a:lumMod val="50000"/>
              </a:schemeClr>
            </a:solidFill>
          </a:ln>
        </p:spPr>
        <p:txBody>
          <a:bodyPr wrap="square" rtlCol="0">
            <a:spAutoFit/>
          </a:bodyPr>
          <a:lstStyle/>
          <a:p>
            <a:r>
              <a:rPr lang="fr-FR" sz="1400" i="1" dirty="0" smtClean="0"/>
              <a:t>Si un référentiel est galiléen, tous ceux qui sont immobiles  ou  en translation rectiligne uniforme par rapport à celui-ci sont également galiléens</a:t>
            </a:r>
            <a:endParaRPr lang="fr-FR" sz="1400" i="1" dirty="0"/>
          </a:p>
        </p:txBody>
      </p:sp>
      <p:grpSp>
        <p:nvGrpSpPr>
          <p:cNvPr id="45" name="Groupe 44"/>
          <p:cNvGrpSpPr/>
          <p:nvPr/>
        </p:nvGrpSpPr>
        <p:grpSpPr>
          <a:xfrm>
            <a:off x="5148064" y="5445224"/>
            <a:ext cx="1152128" cy="1161420"/>
            <a:chOff x="611560" y="1628800"/>
            <a:chExt cx="2880320" cy="2601580"/>
          </a:xfrm>
        </p:grpSpPr>
        <p:sp>
          <p:nvSpPr>
            <p:cNvPr id="46" name="ZoneTexte 45"/>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49" name="Groupe 69"/>
            <p:cNvGrpSpPr/>
            <p:nvPr/>
          </p:nvGrpSpPr>
          <p:grpSpPr>
            <a:xfrm>
              <a:off x="611560" y="1628800"/>
              <a:ext cx="2592288" cy="2601580"/>
              <a:chOff x="611560" y="1628800"/>
              <a:chExt cx="2592288" cy="2601580"/>
            </a:xfrm>
          </p:grpSpPr>
          <p:sp>
            <p:nvSpPr>
              <p:cNvPr id="51" name="ZoneTexte 50"/>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52" name="Groupe 66"/>
              <p:cNvGrpSpPr/>
              <p:nvPr/>
            </p:nvGrpSpPr>
            <p:grpSpPr>
              <a:xfrm>
                <a:off x="611560" y="1628800"/>
                <a:ext cx="2592288" cy="2376264"/>
                <a:chOff x="611560" y="1628800"/>
                <a:chExt cx="2592288" cy="2376264"/>
              </a:xfrm>
            </p:grpSpPr>
            <p:grpSp>
              <p:nvGrpSpPr>
                <p:cNvPr id="53" name="Groupe 29"/>
                <p:cNvGrpSpPr/>
                <p:nvPr/>
              </p:nvGrpSpPr>
              <p:grpSpPr>
                <a:xfrm>
                  <a:off x="683568" y="1628800"/>
                  <a:ext cx="2520280" cy="2376264"/>
                  <a:chOff x="683568" y="1628800"/>
                  <a:chExt cx="2520280" cy="2376264"/>
                </a:xfrm>
              </p:grpSpPr>
              <p:sp>
                <p:nvSpPr>
                  <p:cNvPr id="59" name="ZoneTexte 58"/>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60" name="Groupe 22"/>
                  <p:cNvGrpSpPr/>
                  <p:nvPr/>
                </p:nvGrpSpPr>
                <p:grpSpPr>
                  <a:xfrm>
                    <a:off x="683568" y="1628800"/>
                    <a:ext cx="2520280" cy="2376264"/>
                    <a:chOff x="683568" y="1628800"/>
                    <a:chExt cx="2520280" cy="2376264"/>
                  </a:xfrm>
                </p:grpSpPr>
                <p:grpSp>
                  <p:nvGrpSpPr>
                    <p:cNvPr id="62" name="Groupe 17"/>
                    <p:cNvGrpSpPr/>
                    <p:nvPr/>
                  </p:nvGrpSpPr>
                  <p:grpSpPr>
                    <a:xfrm>
                      <a:off x="683568" y="1628800"/>
                      <a:ext cx="2520280" cy="2376264"/>
                      <a:chOff x="179512" y="1484784"/>
                      <a:chExt cx="2520280" cy="2376264"/>
                    </a:xfrm>
                  </p:grpSpPr>
                  <p:cxnSp>
                    <p:nvCxnSpPr>
                      <p:cNvPr id="64"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2" name="Connecteur droit avec flèche 7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3" name="Connecteur droit avec flèche 72"/>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63" name="ZoneTexte 62"/>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58" name="Rectangle 57"/>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93" name="Groupe 92"/>
          <p:cNvGrpSpPr/>
          <p:nvPr/>
        </p:nvGrpSpPr>
        <p:grpSpPr>
          <a:xfrm>
            <a:off x="6588224" y="5301208"/>
            <a:ext cx="864096" cy="1251520"/>
            <a:chOff x="6588224" y="5157192"/>
            <a:chExt cx="864096" cy="1251520"/>
          </a:xfrm>
        </p:grpSpPr>
        <p:grpSp>
          <p:nvGrpSpPr>
            <p:cNvPr id="77" name="Groupe 76"/>
            <p:cNvGrpSpPr/>
            <p:nvPr/>
          </p:nvGrpSpPr>
          <p:grpSpPr>
            <a:xfrm>
              <a:off x="6732240" y="5157192"/>
              <a:ext cx="720080" cy="1251520"/>
              <a:chOff x="3419872" y="2411596"/>
              <a:chExt cx="3453878" cy="3609692"/>
            </a:xfrm>
          </p:grpSpPr>
          <p:sp>
            <p:nvSpPr>
              <p:cNvPr id="79" name="ZoneTexte 78"/>
              <p:cNvSpPr txBox="1"/>
              <p:nvPr/>
            </p:nvSpPr>
            <p:spPr>
              <a:xfrm>
                <a:off x="4464026" y="3995772"/>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80" name="Groupe 68"/>
              <p:cNvGrpSpPr/>
              <p:nvPr/>
            </p:nvGrpSpPr>
            <p:grpSpPr>
              <a:xfrm>
                <a:off x="3419872" y="2411596"/>
                <a:ext cx="3453878" cy="3609692"/>
                <a:chOff x="3419872" y="2276872"/>
                <a:chExt cx="3453878" cy="3609692"/>
              </a:xfrm>
            </p:grpSpPr>
            <p:sp>
              <p:nvSpPr>
                <p:cNvPr id="81" name="Rectangle 80"/>
                <p:cNvSpPr/>
                <p:nvPr/>
              </p:nvSpPr>
              <p:spPr>
                <a:xfrm>
                  <a:off x="6516216" y="422108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84" name="Groupe 65"/>
                <p:cNvGrpSpPr/>
                <p:nvPr/>
              </p:nvGrpSpPr>
              <p:grpSpPr>
                <a:xfrm>
                  <a:off x="3419872" y="2276872"/>
                  <a:ext cx="3275112" cy="3609692"/>
                  <a:chOff x="3419872" y="2276872"/>
                  <a:chExt cx="3275111" cy="3609692"/>
                </a:xfrm>
              </p:grpSpPr>
              <p:grpSp>
                <p:nvGrpSpPr>
                  <p:cNvPr id="85" name="Groupe 23"/>
                  <p:cNvGrpSpPr/>
                  <p:nvPr/>
                </p:nvGrpSpPr>
                <p:grpSpPr>
                  <a:xfrm>
                    <a:off x="3419872" y="2276872"/>
                    <a:ext cx="3275111" cy="3312368"/>
                    <a:chOff x="183934" y="1340768"/>
                    <a:chExt cx="3275111" cy="3312368"/>
                  </a:xfrm>
                </p:grpSpPr>
                <p:grpSp>
                  <p:nvGrpSpPr>
                    <p:cNvPr id="87" name="Groupe 17"/>
                    <p:cNvGrpSpPr/>
                    <p:nvPr/>
                  </p:nvGrpSpPr>
                  <p:grpSpPr>
                    <a:xfrm>
                      <a:off x="183934" y="1340768"/>
                      <a:ext cx="3275111" cy="3312368"/>
                      <a:chOff x="-320122" y="1196752"/>
                      <a:chExt cx="3275111" cy="3312368"/>
                    </a:xfrm>
                  </p:grpSpPr>
                  <p:cxnSp>
                    <p:nvCxnSpPr>
                      <p:cNvPr id="89" name="Connecteur droit avec flèche 88"/>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90" name="Connecteur droit avec flèche 89"/>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91" name="Connecteur droit avec flèche 90"/>
                      <p:cNvCxnSpPr>
                        <a:endCxn id="81" idx="0"/>
                      </p:cNvCxnSpPr>
                      <p:nvPr/>
                    </p:nvCxnSpPr>
                    <p:spPr>
                      <a:xfrm>
                        <a:off x="755576" y="3140968"/>
                        <a:ext cx="2199413" cy="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88" name="ZoneTexte 87"/>
                    <p:cNvSpPr txBox="1"/>
                    <p:nvPr/>
                  </p:nvSpPr>
                  <p:spPr>
                    <a:xfrm>
                      <a:off x="1331640" y="1340768"/>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86" name="ZoneTexte 85"/>
                  <p:cNvSpPr txBox="1"/>
                  <p:nvPr/>
                </p:nvSpPr>
                <p:spPr>
                  <a:xfrm>
                    <a:off x="3419872" y="5517232"/>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sp>
          <p:nvSpPr>
            <p:cNvPr id="92" name="Rectangle 91"/>
            <p:cNvSpPr/>
            <p:nvPr/>
          </p:nvSpPr>
          <p:spPr>
            <a:xfrm>
              <a:off x="6588224" y="5301208"/>
              <a:ext cx="426720" cy="369332"/>
            </a:xfrm>
            <a:prstGeom prst="rect">
              <a:avLst/>
            </a:prstGeom>
          </p:spPr>
          <p:txBody>
            <a:bodyPr wrap="none">
              <a:spAutoFit/>
            </a:bodyPr>
            <a:lstStyle/>
            <a:p>
              <a:r>
                <a:rPr lang="fr-FR" dirty="0" smtClean="0">
                  <a:solidFill>
                    <a:srgbClr val="002060"/>
                  </a:solidFill>
                  <a:latin typeface="Script MT Bold" pitchFamily="66" charset="0"/>
                </a:rPr>
                <a:t>R </a:t>
              </a:r>
              <a:endParaRPr lang="fr-FR" dirty="0"/>
            </a:p>
          </p:txBody>
        </p:sp>
      </p:grpSp>
      <p:grpSp>
        <p:nvGrpSpPr>
          <p:cNvPr id="94" name="Groupe 93"/>
          <p:cNvGrpSpPr/>
          <p:nvPr/>
        </p:nvGrpSpPr>
        <p:grpSpPr>
          <a:xfrm>
            <a:off x="7812360" y="5157192"/>
            <a:ext cx="864096" cy="1251520"/>
            <a:chOff x="6588224" y="5157192"/>
            <a:chExt cx="864096" cy="1251520"/>
          </a:xfrm>
        </p:grpSpPr>
        <p:grpSp>
          <p:nvGrpSpPr>
            <p:cNvPr id="95" name="Groupe 76"/>
            <p:cNvGrpSpPr/>
            <p:nvPr/>
          </p:nvGrpSpPr>
          <p:grpSpPr>
            <a:xfrm>
              <a:off x="6732240" y="5157192"/>
              <a:ext cx="720080" cy="1251520"/>
              <a:chOff x="3419872" y="2411596"/>
              <a:chExt cx="3453878" cy="3609692"/>
            </a:xfrm>
          </p:grpSpPr>
          <p:sp>
            <p:nvSpPr>
              <p:cNvPr id="97" name="ZoneTexte 96"/>
              <p:cNvSpPr txBox="1"/>
              <p:nvPr/>
            </p:nvSpPr>
            <p:spPr>
              <a:xfrm>
                <a:off x="4464026" y="3995772"/>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98" name="Groupe 68"/>
              <p:cNvGrpSpPr/>
              <p:nvPr/>
            </p:nvGrpSpPr>
            <p:grpSpPr>
              <a:xfrm>
                <a:off x="3419872" y="2411596"/>
                <a:ext cx="3453878" cy="3609692"/>
                <a:chOff x="3419872" y="2276872"/>
                <a:chExt cx="3453878" cy="3609692"/>
              </a:xfrm>
            </p:grpSpPr>
            <p:sp>
              <p:nvSpPr>
                <p:cNvPr id="99" name="Rectangle 98"/>
                <p:cNvSpPr/>
                <p:nvPr/>
              </p:nvSpPr>
              <p:spPr>
                <a:xfrm>
                  <a:off x="6516216" y="422108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00" name="Groupe 65"/>
                <p:cNvGrpSpPr/>
                <p:nvPr/>
              </p:nvGrpSpPr>
              <p:grpSpPr>
                <a:xfrm>
                  <a:off x="3419872" y="2276872"/>
                  <a:ext cx="3275112" cy="3609692"/>
                  <a:chOff x="3419872" y="2276872"/>
                  <a:chExt cx="3275111" cy="3609692"/>
                </a:xfrm>
              </p:grpSpPr>
              <p:grpSp>
                <p:nvGrpSpPr>
                  <p:cNvPr id="101" name="Groupe 23"/>
                  <p:cNvGrpSpPr/>
                  <p:nvPr/>
                </p:nvGrpSpPr>
                <p:grpSpPr>
                  <a:xfrm>
                    <a:off x="3419872" y="2276872"/>
                    <a:ext cx="3275111" cy="3312368"/>
                    <a:chOff x="183934" y="1340768"/>
                    <a:chExt cx="3275111" cy="3312368"/>
                  </a:xfrm>
                </p:grpSpPr>
                <p:grpSp>
                  <p:nvGrpSpPr>
                    <p:cNvPr id="103" name="Groupe 17"/>
                    <p:cNvGrpSpPr/>
                    <p:nvPr/>
                  </p:nvGrpSpPr>
                  <p:grpSpPr>
                    <a:xfrm>
                      <a:off x="183934" y="1340768"/>
                      <a:ext cx="3275111" cy="3312368"/>
                      <a:chOff x="-320122" y="1196752"/>
                      <a:chExt cx="3275111" cy="3312368"/>
                    </a:xfrm>
                  </p:grpSpPr>
                  <p:cxnSp>
                    <p:nvCxnSpPr>
                      <p:cNvPr id="105" name="Connecteur droit avec flèche 104"/>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6" name="Connecteur droit avec flèche 105"/>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7" name="Connecteur droit avec flèche 106"/>
                      <p:cNvCxnSpPr>
                        <a:endCxn id="99" idx="0"/>
                      </p:cNvCxnSpPr>
                      <p:nvPr/>
                    </p:nvCxnSpPr>
                    <p:spPr>
                      <a:xfrm>
                        <a:off x="755576" y="3140968"/>
                        <a:ext cx="2199413" cy="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104" name="ZoneTexte 103"/>
                    <p:cNvSpPr txBox="1"/>
                    <p:nvPr/>
                  </p:nvSpPr>
                  <p:spPr>
                    <a:xfrm>
                      <a:off x="1331640" y="1340768"/>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102" name="ZoneTexte 101"/>
                  <p:cNvSpPr txBox="1"/>
                  <p:nvPr/>
                </p:nvSpPr>
                <p:spPr>
                  <a:xfrm>
                    <a:off x="3419872" y="5517232"/>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sp>
          <p:nvSpPr>
            <p:cNvPr id="96" name="Rectangle 95"/>
            <p:cNvSpPr/>
            <p:nvPr/>
          </p:nvSpPr>
          <p:spPr>
            <a:xfrm>
              <a:off x="6588224" y="5301208"/>
              <a:ext cx="426720" cy="369332"/>
            </a:xfrm>
            <a:prstGeom prst="rect">
              <a:avLst/>
            </a:prstGeom>
          </p:spPr>
          <p:txBody>
            <a:bodyPr wrap="none">
              <a:spAutoFit/>
            </a:bodyPr>
            <a:lstStyle/>
            <a:p>
              <a:r>
                <a:rPr lang="fr-FR" dirty="0" smtClean="0">
                  <a:solidFill>
                    <a:srgbClr val="002060"/>
                  </a:solidFill>
                  <a:latin typeface="Script MT Bold" pitchFamily="66" charset="0"/>
                </a:rPr>
                <a:t>R </a:t>
              </a:r>
              <a:endParaRPr lang="fr-FR" dirty="0"/>
            </a:p>
          </p:txBody>
        </p:sp>
      </p:grpSp>
      <p:cxnSp>
        <p:nvCxnSpPr>
          <p:cNvPr id="109" name="Connecteur droit 108"/>
          <p:cNvCxnSpPr>
            <a:stCxn id="59" idx="0"/>
          </p:cNvCxnSpPr>
          <p:nvPr/>
        </p:nvCxnSpPr>
        <p:spPr>
          <a:xfrm flipV="1">
            <a:off x="5445880" y="5733256"/>
            <a:ext cx="3446600" cy="419189"/>
          </a:xfrm>
          <a:prstGeom prst="line">
            <a:avLst/>
          </a:prstGeom>
          <a:ln>
            <a:prstDash val="lg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8" name="Espace réservé du numéro de diapositive 107"/>
          <p:cNvSpPr>
            <a:spLocks noGrp="1"/>
          </p:cNvSpPr>
          <p:nvPr>
            <p:ph type="sldNum" sz="quarter" idx="12"/>
          </p:nvPr>
        </p:nvSpPr>
        <p:spPr/>
        <p:txBody>
          <a:bodyPr/>
          <a:lstStyle/>
          <a:p>
            <a:fld id="{083CCA20-CF97-4534-A8C1-DF94BF714617}" type="slidenum">
              <a:rPr lang="fr-FR" smtClean="0"/>
              <a:pPr/>
              <a:t>2</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42">
                                            <p:bg/>
                                          </p:spTgt>
                                        </p:tgtEl>
                                        <p:attrNameLst>
                                          <p:attrName>style.visibility</p:attrName>
                                        </p:attrNameLst>
                                      </p:cBhvr>
                                      <p:to>
                                        <p:strVal val="visible"/>
                                      </p:to>
                                    </p:set>
                                    <p:animEffect transition="in" filter="dissolve">
                                      <p:cBhvr>
                                        <p:cTn id="15" dur="500"/>
                                        <p:tgtEl>
                                          <p:spTgt spid="42">
                                            <p:bg/>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42">
                                            <p:txEl>
                                              <p:pRg st="0" end="0"/>
                                            </p:txEl>
                                          </p:spTgt>
                                        </p:tgtEl>
                                        <p:attrNameLst>
                                          <p:attrName>style.visibility</p:attrName>
                                        </p:attrNameLst>
                                      </p:cBhvr>
                                      <p:to>
                                        <p:strVal val="visible"/>
                                      </p:to>
                                    </p:set>
                                    <p:animEffect transition="in" filter="dissolve">
                                      <p:cBhvr>
                                        <p:cTn id="18" dur="500"/>
                                        <p:tgtEl>
                                          <p:spTgt spid="42">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42">
                                            <p:txEl>
                                              <p:pRg st="1" end="1"/>
                                            </p:txEl>
                                          </p:spTgt>
                                        </p:tgtEl>
                                        <p:attrNameLst>
                                          <p:attrName>style.visibility</p:attrName>
                                        </p:attrNameLst>
                                      </p:cBhvr>
                                      <p:to>
                                        <p:strVal val="visible"/>
                                      </p:to>
                                    </p:set>
                                    <p:animEffect transition="in" filter="dissolve">
                                      <p:cBhvr>
                                        <p:cTn id="23" dur="500"/>
                                        <p:tgtEl>
                                          <p:spTgt spid="42">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42">
                                            <p:txEl>
                                              <p:pRg st="2" end="2"/>
                                            </p:txEl>
                                          </p:spTgt>
                                        </p:tgtEl>
                                        <p:attrNameLst>
                                          <p:attrName>style.visibility</p:attrName>
                                        </p:attrNameLst>
                                      </p:cBhvr>
                                      <p:to>
                                        <p:strVal val="visible"/>
                                      </p:to>
                                    </p:set>
                                    <p:animEffect transition="in" filter="dissolve">
                                      <p:cBhvr>
                                        <p:cTn id="28" dur="500"/>
                                        <p:tgtEl>
                                          <p:spTgt spid="42">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42">
                                            <p:txEl>
                                              <p:pRg st="3" end="3"/>
                                            </p:txEl>
                                          </p:spTgt>
                                        </p:tgtEl>
                                        <p:attrNameLst>
                                          <p:attrName>style.visibility</p:attrName>
                                        </p:attrNameLst>
                                      </p:cBhvr>
                                      <p:to>
                                        <p:strVal val="visible"/>
                                      </p:to>
                                    </p:set>
                                    <p:animEffect transition="in" filter="dissolve">
                                      <p:cBhvr>
                                        <p:cTn id="33" dur="500"/>
                                        <p:tgtEl>
                                          <p:spTgt spid="42">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42">
                                            <p:txEl>
                                              <p:pRg st="4" end="4"/>
                                            </p:txEl>
                                          </p:spTgt>
                                        </p:tgtEl>
                                        <p:attrNameLst>
                                          <p:attrName>style.visibility</p:attrName>
                                        </p:attrNameLst>
                                      </p:cBhvr>
                                      <p:to>
                                        <p:strVal val="visible"/>
                                      </p:to>
                                    </p:set>
                                    <p:animEffect transition="in" filter="dissolve">
                                      <p:cBhvr>
                                        <p:cTn id="38" dur="500"/>
                                        <p:tgtEl>
                                          <p:spTgt spid="42">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9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9" presetClass="exit" presetSubtype="0" fill="hold" nodeType="clickEffect">
                                  <p:stCondLst>
                                    <p:cond delay="0"/>
                                  </p:stCondLst>
                                  <p:childTnLst>
                                    <p:animEffect transition="out" filter="dissolve">
                                      <p:cBhvr>
                                        <p:cTn id="62" dur="500"/>
                                        <p:tgtEl>
                                          <p:spTgt spid="43"/>
                                        </p:tgtEl>
                                      </p:cBhvr>
                                    </p:animEffect>
                                    <p:set>
                                      <p:cBhvr>
                                        <p:cTn id="63" dur="1" fill="hold">
                                          <p:stCondLst>
                                            <p:cond delay="499"/>
                                          </p:stCondLst>
                                        </p:cTn>
                                        <p:tgtEl>
                                          <p:spTgt spid="43"/>
                                        </p:tgtEl>
                                        <p:attrNameLst>
                                          <p:attrName>style.visibility</p:attrName>
                                        </p:attrNameLst>
                                      </p:cBhvr>
                                      <p:to>
                                        <p:strVal val="hidden"/>
                                      </p:to>
                                    </p:set>
                                  </p:childTnLst>
                                </p:cTn>
                              </p:par>
                              <p:par>
                                <p:cTn id="64" presetID="9" presetClass="entr" presetSubtype="0" fill="hold" nodeType="withEffect">
                                  <p:stCondLst>
                                    <p:cond delay="0"/>
                                  </p:stCondLst>
                                  <p:childTnLst>
                                    <p:set>
                                      <p:cBhvr>
                                        <p:cTn id="65" dur="1" fill="hold">
                                          <p:stCondLst>
                                            <p:cond delay="0"/>
                                          </p:stCondLst>
                                        </p:cTn>
                                        <p:tgtEl>
                                          <p:spTgt spid="76"/>
                                        </p:tgtEl>
                                        <p:attrNameLst>
                                          <p:attrName>style.visibility</p:attrName>
                                        </p:attrNameLst>
                                      </p:cBhvr>
                                      <p:to>
                                        <p:strVal val="visible"/>
                                      </p:to>
                                    </p:set>
                                    <p:animEffect transition="in" filter="dissolve">
                                      <p:cBhvr>
                                        <p:cTn id="66" dur="500"/>
                                        <p:tgtEl>
                                          <p:spTgt spid="76"/>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nodeType="clickEffect">
                                  <p:stCondLst>
                                    <p:cond delay="0"/>
                                  </p:stCondLst>
                                  <p:childTnLst>
                                    <p:set>
                                      <p:cBhvr>
                                        <p:cTn id="74" dur="1" fill="hold">
                                          <p:stCondLst>
                                            <p:cond delay="0"/>
                                          </p:stCondLst>
                                        </p:cTn>
                                        <p:tgtEl>
                                          <p:spTgt spid="78"/>
                                        </p:tgtEl>
                                        <p:attrNameLst>
                                          <p:attrName>style.visibility</p:attrName>
                                        </p:attrNameLst>
                                      </p:cBhvr>
                                      <p:to>
                                        <p:strVal val="visible"/>
                                      </p:to>
                                    </p:set>
                                    <p:animEffect transition="in" filter="dissolve">
                                      <p:cBhvr>
                                        <p:cTn id="75"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48" grpId="0"/>
      <p:bldP spid="42" grpId="0" uiExpand="1" build="allAtOnce" animBg="1"/>
      <p:bldP spid="4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3" cstate="print"/>
          <a:srcRect/>
          <a:stretch>
            <a:fillRect/>
          </a:stretch>
        </p:blipFill>
        <p:spPr bwMode="auto">
          <a:xfrm>
            <a:off x="971600" y="191683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5" name="Groupe 70"/>
          <p:cNvGrpSpPr/>
          <p:nvPr/>
        </p:nvGrpSpPr>
        <p:grpSpPr>
          <a:xfrm>
            <a:off x="3923928" y="2699628"/>
            <a:ext cx="2520280" cy="2601580"/>
            <a:chOff x="683568" y="1628800"/>
            <a:chExt cx="2520280" cy="2601580"/>
          </a:xfrm>
        </p:grpSpPr>
        <p:sp>
          <p:nvSpPr>
            <p:cNvPr id="21" name="ZoneTexte 20"/>
            <p:cNvSpPr txBox="1"/>
            <p:nvPr/>
          </p:nvSpPr>
          <p:spPr>
            <a:xfrm>
              <a:off x="2771800" y="2934236"/>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683568" y="1628800"/>
              <a:ext cx="2520280" cy="2601580"/>
              <a:chOff x="683568" y="1628800"/>
              <a:chExt cx="2520280"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22"/>
              <p:cNvGrpSpPr/>
              <p:nvPr/>
            </p:nvGrpSpPr>
            <p:grpSpPr>
              <a:xfrm>
                <a:off x="683568" y="1628800"/>
                <a:ext cx="2520280" cy="2376264"/>
                <a:chOff x="683568" y="1628800"/>
                <a:chExt cx="2520280" cy="2376264"/>
              </a:xfrm>
            </p:grpSpPr>
            <p:grpSp>
              <p:nvGrpSpPr>
                <p:cNvPr id="9"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grpSp>
      <p:grpSp>
        <p:nvGrpSpPr>
          <p:cNvPr id="11" name="Groupe 77"/>
          <p:cNvGrpSpPr/>
          <p:nvPr/>
        </p:nvGrpSpPr>
        <p:grpSpPr>
          <a:xfrm>
            <a:off x="4067944" y="2348880"/>
            <a:ext cx="2805806" cy="3465676"/>
            <a:chOff x="4067944" y="2348880"/>
            <a:chExt cx="2805806" cy="3465676"/>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3" name="Groupe 68"/>
            <p:cNvGrpSpPr/>
            <p:nvPr/>
          </p:nvGrpSpPr>
          <p:grpSpPr>
            <a:xfrm>
              <a:off x="4067944" y="2348880"/>
              <a:ext cx="2805806" cy="3465676"/>
              <a:chOff x="4067944" y="2214156"/>
              <a:chExt cx="2805806" cy="3465676"/>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5" name="Groupe 67"/>
              <p:cNvGrpSpPr/>
              <p:nvPr/>
            </p:nvGrpSpPr>
            <p:grpSpPr>
              <a:xfrm>
                <a:off x="4067944" y="2214156"/>
                <a:ext cx="2520280" cy="3465676"/>
                <a:chOff x="4067944" y="2214156"/>
                <a:chExt cx="2520280" cy="3465676"/>
              </a:xfrm>
            </p:grpSpPr>
            <p:sp>
              <p:nvSpPr>
                <p:cNvPr id="56" name="ZoneTexte 55"/>
                <p:cNvSpPr txBox="1"/>
                <p:nvPr/>
              </p:nvSpPr>
              <p:spPr>
                <a:xfrm>
                  <a:off x="4067944" y="2934236"/>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6" name="Groupe 65"/>
                <p:cNvGrpSpPr/>
                <p:nvPr/>
              </p:nvGrpSpPr>
              <p:grpSpPr>
                <a:xfrm>
                  <a:off x="4495570" y="2214156"/>
                  <a:ext cx="2092654" cy="3465676"/>
                  <a:chOff x="4495570" y="2214156"/>
                  <a:chExt cx="2092654" cy="3465676"/>
                </a:xfrm>
              </p:grpSpPr>
              <p:grpSp>
                <p:nvGrpSpPr>
                  <p:cNvPr id="17" name="Groupe 23"/>
                  <p:cNvGrpSpPr/>
                  <p:nvPr/>
                </p:nvGrpSpPr>
                <p:grpSpPr>
                  <a:xfrm>
                    <a:off x="4495570" y="2214156"/>
                    <a:ext cx="2092654" cy="2880320"/>
                    <a:chOff x="1259632" y="1278052"/>
                    <a:chExt cx="2092654" cy="2880320"/>
                  </a:xfrm>
                </p:grpSpPr>
                <p:grpSp>
                  <p:nvGrpSpPr>
                    <p:cNvPr id="18" name="Groupe 17"/>
                    <p:cNvGrpSpPr/>
                    <p:nvPr/>
                  </p:nvGrpSpPr>
                  <p:grpSpPr>
                    <a:xfrm>
                      <a:off x="1259632" y="1340768"/>
                      <a:ext cx="2092654" cy="2817604"/>
                      <a:chOff x="755576" y="1196752"/>
                      <a:chExt cx="2092654" cy="2817604"/>
                    </a:xfrm>
                  </p:grpSpPr>
                  <p:cxnSp>
                    <p:nvCxnSpPr>
                      <p:cNvPr id="28" name="Connecteur droit avec flèche 27"/>
                      <p:cNvCxnSpPr>
                        <a:stCxn id="70" idx="2"/>
                      </p:cNvCxnSpPr>
                      <p:nvPr/>
                    </p:nvCxnSpPr>
                    <p:spPr>
                      <a:xfrm>
                        <a:off x="759998" y="3150260"/>
                        <a:ext cx="1584176" cy="86409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1854116"/>
                        <a:ext cx="2092654" cy="12868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724128" y="5310500"/>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9"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1" name="ZoneTexte 70"/>
          <p:cNvSpPr txBox="1"/>
          <p:nvPr/>
        </p:nvSpPr>
        <p:spPr>
          <a:xfrm>
            <a:off x="0" y="116632"/>
            <a:ext cx="9144000" cy="1733808"/>
          </a:xfrm>
          <a:prstGeom prst="rect">
            <a:avLst/>
          </a:prstGeom>
          <a:noFill/>
        </p:spPr>
        <p:txBody>
          <a:bodyPr wrap="square" rtlCol="0">
            <a:spAutoFit/>
          </a:bodyPr>
          <a:lstStyle/>
          <a:p>
            <a:r>
              <a:rPr lang="fr-FR" sz="1600" dirty="0" smtClean="0"/>
              <a:t>Dans le cas d’un référentiel mobile en rotation par rapport à un référentiel galiléen, on peut démontrer que l’accélération de Coriolis est égale au produit vectoriel:</a:t>
            </a:r>
          </a:p>
          <a:p>
            <a:pPr marL="180975" indent="-180975"/>
            <a:r>
              <a:rPr lang="fr-FR" sz="1600" dirty="0" smtClean="0"/>
              <a:t> </a:t>
            </a:r>
          </a:p>
          <a:p>
            <a:pPr marL="180975" indent="-180975"/>
            <a:endParaRPr lang="fr-FR" sz="1600" dirty="0" smtClean="0"/>
          </a:p>
          <a:p>
            <a:pPr marL="180975" indent="-180975"/>
            <a:r>
              <a:rPr lang="fr-FR" sz="1600" dirty="0" smtClean="0"/>
              <a:t>Dont le résultat est un vecteur dont le module est égal à 2</a:t>
            </a:r>
            <a:r>
              <a:rPr lang="fr-FR" sz="1600" dirty="0" smtClean="0">
                <a:sym typeface="Symbol"/>
              </a:rPr>
              <a:t> .</a:t>
            </a:r>
            <a:r>
              <a:rPr lang="fr-FR" sz="1600" dirty="0" err="1" smtClean="0">
                <a:sym typeface="Symbol"/>
              </a:rPr>
              <a:t>v</a:t>
            </a:r>
            <a:r>
              <a:rPr lang="fr-FR" sz="1600" baseline="-25000" dirty="0" err="1" smtClean="0">
                <a:sym typeface="Symbol"/>
              </a:rPr>
              <a:t>R</a:t>
            </a:r>
            <a:r>
              <a:rPr lang="fr-FR" sz="1600" baseline="-25000" dirty="0" smtClean="0">
                <a:sym typeface="Symbol"/>
              </a:rPr>
              <a:t> </a:t>
            </a:r>
            <a:r>
              <a:rPr lang="fr-FR" sz="1600" dirty="0" smtClean="0">
                <a:sym typeface="Symbol"/>
              </a:rPr>
              <a:t>,</a:t>
            </a:r>
            <a:r>
              <a:rPr lang="fr-FR" sz="1600" baseline="-25000" dirty="0" smtClean="0">
                <a:sym typeface="Symbol"/>
              </a:rPr>
              <a:t> </a:t>
            </a:r>
            <a:r>
              <a:rPr lang="fr-FR" sz="1600" dirty="0" smtClean="0">
                <a:sym typeface="Symbol"/>
              </a:rPr>
              <a:t>(</a:t>
            </a:r>
            <a:r>
              <a:rPr lang="fr-FR" sz="1400" i="1" dirty="0" smtClean="0">
                <a:sym typeface="Symbol"/>
              </a:rPr>
              <a:t>où </a:t>
            </a:r>
            <a:r>
              <a:rPr lang="fr-FR" sz="1400" i="1" dirty="0" err="1" smtClean="0">
                <a:sym typeface="Symbol"/>
              </a:rPr>
              <a:t>v</a:t>
            </a:r>
            <a:r>
              <a:rPr lang="fr-FR" sz="1400" i="1" baseline="-25000" dirty="0" err="1" smtClean="0">
                <a:sym typeface="Symbol"/>
              </a:rPr>
              <a:t>R</a:t>
            </a:r>
            <a:r>
              <a:rPr lang="fr-FR" sz="1400" i="1" dirty="0" smtClean="0">
                <a:sym typeface="Symbol"/>
              </a:rPr>
              <a:t> est le module de la vitesse relative</a:t>
            </a:r>
            <a:r>
              <a:rPr lang="fr-FR" sz="1600" dirty="0" smtClean="0">
                <a:sym typeface="Symbol"/>
              </a:rPr>
              <a:t>)</a:t>
            </a:r>
            <a:endParaRPr lang="fr-FR" sz="1600" dirty="0" smtClean="0"/>
          </a:p>
          <a:p>
            <a:pPr marL="180975" indent="-180975"/>
            <a:endParaRPr lang="fr-FR" sz="1600" dirty="0" smtClean="0"/>
          </a:p>
          <a:p>
            <a:pPr marL="180975" indent="-180975"/>
            <a:endParaRPr lang="fr-FR" sz="1600" baseline="-25000" dirty="0" smtClean="0"/>
          </a:p>
        </p:txBody>
      </p:sp>
      <p:pic>
        <p:nvPicPr>
          <p:cNvPr id="79" name="Picture 2" descr="C:\Users\Denise\AppData\Local\Microsoft\Windows\INetCache\IE\LTJQEBO3\MC900334456[1].wmf"/>
          <p:cNvPicPr>
            <a:picLocks noChangeAspect="1" noChangeArrowheads="1"/>
          </p:cNvPicPr>
          <p:nvPr/>
        </p:nvPicPr>
        <p:blipFill>
          <a:blip r:embed="rId4" cstate="print"/>
          <a:srcRect/>
          <a:stretch>
            <a:fillRect/>
          </a:stretch>
        </p:blipFill>
        <p:spPr bwMode="auto">
          <a:xfrm flipH="1">
            <a:off x="4681614" y="4293096"/>
            <a:ext cx="322434" cy="423627"/>
          </a:xfrm>
          <a:prstGeom prst="rect">
            <a:avLst/>
          </a:prstGeom>
          <a:noFill/>
        </p:spPr>
      </p:pic>
      <p:sp>
        <p:nvSpPr>
          <p:cNvPr id="95" name="Rectangle 94"/>
          <p:cNvSpPr/>
          <p:nvPr/>
        </p:nvSpPr>
        <p:spPr>
          <a:xfrm>
            <a:off x="4387494" y="3244334"/>
            <a:ext cx="369012" cy="369332"/>
          </a:xfrm>
          <a:prstGeom prst="rect">
            <a:avLst/>
          </a:prstGeom>
        </p:spPr>
        <p:txBody>
          <a:bodyPr wrap="none">
            <a:spAutoFit/>
          </a:bodyPr>
          <a:lstStyle/>
          <a:p>
            <a:r>
              <a:rPr lang="fr-FR" dirty="0" smtClean="0">
                <a:solidFill>
                  <a:srgbClr val="FF0000"/>
                </a:solidFill>
                <a:latin typeface="Script MT Bold" pitchFamily="66" charset="0"/>
              </a:rPr>
              <a:t>R</a:t>
            </a:r>
            <a:endParaRPr lang="fr-FR" dirty="0"/>
          </a:p>
        </p:txBody>
      </p:sp>
      <p:pic>
        <p:nvPicPr>
          <p:cNvPr id="31" name="Picture 2" descr="\\FREEBOX\Disque dur\documents\Cours Formateur MTO-St-AUB 1999\main gauche.tif"/>
          <p:cNvPicPr>
            <a:picLocks noChangeAspect="1" noChangeArrowheads="1"/>
          </p:cNvPicPr>
          <p:nvPr/>
        </p:nvPicPr>
        <p:blipFill>
          <a:blip r:embed="rId5" cstate="print"/>
          <a:srcRect/>
          <a:stretch>
            <a:fillRect/>
          </a:stretch>
        </p:blipFill>
        <p:spPr bwMode="auto">
          <a:xfrm>
            <a:off x="251520" y="4005064"/>
            <a:ext cx="2160240" cy="2240605"/>
          </a:xfrm>
          <a:prstGeom prst="rect">
            <a:avLst/>
          </a:prstGeom>
          <a:noFill/>
        </p:spPr>
      </p:pic>
      <p:grpSp>
        <p:nvGrpSpPr>
          <p:cNvPr id="78" name="Groupe 77"/>
          <p:cNvGrpSpPr/>
          <p:nvPr/>
        </p:nvGrpSpPr>
        <p:grpSpPr>
          <a:xfrm>
            <a:off x="467544" y="4392000"/>
            <a:ext cx="648072" cy="792088"/>
            <a:chOff x="3995936" y="3573016"/>
            <a:chExt cx="648072" cy="792088"/>
          </a:xfrm>
        </p:grpSpPr>
        <p:sp>
          <p:nvSpPr>
            <p:cNvPr id="81" name="Flèche vers le haut 80"/>
            <p:cNvSpPr/>
            <p:nvPr/>
          </p:nvSpPr>
          <p:spPr>
            <a:xfrm>
              <a:off x="4355976" y="3645024"/>
              <a:ext cx="288032" cy="72008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Rectangle 81"/>
            <p:cNvSpPr/>
            <p:nvPr/>
          </p:nvSpPr>
          <p:spPr>
            <a:xfrm>
              <a:off x="3995936" y="3573016"/>
              <a:ext cx="362600" cy="369332"/>
            </a:xfrm>
            <a:prstGeom prst="rect">
              <a:avLst/>
            </a:prstGeom>
          </p:spPr>
          <p:txBody>
            <a:bodyPr wrap="none">
              <a:spAutoFit/>
            </a:bodyPr>
            <a:lstStyle/>
            <a:p>
              <a:r>
                <a:rPr lang="fr-FR" dirty="0" smtClean="0">
                  <a:solidFill>
                    <a:srgbClr val="002060"/>
                  </a:solidFill>
                  <a:sym typeface="Symbol"/>
                </a:rPr>
                <a:t></a:t>
              </a:r>
              <a:endParaRPr lang="fr-FR" dirty="0">
                <a:solidFill>
                  <a:srgbClr val="002060"/>
                </a:solidFill>
              </a:endParaRPr>
            </a:p>
          </p:txBody>
        </p:sp>
      </p:grpSp>
      <p:sp>
        <p:nvSpPr>
          <p:cNvPr id="85" name="ZoneTexte 84"/>
          <p:cNvSpPr txBox="1"/>
          <p:nvPr/>
        </p:nvSpPr>
        <p:spPr>
          <a:xfrm>
            <a:off x="3707904" y="1700808"/>
            <a:ext cx="3644844" cy="307777"/>
          </a:xfrm>
          <a:prstGeom prst="rect">
            <a:avLst/>
          </a:prstGeom>
          <a:noFill/>
        </p:spPr>
        <p:txBody>
          <a:bodyPr wrap="none" rtlCol="0">
            <a:spAutoFit/>
          </a:bodyPr>
          <a:lstStyle/>
          <a:p>
            <a:pPr>
              <a:buFont typeface="Wingdings" pitchFamily="2" charset="2"/>
              <a:buChar char="Ø"/>
            </a:pPr>
            <a:r>
              <a:rPr lang="fr-FR" sz="1400" i="1" dirty="0" smtClean="0"/>
              <a:t>le pouce selon la direction du vecteur rotation</a:t>
            </a:r>
            <a:endParaRPr lang="fr-FR" sz="1400" i="1" dirty="0"/>
          </a:p>
        </p:txBody>
      </p:sp>
      <p:sp>
        <p:nvSpPr>
          <p:cNvPr id="86" name="ZoneTexte 85"/>
          <p:cNvSpPr txBox="1"/>
          <p:nvPr/>
        </p:nvSpPr>
        <p:spPr>
          <a:xfrm>
            <a:off x="3707904" y="1916832"/>
            <a:ext cx="3803926" cy="307777"/>
          </a:xfrm>
          <a:prstGeom prst="rect">
            <a:avLst/>
          </a:prstGeom>
          <a:noFill/>
        </p:spPr>
        <p:txBody>
          <a:bodyPr wrap="none" rtlCol="0">
            <a:spAutoFit/>
          </a:bodyPr>
          <a:lstStyle/>
          <a:p>
            <a:pPr>
              <a:buFont typeface="Wingdings" pitchFamily="2" charset="2"/>
              <a:buChar char="Ø"/>
            </a:pPr>
            <a:r>
              <a:rPr lang="fr-FR" sz="1400" i="1" dirty="0" smtClean="0"/>
              <a:t>le majeur selon la direction de la vitesse relative</a:t>
            </a:r>
            <a:endParaRPr lang="fr-FR" sz="1400" i="1" dirty="0"/>
          </a:p>
        </p:txBody>
      </p:sp>
      <p:sp>
        <p:nvSpPr>
          <p:cNvPr id="87" name="ZoneTexte 86"/>
          <p:cNvSpPr txBox="1"/>
          <p:nvPr/>
        </p:nvSpPr>
        <p:spPr>
          <a:xfrm>
            <a:off x="0" y="1340768"/>
            <a:ext cx="8581364" cy="369332"/>
          </a:xfrm>
          <a:prstGeom prst="rect">
            <a:avLst/>
          </a:prstGeom>
          <a:noFill/>
        </p:spPr>
        <p:txBody>
          <a:bodyPr wrap="square" rtlCol="0">
            <a:spAutoFit/>
          </a:bodyPr>
          <a:lstStyle/>
          <a:p>
            <a:r>
              <a:rPr lang="fr-FR" sz="1600" dirty="0" smtClean="0"/>
              <a:t>              et la  direction  peut être obtenue en appliquant la règle des trois doigts de la main gauche </a:t>
            </a:r>
            <a:r>
              <a:rPr lang="fr-FR" dirty="0" smtClean="0"/>
              <a:t>: </a:t>
            </a:r>
            <a:endParaRPr lang="fr-FR" dirty="0"/>
          </a:p>
        </p:txBody>
      </p:sp>
      <p:sp>
        <p:nvSpPr>
          <p:cNvPr id="88" name="ZoneTexte 87"/>
          <p:cNvSpPr txBox="1"/>
          <p:nvPr/>
        </p:nvSpPr>
        <p:spPr>
          <a:xfrm>
            <a:off x="3707904" y="2132856"/>
            <a:ext cx="4354077" cy="307777"/>
          </a:xfrm>
          <a:prstGeom prst="rect">
            <a:avLst/>
          </a:prstGeom>
          <a:noFill/>
        </p:spPr>
        <p:txBody>
          <a:bodyPr wrap="none" rtlCol="0">
            <a:spAutoFit/>
          </a:bodyPr>
          <a:lstStyle/>
          <a:p>
            <a:pPr>
              <a:buFont typeface="Wingdings" pitchFamily="2" charset="2"/>
              <a:buChar char="Ø"/>
            </a:pPr>
            <a:r>
              <a:rPr lang="fr-FR" sz="1400" i="1" dirty="0" smtClean="0"/>
              <a:t>L’index donnant la direction de l’accélération de Coriolis</a:t>
            </a:r>
            <a:endParaRPr lang="fr-FR" sz="1400" i="1" dirty="0"/>
          </a:p>
        </p:txBody>
      </p:sp>
      <p:sp>
        <p:nvSpPr>
          <p:cNvPr id="89" name="ZoneTexte 88"/>
          <p:cNvSpPr txBox="1"/>
          <p:nvPr/>
        </p:nvSpPr>
        <p:spPr>
          <a:xfrm>
            <a:off x="5724128" y="2492896"/>
            <a:ext cx="3240360" cy="584775"/>
          </a:xfrm>
          <a:prstGeom prst="rect">
            <a:avLst/>
          </a:prstGeom>
          <a:noFill/>
        </p:spPr>
        <p:txBody>
          <a:bodyPr wrap="square" rtlCol="0">
            <a:spAutoFit/>
          </a:bodyPr>
          <a:lstStyle/>
          <a:p>
            <a:pPr algn="ctr"/>
            <a:r>
              <a:rPr lang="fr-FR" sz="1600" dirty="0" smtClean="0"/>
              <a:t>Celle-ci est donc dirigée  90° à droite du vecteur vitesse relative</a:t>
            </a:r>
            <a:endParaRPr lang="fr-FR" sz="1600" dirty="0"/>
          </a:p>
        </p:txBody>
      </p:sp>
      <p:grpSp>
        <p:nvGrpSpPr>
          <p:cNvPr id="102" name="Groupe 101"/>
          <p:cNvGrpSpPr/>
          <p:nvPr/>
        </p:nvGrpSpPr>
        <p:grpSpPr>
          <a:xfrm rot="-2700000">
            <a:off x="5008983" y="4277599"/>
            <a:ext cx="403586" cy="588467"/>
            <a:chOff x="4888494" y="4578017"/>
            <a:chExt cx="403586" cy="588467"/>
          </a:xfrm>
        </p:grpSpPr>
        <p:cxnSp>
          <p:nvCxnSpPr>
            <p:cNvPr id="100" name="Connecteur droit avec flèche 99"/>
            <p:cNvCxnSpPr/>
            <p:nvPr/>
          </p:nvCxnSpPr>
          <p:spPr>
            <a:xfrm rot="-840000">
              <a:off x="4888494" y="4578017"/>
              <a:ext cx="0" cy="36000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1" name="ZoneTexte 100"/>
            <p:cNvSpPr txBox="1"/>
            <p:nvPr/>
          </p:nvSpPr>
          <p:spPr>
            <a:xfrm>
              <a:off x="4892612" y="4797152"/>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grpSp>
      <p:grpSp>
        <p:nvGrpSpPr>
          <p:cNvPr id="108" name="Groupe 107"/>
          <p:cNvGrpSpPr/>
          <p:nvPr/>
        </p:nvGrpSpPr>
        <p:grpSpPr>
          <a:xfrm rot="-480000">
            <a:off x="4860032" y="4283804"/>
            <a:ext cx="677854" cy="369332"/>
            <a:chOff x="4948098" y="4293096"/>
            <a:chExt cx="677854" cy="369332"/>
          </a:xfrm>
        </p:grpSpPr>
        <p:cxnSp>
          <p:nvCxnSpPr>
            <p:cNvPr id="105" name="Connecteur droit avec flèche 104"/>
            <p:cNvCxnSpPr/>
            <p:nvPr/>
          </p:nvCxnSpPr>
          <p:spPr>
            <a:xfrm rot="-2160000">
              <a:off x="4948098" y="4435601"/>
              <a:ext cx="288032" cy="14822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7" name="ZoneTexte 106"/>
            <p:cNvSpPr txBox="1"/>
            <p:nvPr/>
          </p:nvSpPr>
          <p:spPr>
            <a:xfrm>
              <a:off x="5220072" y="4293096"/>
              <a:ext cx="405880" cy="369332"/>
            </a:xfrm>
            <a:prstGeom prst="rect">
              <a:avLst/>
            </a:prstGeom>
            <a:noFill/>
          </p:spPr>
          <p:txBody>
            <a:bodyPr wrap="none" rtlCol="0">
              <a:spAutoFit/>
            </a:bodyPr>
            <a:lstStyle/>
            <a:p>
              <a:r>
                <a:rPr lang="fr-FR" dirty="0" smtClean="0">
                  <a:sym typeface="Symbol"/>
                </a:rPr>
                <a:t></a:t>
              </a:r>
              <a:r>
                <a:rPr lang="fr-FR" baseline="-25000" dirty="0" smtClean="0">
                  <a:sym typeface="Symbol"/>
                </a:rPr>
                <a:t>C</a:t>
              </a:r>
              <a:endParaRPr lang="fr-FR" baseline="-25000" dirty="0"/>
            </a:p>
          </p:txBody>
        </p:sp>
      </p:grpSp>
      <p:grpSp>
        <p:nvGrpSpPr>
          <p:cNvPr id="120" name="Groupe 119"/>
          <p:cNvGrpSpPr/>
          <p:nvPr/>
        </p:nvGrpSpPr>
        <p:grpSpPr>
          <a:xfrm>
            <a:off x="1080000" y="5085184"/>
            <a:ext cx="939140" cy="369332"/>
            <a:chOff x="1080000" y="5085184"/>
            <a:chExt cx="939140" cy="369332"/>
          </a:xfrm>
        </p:grpSpPr>
        <p:sp>
          <p:nvSpPr>
            <p:cNvPr id="109" name="ZoneTexte 108"/>
            <p:cNvSpPr txBox="1"/>
            <p:nvPr/>
          </p:nvSpPr>
          <p:spPr>
            <a:xfrm>
              <a:off x="1619672" y="5085184"/>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cxnSp>
          <p:nvCxnSpPr>
            <p:cNvPr id="113" name="Connecteur droit avec flèche 112"/>
            <p:cNvCxnSpPr/>
            <p:nvPr/>
          </p:nvCxnSpPr>
          <p:spPr>
            <a:xfrm rot="60000">
              <a:off x="1080000" y="5184000"/>
              <a:ext cx="57606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sp>
        <p:nvSpPr>
          <p:cNvPr id="117" name="ZoneTexte 116"/>
          <p:cNvSpPr txBox="1"/>
          <p:nvPr/>
        </p:nvSpPr>
        <p:spPr>
          <a:xfrm>
            <a:off x="5292080" y="4509120"/>
            <a:ext cx="216024" cy="369332"/>
          </a:xfrm>
          <a:prstGeom prst="rect">
            <a:avLst/>
          </a:prstGeom>
          <a:noFill/>
        </p:spPr>
        <p:txBody>
          <a:bodyPr wrap="square" rtlCol="0">
            <a:spAutoFit/>
          </a:bodyPr>
          <a:lstStyle/>
          <a:p>
            <a:endParaRPr lang="fr-FR" dirty="0"/>
          </a:p>
        </p:txBody>
      </p:sp>
      <p:grpSp>
        <p:nvGrpSpPr>
          <p:cNvPr id="119" name="Groupe 118"/>
          <p:cNvGrpSpPr/>
          <p:nvPr/>
        </p:nvGrpSpPr>
        <p:grpSpPr>
          <a:xfrm>
            <a:off x="1043608" y="4509120"/>
            <a:ext cx="837928" cy="648072"/>
            <a:chOff x="1043608" y="4509120"/>
            <a:chExt cx="837928" cy="648072"/>
          </a:xfrm>
        </p:grpSpPr>
        <p:cxnSp>
          <p:nvCxnSpPr>
            <p:cNvPr id="116" name="Connecteur droit avec flèche 115"/>
            <p:cNvCxnSpPr/>
            <p:nvPr/>
          </p:nvCxnSpPr>
          <p:spPr>
            <a:xfrm flipV="1">
              <a:off x="1043608" y="4698248"/>
              <a:ext cx="504056" cy="4589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8" name="ZoneTexte 117"/>
            <p:cNvSpPr txBox="1"/>
            <p:nvPr/>
          </p:nvSpPr>
          <p:spPr>
            <a:xfrm>
              <a:off x="1475656" y="4509120"/>
              <a:ext cx="405880" cy="646331"/>
            </a:xfrm>
            <a:prstGeom prst="rect">
              <a:avLst/>
            </a:prstGeom>
            <a:noFill/>
          </p:spPr>
          <p:txBody>
            <a:bodyPr wrap="none" rtlCol="0">
              <a:spAutoFit/>
            </a:bodyPr>
            <a:lstStyle/>
            <a:p>
              <a:r>
                <a:rPr lang="fr-FR" dirty="0" smtClean="0">
                  <a:sym typeface="Symbol"/>
                </a:rPr>
                <a:t></a:t>
              </a:r>
              <a:r>
                <a:rPr lang="fr-FR" baseline="-25000" dirty="0" smtClean="0">
                  <a:sym typeface="Symbol"/>
                </a:rPr>
                <a:t>C</a:t>
              </a:r>
              <a:endParaRPr lang="fr-FR" baseline="-25000" dirty="0" smtClean="0"/>
            </a:p>
            <a:p>
              <a:endParaRPr lang="fr-FR" dirty="0"/>
            </a:p>
          </p:txBody>
        </p:sp>
      </p:grpSp>
      <p:sp>
        <p:nvSpPr>
          <p:cNvPr id="121" name="ZoneTexte 120"/>
          <p:cNvSpPr txBox="1"/>
          <p:nvPr/>
        </p:nvSpPr>
        <p:spPr>
          <a:xfrm>
            <a:off x="6516216" y="3284984"/>
            <a:ext cx="2483768" cy="2308324"/>
          </a:xfrm>
          <a:prstGeom prst="rect">
            <a:avLst/>
          </a:prstGeom>
          <a:noFill/>
        </p:spPr>
        <p:txBody>
          <a:bodyPr wrap="square" rtlCol="0">
            <a:spAutoFit/>
          </a:bodyPr>
          <a:lstStyle/>
          <a:p>
            <a:r>
              <a:rPr lang="fr-FR" sz="1600" dirty="0" smtClean="0"/>
              <a:t>On voit donc bien que: </a:t>
            </a:r>
          </a:p>
          <a:p>
            <a:pPr>
              <a:buFont typeface="Wingdings" pitchFamily="2" charset="2"/>
              <a:buChar char="Ø"/>
            </a:pPr>
            <a:r>
              <a:rPr lang="fr-FR" sz="1600" dirty="0" smtClean="0"/>
              <a:t> si V</a:t>
            </a:r>
            <a:r>
              <a:rPr lang="fr-FR" sz="1600" baseline="-25000" dirty="0" smtClean="0"/>
              <a:t>R</a:t>
            </a:r>
            <a:r>
              <a:rPr lang="fr-FR" sz="1600" dirty="0" smtClean="0"/>
              <a:t> est nulle (employé immobile),  l’accélération de Coriolis est nulle</a:t>
            </a:r>
          </a:p>
          <a:p>
            <a:pPr>
              <a:buFont typeface="Wingdings" pitchFamily="2" charset="2"/>
              <a:buChar char="Ø"/>
            </a:pPr>
            <a:r>
              <a:rPr lang="fr-FR" sz="1600" dirty="0" smtClean="0"/>
              <a:t>si le référentiel mobile n’est pas en rotation par rapport au référentiel galiléen, l’accélération de Coriolis est nulle</a:t>
            </a:r>
            <a:endParaRPr lang="fr-FR" sz="1600" dirty="0"/>
          </a:p>
        </p:txBody>
      </p:sp>
      <p:grpSp>
        <p:nvGrpSpPr>
          <p:cNvPr id="75" name="Groupe 74"/>
          <p:cNvGrpSpPr/>
          <p:nvPr/>
        </p:nvGrpSpPr>
        <p:grpSpPr>
          <a:xfrm>
            <a:off x="4750740" y="3456000"/>
            <a:ext cx="325316" cy="1089324"/>
            <a:chOff x="4750740" y="3779748"/>
            <a:chExt cx="325316" cy="1089324"/>
          </a:xfrm>
        </p:grpSpPr>
        <p:cxnSp>
          <p:nvCxnSpPr>
            <p:cNvPr id="73" name="Connecteur droit avec flèche 72"/>
            <p:cNvCxnSpPr/>
            <p:nvPr/>
          </p:nvCxnSpPr>
          <p:spPr>
            <a:xfrm flipV="1">
              <a:off x="4860032" y="4077072"/>
              <a:ext cx="0" cy="792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4" name="Rectangle 73"/>
            <p:cNvSpPr/>
            <p:nvPr/>
          </p:nvSpPr>
          <p:spPr>
            <a:xfrm>
              <a:off x="4750740" y="3779748"/>
              <a:ext cx="325316" cy="369332"/>
            </a:xfrm>
            <a:prstGeom prst="rect">
              <a:avLst/>
            </a:prstGeom>
          </p:spPr>
          <p:txBody>
            <a:bodyPr wrap="square">
              <a:spAutoFit/>
            </a:bodyPr>
            <a:lstStyle/>
            <a:p>
              <a:r>
                <a:rPr lang="fr-FR" dirty="0" smtClean="0">
                  <a:solidFill>
                    <a:srgbClr val="002060"/>
                  </a:solidFill>
                  <a:sym typeface="Symbol"/>
                </a:rPr>
                <a:t></a:t>
              </a:r>
              <a:endParaRPr lang="fr-FR" dirty="0">
                <a:solidFill>
                  <a:srgbClr val="002060"/>
                </a:solidFill>
              </a:endParaRPr>
            </a:p>
          </p:txBody>
        </p:sp>
      </p:grpSp>
      <p:sp>
        <p:nvSpPr>
          <p:cNvPr id="76" name="ZoneTexte 75"/>
          <p:cNvSpPr txBox="1"/>
          <p:nvPr/>
        </p:nvSpPr>
        <p:spPr>
          <a:xfrm>
            <a:off x="3419872" y="5949280"/>
            <a:ext cx="2844368" cy="338554"/>
          </a:xfrm>
          <a:prstGeom prst="rect">
            <a:avLst/>
          </a:prstGeom>
          <a:noFill/>
        </p:spPr>
        <p:txBody>
          <a:bodyPr wrap="none" rtlCol="0">
            <a:spAutoFit/>
          </a:bodyPr>
          <a:lstStyle/>
          <a:p>
            <a:pPr>
              <a:buFont typeface="Wingdings" pitchFamily="2" charset="2"/>
              <a:buChar char="Ø"/>
            </a:pPr>
            <a:r>
              <a:rPr lang="fr-FR" sz="1600" dirty="0" smtClean="0"/>
              <a:t>Le trièdre {</a:t>
            </a:r>
            <a:r>
              <a:rPr lang="fr-FR" sz="1600" dirty="0" smtClean="0">
                <a:sym typeface="Symbol"/>
              </a:rPr>
              <a:t>, V</a:t>
            </a:r>
            <a:r>
              <a:rPr lang="fr-FR" sz="1600" baseline="-25000" dirty="0" smtClean="0">
                <a:sym typeface="Symbol"/>
              </a:rPr>
              <a:t>R</a:t>
            </a:r>
            <a:r>
              <a:rPr lang="fr-FR" sz="1600" dirty="0" smtClean="0">
                <a:sym typeface="Symbol"/>
              </a:rPr>
              <a:t>,</a:t>
            </a:r>
            <a:r>
              <a:rPr lang="fr-FR" sz="1600" baseline="-25000" dirty="0" smtClean="0">
                <a:sym typeface="Symbol"/>
              </a:rPr>
              <a:t>C</a:t>
            </a:r>
            <a:r>
              <a:rPr lang="fr-FR" sz="1600" dirty="0" smtClean="0">
                <a:sym typeface="Symbol"/>
              </a:rPr>
              <a:t>} est direct</a:t>
            </a:r>
            <a:endParaRPr lang="fr-FR" sz="1600" dirty="0"/>
          </a:p>
        </p:txBody>
      </p:sp>
      <p:sp>
        <p:nvSpPr>
          <p:cNvPr id="80" name="Espace réservé du numéro de diapositive 79"/>
          <p:cNvSpPr>
            <a:spLocks noGrp="1"/>
          </p:cNvSpPr>
          <p:nvPr>
            <p:ph type="sldNum" sz="quarter" idx="12"/>
          </p:nvPr>
        </p:nvSpPr>
        <p:spPr/>
        <p:txBody>
          <a:bodyPr/>
          <a:lstStyle/>
          <a:p>
            <a:fld id="{083CCA20-CF97-4534-A8C1-DF94BF714617}" type="slidenum">
              <a:rPr lang="fr-FR" smtClean="0"/>
              <a:pPr/>
              <a:t>20</a:t>
            </a:fld>
            <a:endParaRPr lang="fr-FR"/>
          </a:p>
        </p:txBody>
      </p:sp>
      <p:graphicFrame>
        <p:nvGraphicFramePr>
          <p:cNvPr id="83" name="Objet 82"/>
          <p:cNvGraphicFramePr>
            <a:graphicFrameLocks noChangeAspect="1"/>
          </p:cNvGraphicFramePr>
          <p:nvPr/>
        </p:nvGraphicFramePr>
        <p:xfrm>
          <a:off x="3923928" y="692696"/>
          <a:ext cx="1152128" cy="360040"/>
        </p:xfrm>
        <a:graphic>
          <a:graphicData uri="http://schemas.openxmlformats.org/presentationml/2006/ole">
            <p:oleObj spid="_x0000_s62466" name="Équation" r:id="rId6" imgW="812520" imgH="253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dissolve">
                                      <p:cBhvr>
                                        <p:cTn id="19" dur="500"/>
                                        <p:tgtEl>
                                          <p:spTgt spid="31"/>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78"/>
                                        </p:tgtEl>
                                        <p:attrNameLst>
                                          <p:attrName>style.visibility</p:attrName>
                                        </p:attrNameLst>
                                      </p:cBhvr>
                                      <p:to>
                                        <p:strVal val="visible"/>
                                      </p:to>
                                    </p:set>
                                    <p:animEffect transition="in" filter="wipe(down)">
                                      <p:cBhvr>
                                        <p:cTn id="28" dur="500"/>
                                        <p:tgtEl>
                                          <p:spTgt spid="78"/>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6">
                                            <p:txEl>
                                              <p:pRg st="0" end="0"/>
                                            </p:txEl>
                                          </p:spTgt>
                                        </p:tgtEl>
                                        <p:attrNameLst>
                                          <p:attrName>style.visibility</p:attrName>
                                        </p:attrNameLst>
                                      </p:cBhvr>
                                      <p:to>
                                        <p:strVal val="visible"/>
                                      </p:to>
                                    </p:set>
                                  </p:childTnLst>
                                </p:cTn>
                              </p:par>
                              <p:par>
                                <p:cTn id="57" presetID="22" presetClass="entr" presetSubtype="8" fill="hold" nodeType="withEffect">
                                  <p:stCondLst>
                                    <p:cond delay="0"/>
                                  </p:stCondLst>
                                  <p:childTnLst>
                                    <p:set>
                                      <p:cBhvr>
                                        <p:cTn id="58" dur="1" fill="hold">
                                          <p:stCondLst>
                                            <p:cond delay="0"/>
                                          </p:stCondLst>
                                        </p:cTn>
                                        <p:tgtEl>
                                          <p:spTgt spid="108"/>
                                        </p:tgtEl>
                                        <p:attrNameLst>
                                          <p:attrName>style.visibility</p:attrName>
                                        </p:attrNameLst>
                                      </p:cBhvr>
                                      <p:to>
                                        <p:strVal val="visible"/>
                                      </p:to>
                                    </p:set>
                                    <p:animEffect transition="in" filter="wipe(left)">
                                      <p:cBhvr>
                                        <p:cTn id="59" dur="500"/>
                                        <p:tgtEl>
                                          <p:spTgt spid="108"/>
                                        </p:tgtEl>
                                      </p:cBhvr>
                                    </p:animEffec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121">
                                            <p:txEl>
                                              <p:pRg st="0" end="0"/>
                                            </p:txEl>
                                          </p:spTgt>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nodeType="clickEffect">
                                  <p:stCondLst>
                                    <p:cond delay="0"/>
                                  </p:stCondLst>
                                  <p:childTnLst>
                                    <p:set>
                                      <p:cBhvr>
                                        <p:cTn id="69"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p:bldP spid="8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5" name="Groupe 70"/>
          <p:cNvGrpSpPr/>
          <p:nvPr/>
        </p:nvGrpSpPr>
        <p:grpSpPr>
          <a:xfrm>
            <a:off x="3923928" y="2699628"/>
            <a:ext cx="2808312" cy="2601580"/>
            <a:chOff x="683568" y="1628800"/>
            <a:chExt cx="2808312"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683568" y="1628800"/>
              <a:ext cx="2520280" cy="2601580"/>
              <a:chOff x="683568" y="1628800"/>
              <a:chExt cx="2520280"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22"/>
              <p:cNvGrpSpPr/>
              <p:nvPr/>
            </p:nvGrpSpPr>
            <p:grpSpPr>
              <a:xfrm>
                <a:off x="683568" y="1628800"/>
                <a:ext cx="2520280" cy="2376264"/>
                <a:chOff x="683568" y="1628800"/>
                <a:chExt cx="2520280" cy="2376264"/>
              </a:xfrm>
            </p:grpSpPr>
            <p:grpSp>
              <p:nvGrpSpPr>
                <p:cNvPr id="9"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grpSp>
      <p:grpSp>
        <p:nvGrpSpPr>
          <p:cNvPr id="11" name="Groupe 77"/>
          <p:cNvGrpSpPr/>
          <p:nvPr/>
        </p:nvGrpSpPr>
        <p:grpSpPr>
          <a:xfrm>
            <a:off x="4067944" y="2348880"/>
            <a:ext cx="2805806" cy="3249652"/>
            <a:chOff x="4067944" y="2348880"/>
            <a:chExt cx="2805806" cy="3249652"/>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3" name="Groupe 68"/>
            <p:cNvGrpSpPr/>
            <p:nvPr/>
          </p:nvGrpSpPr>
          <p:grpSpPr>
            <a:xfrm>
              <a:off x="4067944" y="2348880"/>
              <a:ext cx="2805806" cy="3249652"/>
              <a:chOff x="4067944" y="2214156"/>
              <a:chExt cx="2805806" cy="3249652"/>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5" name="Groupe 67"/>
              <p:cNvGrpSpPr/>
              <p:nvPr/>
            </p:nvGrpSpPr>
            <p:grpSpPr>
              <a:xfrm>
                <a:off x="4067944" y="2214156"/>
                <a:ext cx="2520280" cy="3249652"/>
                <a:chOff x="4067944" y="2214156"/>
                <a:chExt cx="2520280" cy="3249652"/>
              </a:xfrm>
            </p:grpSpPr>
            <p:sp>
              <p:nvSpPr>
                <p:cNvPr id="56" name="ZoneTexte 55"/>
                <p:cNvSpPr txBox="1"/>
                <p:nvPr/>
              </p:nvSpPr>
              <p:spPr>
                <a:xfrm>
                  <a:off x="4067944" y="2934236"/>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6" name="Groupe 65"/>
                <p:cNvGrpSpPr/>
                <p:nvPr/>
              </p:nvGrpSpPr>
              <p:grpSpPr>
                <a:xfrm>
                  <a:off x="4495570" y="2214156"/>
                  <a:ext cx="2092654" cy="3249652"/>
                  <a:chOff x="4495570" y="2214156"/>
                  <a:chExt cx="2092654" cy="3249652"/>
                </a:xfrm>
              </p:grpSpPr>
              <p:grpSp>
                <p:nvGrpSpPr>
                  <p:cNvPr id="17" name="Groupe 23"/>
                  <p:cNvGrpSpPr/>
                  <p:nvPr/>
                </p:nvGrpSpPr>
                <p:grpSpPr>
                  <a:xfrm>
                    <a:off x="4495570" y="2214156"/>
                    <a:ext cx="2092654" cy="2880320"/>
                    <a:chOff x="1259632" y="1278052"/>
                    <a:chExt cx="2092654" cy="2880320"/>
                  </a:xfrm>
                </p:grpSpPr>
                <p:grpSp>
                  <p:nvGrpSpPr>
                    <p:cNvPr id="18" name="Groupe 17"/>
                    <p:cNvGrpSpPr/>
                    <p:nvPr/>
                  </p:nvGrpSpPr>
                  <p:grpSpPr>
                    <a:xfrm>
                      <a:off x="1259632" y="1340768"/>
                      <a:ext cx="2092654" cy="2817604"/>
                      <a:chOff x="755576" y="1196752"/>
                      <a:chExt cx="2092654" cy="2817604"/>
                    </a:xfrm>
                  </p:grpSpPr>
                  <p:cxnSp>
                    <p:nvCxnSpPr>
                      <p:cNvPr id="28" name="Connecteur droit avec flèche 27"/>
                      <p:cNvCxnSpPr>
                        <a:stCxn id="70" idx="2"/>
                      </p:cNvCxnSpPr>
                      <p:nvPr/>
                    </p:nvCxnSpPr>
                    <p:spPr>
                      <a:xfrm>
                        <a:off x="759998" y="3150260"/>
                        <a:ext cx="1584176" cy="86409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1854116"/>
                        <a:ext cx="2092654" cy="12868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724128" y="5094476"/>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9"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79" name="Picture 2" descr="C:\Users\Denise\AppData\Local\Microsoft\Windows\INetCache\IE\LTJQEBO3\MC900334456[1].wmf"/>
          <p:cNvPicPr>
            <a:picLocks noChangeAspect="1" noChangeArrowheads="1"/>
          </p:cNvPicPr>
          <p:nvPr/>
        </p:nvPicPr>
        <p:blipFill>
          <a:blip r:embed="rId3" cstate="print"/>
          <a:srcRect/>
          <a:stretch>
            <a:fillRect/>
          </a:stretch>
        </p:blipFill>
        <p:spPr bwMode="auto">
          <a:xfrm flipH="1">
            <a:off x="4681614" y="4293096"/>
            <a:ext cx="322434" cy="423627"/>
          </a:xfrm>
          <a:prstGeom prst="rect">
            <a:avLst/>
          </a:prstGeom>
          <a:noFill/>
        </p:spPr>
      </p:pic>
      <p:sp>
        <p:nvSpPr>
          <p:cNvPr id="95" name="Rectangle 94"/>
          <p:cNvSpPr/>
          <p:nvPr/>
        </p:nvSpPr>
        <p:spPr>
          <a:xfrm>
            <a:off x="4387494" y="3244334"/>
            <a:ext cx="369012" cy="369332"/>
          </a:xfrm>
          <a:prstGeom prst="rect">
            <a:avLst/>
          </a:prstGeom>
        </p:spPr>
        <p:txBody>
          <a:bodyPr wrap="none">
            <a:spAutoFit/>
          </a:bodyPr>
          <a:lstStyle/>
          <a:p>
            <a:r>
              <a:rPr lang="fr-FR" dirty="0" smtClean="0">
                <a:solidFill>
                  <a:srgbClr val="FF0000"/>
                </a:solidFill>
                <a:latin typeface="Script MT Bold" pitchFamily="66" charset="0"/>
              </a:rPr>
              <a:t>R</a:t>
            </a:r>
            <a:endParaRPr lang="fr-FR" dirty="0"/>
          </a:p>
        </p:txBody>
      </p:sp>
      <p:grpSp>
        <p:nvGrpSpPr>
          <p:cNvPr id="23" name="Groupe 66"/>
          <p:cNvGrpSpPr/>
          <p:nvPr/>
        </p:nvGrpSpPr>
        <p:grpSpPr>
          <a:xfrm>
            <a:off x="3995936" y="3573016"/>
            <a:ext cx="648072" cy="792088"/>
            <a:chOff x="3995936" y="3573016"/>
            <a:chExt cx="648072" cy="792088"/>
          </a:xfrm>
        </p:grpSpPr>
        <p:sp>
          <p:nvSpPr>
            <p:cNvPr id="70" name="Flèche vers le haut 69"/>
            <p:cNvSpPr/>
            <p:nvPr/>
          </p:nvSpPr>
          <p:spPr>
            <a:xfrm>
              <a:off x="4355976" y="3645024"/>
              <a:ext cx="288032" cy="72008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7" name="Rectangle 76"/>
            <p:cNvSpPr/>
            <p:nvPr/>
          </p:nvSpPr>
          <p:spPr>
            <a:xfrm>
              <a:off x="3995936" y="3573016"/>
              <a:ext cx="362600" cy="369332"/>
            </a:xfrm>
            <a:prstGeom prst="rect">
              <a:avLst/>
            </a:prstGeom>
          </p:spPr>
          <p:txBody>
            <a:bodyPr wrap="none">
              <a:spAutoFit/>
            </a:bodyPr>
            <a:lstStyle/>
            <a:p>
              <a:r>
                <a:rPr lang="fr-FR" dirty="0" smtClean="0">
                  <a:solidFill>
                    <a:srgbClr val="002060"/>
                  </a:solidFill>
                  <a:sym typeface="Symbol"/>
                </a:rPr>
                <a:t></a:t>
              </a:r>
              <a:endParaRPr lang="fr-FR" dirty="0">
                <a:solidFill>
                  <a:srgbClr val="002060"/>
                </a:solidFill>
              </a:endParaRPr>
            </a:p>
          </p:txBody>
        </p:sp>
      </p:grpSp>
      <p:sp>
        <p:nvSpPr>
          <p:cNvPr id="88" name="ZoneTexte 87"/>
          <p:cNvSpPr txBox="1"/>
          <p:nvPr/>
        </p:nvSpPr>
        <p:spPr>
          <a:xfrm>
            <a:off x="0" y="764704"/>
            <a:ext cx="9144000" cy="338554"/>
          </a:xfrm>
          <a:prstGeom prst="rect">
            <a:avLst/>
          </a:prstGeom>
          <a:noFill/>
        </p:spPr>
        <p:txBody>
          <a:bodyPr wrap="square" rtlCol="0">
            <a:spAutoFit/>
          </a:bodyPr>
          <a:lstStyle/>
          <a:p>
            <a:pPr algn="ctr"/>
            <a:r>
              <a:rPr lang="fr-FR" sz="1600" dirty="0" smtClean="0"/>
              <a:t>Or </a:t>
            </a:r>
            <a:r>
              <a:rPr lang="fr-FR" sz="1600" dirty="0" smtClean="0">
                <a:sym typeface="Symbol"/>
              </a:rPr>
              <a:t>la force de Coriolis </a:t>
            </a:r>
            <a:r>
              <a:rPr lang="fr-FR" sz="1600" dirty="0" smtClean="0"/>
              <a:t> </a:t>
            </a:r>
            <a:r>
              <a:rPr lang="fr-FR" sz="1600" b="1" dirty="0" smtClean="0">
                <a:solidFill>
                  <a:schemeClr val="bg1">
                    <a:lumMod val="50000"/>
                  </a:schemeClr>
                </a:solidFill>
                <a:sym typeface="Symbol"/>
              </a:rPr>
              <a:t>F</a:t>
            </a:r>
            <a:r>
              <a:rPr lang="fr-FR" sz="1600" baseline="-25000" dirty="0" smtClean="0">
                <a:solidFill>
                  <a:schemeClr val="bg1">
                    <a:lumMod val="50000"/>
                  </a:schemeClr>
                </a:solidFill>
                <a:sym typeface="Symbol"/>
              </a:rPr>
              <a:t>CO </a:t>
            </a:r>
            <a:r>
              <a:rPr lang="fr-FR" sz="1600" dirty="0" smtClean="0">
                <a:solidFill>
                  <a:schemeClr val="bg1">
                    <a:lumMod val="50000"/>
                  </a:schemeClr>
                </a:solidFill>
                <a:sym typeface="Symbol"/>
              </a:rPr>
              <a:t> </a:t>
            </a:r>
            <a:r>
              <a:rPr lang="fr-FR" sz="1600" dirty="0" smtClean="0">
                <a:sym typeface="Symbol"/>
              </a:rPr>
              <a:t>=</a:t>
            </a:r>
            <a:r>
              <a:rPr lang="fr-FR" sz="1600" dirty="0" smtClean="0"/>
              <a:t> - m</a:t>
            </a:r>
            <a:r>
              <a:rPr lang="fr-FR" sz="1600" b="1" dirty="0" smtClean="0">
                <a:sym typeface="Symbol"/>
              </a:rPr>
              <a:t> </a:t>
            </a:r>
            <a:r>
              <a:rPr lang="fr-FR" sz="1600" baseline="-25000" dirty="0" smtClean="0">
                <a:sym typeface="Symbol"/>
              </a:rPr>
              <a:t>C </a:t>
            </a:r>
            <a:endParaRPr lang="fr-FR" sz="1600" baseline="-25000" dirty="0"/>
          </a:p>
        </p:txBody>
      </p:sp>
      <p:sp>
        <p:nvSpPr>
          <p:cNvPr id="89" name="ZoneTexte 88"/>
          <p:cNvSpPr txBox="1"/>
          <p:nvPr/>
        </p:nvSpPr>
        <p:spPr>
          <a:xfrm>
            <a:off x="0" y="1628800"/>
            <a:ext cx="9144000" cy="338554"/>
          </a:xfrm>
          <a:prstGeom prst="rect">
            <a:avLst/>
          </a:prstGeom>
          <a:noFill/>
        </p:spPr>
        <p:txBody>
          <a:bodyPr wrap="square" rtlCol="0">
            <a:spAutoFit/>
          </a:bodyPr>
          <a:lstStyle/>
          <a:p>
            <a:pPr algn="ctr">
              <a:buFont typeface="Wingdings" pitchFamily="2" charset="2"/>
              <a:buChar char="Ø"/>
            </a:pPr>
            <a:r>
              <a:rPr lang="fr-FR" sz="1600" dirty="0" smtClean="0"/>
              <a:t>Dans le cas d’une rotation de sens direct, </a:t>
            </a:r>
            <a:r>
              <a:rPr lang="fr-FR" sz="1600" b="1" dirty="0" smtClean="0">
                <a:solidFill>
                  <a:schemeClr val="bg1">
                    <a:lumMod val="50000"/>
                  </a:schemeClr>
                </a:solidFill>
                <a:sym typeface="Symbol"/>
              </a:rPr>
              <a:t>F</a:t>
            </a:r>
            <a:r>
              <a:rPr lang="fr-FR" sz="1600" b="1" baseline="-25000" dirty="0" smtClean="0">
                <a:solidFill>
                  <a:schemeClr val="bg1">
                    <a:lumMod val="50000"/>
                  </a:schemeClr>
                </a:solidFill>
                <a:sym typeface="Symbol"/>
              </a:rPr>
              <a:t>CO</a:t>
            </a:r>
            <a:r>
              <a:rPr lang="fr-FR" sz="1600" dirty="0" smtClean="0"/>
              <a:t>  est dirigée 90° </a:t>
            </a:r>
            <a:r>
              <a:rPr lang="fr-FR" sz="1600" b="1" u="sng" dirty="0" smtClean="0"/>
              <a:t>à gauche </a:t>
            </a:r>
            <a:r>
              <a:rPr lang="fr-FR" sz="1600" dirty="0" smtClean="0"/>
              <a:t>du vecteur vitesse relative</a:t>
            </a:r>
            <a:endParaRPr lang="fr-FR" sz="1600" dirty="0"/>
          </a:p>
        </p:txBody>
      </p:sp>
      <p:grpSp>
        <p:nvGrpSpPr>
          <p:cNvPr id="25" name="Groupe 101"/>
          <p:cNvGrpSpPr/>
          <p:nvPr/>
        </p:nvGrpSpPr>
        <p:grpSpPr>
          <a:xfrm rot="-780000">
            <a:off x="4971493" y="4474965"/>
            <a:ext cx="403586" cy="588467"/>
            <a:chOff x="4888494" y="4578017"/>
            <a:chExt cx="403586" cy="588467"/>
          </a:xfrm>
        </p:grpSpPr>
        <p:cxnSp>
          <p:nvCxnSpPr>
            <p:cNvPr id="100" name="Connecteur droit avec flèche 99"/>
            <p:cNvCxnSpPr/>
            <p:nvPr/>
          </p:nvCxnSpPr>
          <p:spPr>
            <a:xfrm rot="-840000">
              <a:off x="4888494" y="4578017"/>
              <a:ext cx="0" cy="36000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1" name="ZoneTexte 100"/>
            <p:cNvSpPr txBox="1"/>
            <p:nvPr/>
          </p:nvSpPr>
          <p:spPr>
            <a:xfrm>
              <a:off x="4892612" y="4797152"/>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grpSp>
      <p:grpSp>
        <p:nvGrpSpPr>
          <p:cNvPr id="30" name="Groupe 107"/>
          <p:cNvGrpSpPr/>
          <p:nvPr/>
        </p:nvGrpSpPr>
        <p:grpSpPr>
          <a:xfrm>
            <a:off x="4860032" y="4283804"/>
            <a:ext cx="677854" cy="369332"/>
            <a:chOff x="4948098" y="4293096"/>
            <a:chExt cx="677854" cy="369332"/>
          </a:xfrm>
        </p:grpSpPr>
        <p:cxnSp>
          <p:nvCxnSpPr>
            <p:cNvPr id="105" name="Connecteur droit avec flèche 104"/>
            <p:cNvCxnSpPr/>
            <p:nvPr/>
          </p:nvCxnSpPr>
          <p:spPr>
            <a:xfrm rot="19260000">
              <a:off x="4948098" y="4435601"/>
              <a:ext cx="288032" cy="14822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7" name="ZoneTexte 106"/>
            <p:cNvSpPr txBox="1"/>
            <p:nvPr/>
          </p:nvSpPr>
          <p:spPr>
            <a:xfrm>
              <a:off x="5220072" y="4293096"/>
              <a:ext cx="405880" cy="369332"/>
            </a:xfrm>
            <a:prstGeom prst="rect">
              <a:avLst/>
            </a:prstGeom>
            <a:noFill/>
          </p:spPr>
          <p:txBody>
            <a:bodyPr wrap="none" rtlCol="0">
              <a:spAutoFit/>
            </a:bodyPr>
            <a:lstStyle/>
            <a:p>
              <a:r>
                <a:rPr lang="fr-FR" dirty="0" smtClean="0">
                  <a:sym typeface="Symbol"/>
                </a:rPr>
                <a:t></a:t>
              </a:r>
              <a:r>
                <a:rPr lang="fr-FR" baseline="-25000" dirty="0" smtClean="0">
                  <a:sym typeface="Symbol"/>
                </a:rPr>
                <a:t>C</a:t>
              </a:r>
              <a:endParaRPr lang="fr-FR" baseline="-25000" dirty="0"/>
            </a:p>
          </p:txBody>
        </p:sp>
      </p:grpSp>
      <p:sp>
        <p:nvSpPr>
          <p:cNvPr id="117" name="ZoneTexte 116"/>
          <p:cNvSpPr txBox="1"/>
          <p:nvPr/>
        </p:nvSpPr>
        <p:spPr>
          <a:xfrm>
            <a:off x="5292080" y="4509120"/>
            <a:ext cx="216024" cy="369332"/>
          </a:xfrm>
          <a:prstGeom prst="rect">
            <a:avLst/>
          </a:prstGeom>
          <a:noFill/>
        </p:spPr>
        <p:txBody>
          <a:bodyPr wrap="square" rtlCol="0">
            <a:spAutoFit/>
          </a:bodyPr>
          <a:lstStyle/>
          <a:p>
            <a:endParaRPr lang="fr-FR" dirty="0"/>
          </a:p>
        </p:txBody>
      </p:sp>
      <p:sp>
        <p:nvSpPr>
          <p:cNvPr id="74" name="ZoneTexte 73"/>
          <p:cNvSpPr txBox="1"/>
          <p:nvPr/>
        </p:nvSpPr>
        <p:spPr>
          <a:xfrm>
            <a:off x="107504" y="1196752"/>
            <a:ext cx="9144000" cy="338554"/>
          </a:xfrm>
          <a:prstGeom prst="rect">
            <a:avLst/>
          </a:prstGeom>
          <a:noFill/>
        </p:spPr>
        <p:txBody>
          <a:bodyPr wrap="square" rtlCol="0">
            <a:spAutoFit/>
          </a:bodyPr>
          <a:lstStyle/>
          <a:p>
            <a:pPr algn="ctr"/>
            <a:r>
              <a:rPr lang="fr-FR" sz="1600" dirty="0" smtClean="0"/>
              <a:t>Celle-ci est donc de sens opposé à l’accélération de Coriolis</a:t>
            </a:r>
            <a:endParaRPr lang="fr-FR" sz="1600" dirty="0"/>
          </a:p>
        </p:txBody>
      </p:sp>
      <p:grpSp>
        <p:nvGrpSpPr>
          <p:cNvPr id="76" name="Groupe 75"/>
          <p:cNvGrpSpPr/>
          <p:nvPr/>
        </p:nvGrpSpPr>
        <p:grpSpPr>
          <a:xfrm rot="60000">
            <a:off x="4145081" y="4628346"/>
            <a:ext cx="749517" cy="594358"/>
            <a:chOff x="4404741" y="4620319"/>
            <a:chExt cx="450764" cy="392857"/>
          </a:xfrm>
        </p:grpSpPr>
        <p:cxnSp>
          <p:nvCxnSpPr>
            <p:cNvPr id="73" name="Connecteur droit avec flèche 72"/>
            <p:cNvCxnSpPr/>
            <p:nvPr/>
          </p:nvCxnSpPr>
          <p:spPr>
            <a:xfrm rot="-840000" flipH="1">
              <a:off x="4423171" y="4620319"/>
              <a:ext cx="324000"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4404741" y="4643844"/>
              <a:ext cx="450764" cy="369332"/>
            </a:xfrm>
            <a:prstGeom prst="rect">
              <a:avLst/>
            </a:prstGeom>
            <a:noFill/>
          </p:spPr>
          <p:txBody>
            <a:bodyPr wrap="none" rtlCol="0">
              <a:spAutoFit/>
            </a:bodyPr>
            <a:lstStyle/>
            <a:p>
              <a:r>
                <a:rPr lang="fr-FR" b="1" dirty="0" smtClean="0">
                  <a:solidFill>
                    <a:schemeClr val="bg1">
                      <a:lumMod val="50000"/>
                    </a:schemeClr>
                  </a:solidFill>
                </a:rPr>
                <a:t>F</a:t>
              </a:r>
              <a:r>
                <a:rPr lang="fr-FR" baseline="-25000" dirty="0" smtClean="0">
                  <a:solidFill>
                    <a:schemeClr val="bg1">
                      <a:lumMod val="50000"/>
                    </a:schemeClr>
                  </a:solidFill>
                </a:rPr>
                <a:t>C0</a:t>
              </a:r>
              <a:endParaRPr lang="fr-FR" baseline="-25000" dirty="0">
                <a:solidFill>
                  <a:schemeClr val="bg1">
                    <a:lumMod val="50000"/>
                  </a:schemeClr>
                </a:solidFill>
              </a:endParaRPr>
            </a:p>
          </p:txBody>
        </p:sp>
      </p:grpSp>
      <p:sp>
        <p:nvSpPr>
          <p:cNvPr id="80" name="ZoneTexte 79"/>
          <p:cNvSpPr txBox="1"/>
          <p:nvPr/>
        </p:nvSpPr>
        <p:spPr>
          <a:xfrm>
            <a:off x="611560" y="5877272"/>
            <a:ext cx="7180364" cy="338554"/>
          </a:xfrm>
          <a:prstGeom prst="rect">
            <a:avLst/>
          </a:prstGeom>
          <a:noFill/>
        </p:spPr>
        <p:txBody>
          <a:bodyPr wrap="none" rtlCol="0">
            <a:spAutoFit/>
          </a:bodyPr>
          <a:lstStyle/>
          <a:p>
            <a:r>
              <a:rPr lang="fr-FR" sz="1600" dirty="0" smtClean="0"/>
              <a:t>La force de Coriolis tend donc en permanence à dévier le mouvement  vers sa droite</a:t>
            </a:r>
            <a:endParaRPr lang="fr-FR" sz="1600" dirty="0"/>
          </a:p>
        </p:txBody>
      </p:sp>
      <p:sp>
        <p:nvSpPr>
          <p:cNvPr id="62" name="Espace réservé du numéro de diapositive 61"/>
          <p:cNvSpPr>
            <a:spLocks noGrp="1"/>
          </p:cNvSpPr>
          <p:nvPr>
            <p:ph type="sldNum" sz="quarter" idx="12"/>
          </p:nvPr>
        </p:nvSpPr>
        <p:spPr/>
        <p:txBody>
          <a:bodyPr/>
          <a:lstStyle/>
          <a:p>
            <a:fld id="{083CCA20-CF97-4534-A8C1-DF94BF714617}" type="slidenum">
              <a:rPr lang="fr-FR" smtClean="0"/>
              <a:pPr/>
              <a:t>21</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76"/>
                                        </p:tgtEl>
                                        <p:attrNameLst>
                                          <p:attrName>style.visibility</p:attrName>
                                        </p:attrNameLst>
                                      </p:cBhvr>
                                      <p:to>
                                        <p:strVal val="visible"/>
                                      </p:to>
                                    </p:set>
                                    <p:animEffect transition="in" filter="wipe(right)">
                                      <p:cBhvr>
                                        <p:cTn id="11" dur="500"/>
                                        <p:tgtEl>
                                          <p:spTgt spid="7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8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5" name="Groupe 70"/>
          <p:cNvGrpSpPr/>
          <p:nvPr/>
        </p:nvGrpSpPr>
        <p:grpSpPr>
          <a:xfrm>
            <a:off x="3923928" y="2699628"/>
            <a:ext cx="2808312" cy="2601580"/>
            <a:chOff x="683568" y="1628800"/>
            <a:chExt cx="2808312"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683568" y="1628800"/>
              <a:ext cx="2520280" cy="2601580"/>
              <a:chOff x="683568" y="1628800"/>
              <a:chExt cx="2520280"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22"/>
              <p:cNvGrpSpPr/>
              <p:nvPr/>
            </p:nvGrpSpPr>
            <p:grpSpPr>
              <a:xfrm>
                <a:off x="683568" y="1628800"/>
                <a:ext cx="2520280" cy="2376264"/>
                <a:chOff x="683568" y="1628800"/>
                <a:chExt cx="2520280" cy="2376264"/>
              </a:xfrm>
            </p:grpSpPr>
            <p:grpSp>
              <p:nvGrpSpPr>
                <p:cNvPr id="9"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grpSp>
      <p:grpSp>
        <p:nvGrpSpPr>
          <p:cNvPr id="11" name="Groupe 77"/>
          <p:cNvGrpSpPr/>
          <p:nvPr/>
        </p:nvGrpSpPr>
        <p:grpSpPr>
          <a:xfrm>
            <a:off x="4067944" y="2348880"/>
            <a:ext cx="2805806" cy="3249652"/>
            <a:chOff x="4067944" y="2348880"/>
            <a:chExt cx="2805806" cy="3249652"/>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3" name="Groupe 68"/>
            <p:cNvGrpSpPr/>
            <p:nvPr/>
          </p:nvGrpSpPr>
          <p:grpSpPr>
            <a:xfrm>
              <a:off x="4067944" y="2348880"/>
              <a:ext cx="2805806" cy="3249652"/>
              <a:chOff x="4067944" y="2214156"/>
              <a:chExt cx="2805806" cy="3249652"/>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5" name="Groupe 67"/>
              <p:cNvGrpSpPr/>
              <p:nvPr/>
            </p:nvGrpSpPr>
            <p:grpSpPr>
              <a:xfrm>
                <a:off x="4067944" y="2214156"/>
                <a:ext cx="2520280" cy="3249652"/>
                <a:chOff x="4067944" y="2214156"/>
                <a:chExt cx="2520280" cy="3249652"/>
              </a:xfrm>
            </p:grpSpPr>
            <p:sp>
              <p:nvSpPr>
                <p:cNvPr id="56" name="ZoneTexte 55"/>
                <p:cNvSpPr txBox="1"/>
                <p:nvPr/>
              </p:nvSpPr>
              <p:spPr>
                <a:xfrm>
                  <a:off x="4067944" y="2934236"/>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6" name="Groupe 65"/>
                <p:cNvGrpSpPr/>
                <p:nvPr/>
              </p:nvGrpSpPr>
              <p:grpSpPr>
                <a:xfrm>
                  <a:off x="4495570" y="2214156"/>
                  <a:ext cx="2092654" cy="3249652"/>
                  <a:chOff x="4495570" y="2214156"/>
                  <a:chExt cx="2092654" cy="3249652"/>
                </a:xfrm>
              </p:grpSpPr>
              <p:grpSp>
                <p:nvGrpSpPr>
                  <p:cNvPr id="17" name="Groupe 23"/>
                  <p:cNvGrpSpPr/>
                  <p:nvPr/>
                </p:nvGrpSpPr>
                <p:grpSpPr>
                  <a:xfrm>
                    <a:off x="4495570" y="2214156"/>
                    <a:ext cx="2092654" cy="2880320"/>
                    <a:chOff x="1259632" y="1278052"/>
                    <a:chExt cx="2092654" cy="2880320"/>
                  </a:xfrm>
                </p:grpSpPr>
                <p:grpSp>
                  <p:nvGrpSpPr>
                    <p:cNvPr id="18" name="Groupe 17"/>
                    <p:cNvGrpSpPr/>
                    <p:nvPr/>
                  </p:nvGrpSpPr>
                  <p:grpSpPr>
                    <a:xfrm>
                      <a:off x="1259632" y="1340768"/>
                      <a:ext cx="2092654" cy="2817604"/>
                      <a:chOff x="755576" y="1196752"/>
                      <a:chExt cx="2092654" cy="2817604"/>
                    </a:xfrm>
                  </p:grpSpPr>
                  <p:cxnSp>
                    <p:nvCxnSpPr>
                      <p:cNvPr id="28" name="Connecteur droit avec flèche 27"/>
                      <p:cNvCxnSpPr>
                        <a:stCxn id="70" idx="2"/>
                      </p:cNvCxnSpPr>
                      <p:nvPr/>
                    </p:nvCxnSpPr>
                    <p:spPr>
                      <a:xfrm>
                        <a:off x="759998" y="3150260"/>
                        <a:ext cx="1584176" cy="86409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1854116"/>
                        <a:ext cx="2092654" cy="12868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724128" y="5094476"/>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9"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1" name="ZoneTexte 70"/>
          <p:cNvSpPr txBox="1"/>
          <p:nvPr/>
        </p:nvSpPr>
        <p:spPr>
          <a:xfrm>
            <a:off x="107504" y="260648"/>
            <a:ext cx="9036496" cy="338554"/>
          </a:xfrm>
          <a:prstGeom prst="rect">
            <a:avLst/>
          </a:prstGeom>
          <a:noFill/>
        </p:spPr>
        <p:txBody>
          <a:bodyPr wrap="square" rtlCol="0">
            <a:spAutoFit/>
          </a:bodyPr>
          <a:lstStyle/>
          <a:p>
            <a:pPr algn="ctr"/>
            <a:r>
              <a:rPr lang="fr-FR" sz="1600" dirty="0" smtClean="0"/>
              <a:t>En résumé, dans le référentiel du manège en rotation de sens direct, l’employé est soumis à:</a:t>
            </a:r>
          </a:p>
        </p:txBody>
      </p:sp>
      <p:pic>
        <p:nvPicPr>
          <p:cNvPr id="79" name="Picture 2" descr="C:\Users\Denise\AppData\Local\Microsoft\Windows\INetCache\IE\LTJQEBO3\MC900334456[1].wmf"/>
          <p:cNvPicPr>
            <a:picLocks noChangeAspect="1" noChangeArrowheads="1"/>
          </p:cNvPicPr>
          <p:nvPr/>
        </p:nvPicPr>
        <p:blipFill>
          <a:blip r:embed="rId3" cstate="print"/>
          <a:srcRect/>
          <a:stretch>
            <a:fillRect/>
          </a:stretch>
        </p:blipFill>
        <p:spPr bwMode="auto">
          <a:xfrm>
            <a:off x="4681614" y="4293096"/>
            <a:ext cx="322434" cy="423627"/>
          </a:xfrm>
          <a:prstGeom prst="rect">
            <a:avLst/>
          </a:prstGeom>
          <a:noFill/>
        </p:spPr>
      </p:pic>
      <p:sp>
        <p:nvSpPr>
          <p:cNvPr id="95" name="Rectangle 94"/>
          <p:cNvSpPr/>
          <p:nvPr/>
        </p:nvSpPr>
        <p:spPr>
          <a:xfrm>
            <a:off x="4387494" y="3244334"/>
            <a:ext cx="369012" cy="369332"/>
          </a:xfrm>
          <a:prstGeom prst="rect">
            <a:avLst/>
          </a:prstGeom>
        </p:spPr>
        <p:txBody>
          <a:bodyPr wrap="none">
            <a:spAutoFit/>
          </a:bodyPr>
          <a:lstStyle/>
          <a:p>
            <a:r>
              <a:rPr lang="fr-FR" dirty="0" smtClean="0">
                <a:solidFill>
                  <a:srgbClr val="FF0000"/>
                </a:solidFill>
                <a:latin typeface="Script MT Bold" pitchFamily="66" charset="0"/>
              </a:rPr>
              <a:t>R</a:t>
            </a:r>
            <a:endParaRPr lang="fr-FR" dirty="0"/>
          </a:p>
        </p:txBody>
      </p:sp>
      <p:sp>
        <p:nvSpPr>
          <p:cNvPr id="85" name="ZoneTexte 84"/>
          <p:cNvSpPr txBox="1"/>
          <p:nvPr/>
        </p:nvSpPr>
        <p:spPr>
          <a:xfrm>
            <a:off x="539552" y="620688"/>
            <a:ext cx="6008183" cy="338554"/>
          </a:xfrm>
          <a:prstGeom prst="rect">
            <a:avLst/>
          </a:prstGeom>
          <a:noFill/>
        </p:spPr>
        <p:txBody>
          <a:bodyPr wrap="none" rtlCol="0">
            <a:spAutoFit/>
          </a:bodyPr>
          <a:lstStyle/>
          <a:p>
            <a:pPr>
              <a:buFont typeface="Wingdings" pitchFamily="2" charset="2"/>
              <a:buChar char="Ø"/>
            </a:pPr>
            <a:r>
              <a:rPr lang="fr-FR" sz="1600" dirty="0" smtClean="0">
                <a:solidFill>
                  <a:srgbClr val="FF0000"/>
                </a:solidFill>
                <a:sym typeface="Symbol"/>
              </a:rPr>
              <a:t> </a:t>
            </a:r>
            <a:r>
              <a:rPr lang="fr-FR" sz="1600" b="1" dirty="0" smtClean="0">
                <a:sym typeface="Symbol"/>
              </a:rPr>
              <a:t>R</a:t>
            </a:r>
            <a:r>
              <a:rPr lang="fr-FR" sz="1600" dirty="0" smtClean="0">
                <a:solidFill>
                  <a:srgbClr val="FF0000"/>
                </a:solidFill>
                <a:sym typeface="Symbol"/>
              </a:rPr>
              <a:t>  </a:t>
            </a:r>
            <a:r>
              <a:rPr lang="fr-FR" sz="1600" dirty="0" smtClean="0">
                <a:sym typeface="Symbol"/>
              </a:rPr>
              <a:t>et</a:t>
            </a:r>
            <a:r>
              <a:rPr lang="fr-FR" sz="1600" dirty="0" smtClean="0">
                <a:solidFill>
                  <a:srgbClr val="FF0000"/>
                </a:solidFill>
                <a:sym typeface="Symbol"/>
              </a:rPr>
              <a:t> </a:t>
            </a:r>
            <a:r>
              <a:rPr lang="fr-FR" sz="1600" b="1" dirty="0" smtClean="0">
                <a:solidFill>
                  <a:srgbClr val="FF0000"/>
                </a:solidFill>
                <a:sym typeface="Symbol"/>
              </a:rPr>
              <a:t>P </a:t>
            </a:r>
            <a:r>
              <a:rPr lang="fr-FR" sz="1600" dirty="0" smtClean="0">
                <a:sym typeface="Symbol"/>
              </a:rPr>
              <a:t>qui sont les forces fondamentales dans le référentiel galiléen</a:t>
            </a:r>
            <a:endParaRPr lang="fr-FR" sz="1600" dirty="0"/>
          </a:p>
        </p:txBody>
      </p:sp>
      <p:sp>
        <p:nvSpPr>
          <p:cNvPr id="86" name="ZoneTexte 85"/>
          <p:cNvSpPr txBox="1"/>
          <p:nvPr/>
        </p:nvSpPr>
        <p:spPr>
          <a:xfrm>
            <a:off x="539552" y="980728"/>
            <a:ext cx="8367291" cy="338554"/>
          </a:xfrm>
          <a:prstGeom prst="rect">
            <a:avLst/>
          </a:prstGeom>
          <a:noFill/>
        </p:spPr>
        <p:txBody>
          <a:bodyPr wrap="none" rtlCol="0">
            <a:spAutoFit/>
          </a:bodyPr>
          <a:lstStyle/>
          <a:p>
            <a:pPr>
              <a:buFont typeface="Wingdings" pitchFamily="2" charset="2"/>
              <a:buChar char="Ø"/>
            </a:pPr>
            <a:r>
              <a:rPr lang="fr-FR" sz="1600" dirty="0" smtClean="0"/>
              <a:t>   </a:t>
            </a:r>
            <a:r>
              <a:rPr lang="fr-FR" sz="1600" b="1" dirty="0" smtClean="0"/>
              <a:t>F</a:t>
            </a:r>
            <a:r>
              <a:rPr lang="fr-FR" sz="1600" baseline="-25000" dirty="0" smtClean="0"/>
              <a:t>IE</a:t>
            </a:r>
            <a:r>
              <a:rPr lang="fr-FR" sz="1600" dirty="0" smtClean="0"/>
              <a:t>  force d’inertie d’entraînement, ici centrifuge, qui l’accélère en direction du bord du plateau </a:t>
            </a:r>
            <a:endParaRPr lang="fr-FR" sz="1600" baseline="-25000" dirty="0"/>
          </a:p>
        </p:txBody>
      </p:sp>
      <p:sp>
        <p:nvSpPr>
          <p:cNvPr id="88" name="ZoneTexte 87"/>
          <p:cNvSpPr txBox="1"/>
          <p:nvPr/>
        </p:nvSpPr>
        <p:spPr>
          <a:xfrm>
            <a:off x="539552" y="1340768"/>
            <a:ext cx="8604448" cy="584775"/>
          </a:xfrm>
          <a:prstGeom prst="rect">
            <a:avLst/>
          </a:prstGeom>
          <a:noFill/>
        </p:spPr>
        <p:txBody>
          <a:bodyPr wrap="square" rtlCol="0">
            <a:spAutoFit/>
          </a:bodyPr>
          <a:lstStyle/>
          <a:p>
            <a:pPr>
              <a:buFont typeface="Wingdings" pitchFamily="2" charset="2"/>
              <a:buChar char="Ø"/>
            </a:pPr>
            <a:r>
              <a:rPr lang="fr-FR" sz="1600" dirty="0" smtClean="0"/>
              <a:t>  </a:t>
            </a:r>
            <a:r>
              <a:rPr lang="fr-FR" sz="1600" dirty="0" smtClean="0">
                <a:sym typeface="Symbol"/>
              </a:rPr>
              <a:t> </a:t>
            </a:r>
            <a:r>
              <a:rPr lang="fr-FR" sz="1600" b="1" dirty="0" smtClean="0">
                <a:solidFill>
                  <a:schemeClr val="bg1">
                    <a:lumMod val="50000"/>
                  </a:schemeClr>
                </a:solidFill>
                <a:sym typeface="Symbol"/>
              </a:rPr>
              <a:t>F</a:t>
            </a:r>
            <a:r>
              <a:rPr lang="fr-FR" sz="1600" b="1" baseline="-25000" dirty="0" smtClean="0">
                <a:solidFill>
                  <a:schemeClr val="bg1">
                    <a:lumMod val="50000"/>
                  </a:schemeClr>
                </a:solidFill>
                <a:sym typeface="Symbol"/>
              </a:rPr>
              <a:t>CO</a:t>
            </a:r>
            <a:r>
              <a:rPr lang="fr-FR" sz="1600" dirty="0" smtClean="0">
                <a:sym typeface="Symbol"/>
              </a:rPr>
              <a:t>  la force de Coriolis, dirigée vers la droite du mouvement et qui le dévie constamment, cette déviation augmentant avec la vitesse relative. </a:t>
            </a:r>
            <a:endParaRPr lang="fr-FR" sz="1600" baseline="-25000" dirty="0"/>
          </a:p>
        </p:txBody>
      </p:sp>
      <p:grpSp>
        <p:nvGrpSpPr>
          <p:cNvPr id="24" name="Groupe 101"/>
          <p:cNvGrpSpPr/>
          <p:nvPr/>
        </p:nvGrpSpPr>
        <p:grpSpPr>
          <a:xfrm rot="-780000">
            <a:off x="4971493" y="4474965"/>
            <a:ext cx="403586" cy="588467"/>
            <a:chOff x="4888494" y="4578017"/>
            <a:chExt cx="403586" cy="588467"/>
          </a:xfrm>
        </p:grpSpPr>
        <p:cxnSp>
          <p:nvCxnSpPr>
            <p:cNvPr id="100" name="Connecteur droit avec flèche 99"/>
            <p:cNvCxnSpPr/>
            <p:nvPr/>
          </p:nvCxnSpPr>
          <p:spPr>
            <a:xfrm rot="-840000">
              <a:off x="4888494" y="4578017"/>
              <a:ext cx="0" cy="36000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1" name="ZoneTexte 100"/>
            <p:cNvSpPr txBox="1"/>
            <p:nvPr/>
          </p:nvSpPr>
          <p:spPr>
            <a:xfrm>
              <a:off x="4892612" y="4797152"/>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grpSp>
      <p:sp>
        <p:nvSpPr>
          <p:cNvPr id="117" name="ZoneTexte 116"/>
          <p:cNvSpPr txBox="1"/>
          <p:nvPr/>
        </p:nvSpPr>
        <p:spPr>
          <a:xfrm>
            <a:off x="5292080" y="4509120"/>
            <a:ext cx="216024" cy="369332"/>
          </a:xfrm>
          <a:prstGeom prst="rect">
            <a:avLst/>
          </a:prstGeom>
          <a:noFill/>
        </p:spPr>
        <p:txBody>
          <a:bodyPr wrap="square" rtlCol="0">
            <a:spAutoFit/>
          </a:bodyPr>
          <a:lstStyle/>
          <a:p>
            <a:endParaRPr lang="fr-FR" dirty="0"/>
          </a:p>
        </p:txBody>
      </p:sp>
      <p:grpSp>
        <p:nvGrpSpPr>
          <p:cNvPr id="30" name="Groupe 75"/>
          <p:cNvGrpSpPr/>
          <p:nvPr/>
        </p:nvGrpSpPr>
        <p:grpSpPr>
          <a:xfrm rot="60000">
            <a:off x="4434221" y="4572042"/>
            <a:ext cx="473463" cy="392857"/>
            <a:chOff x="4393393" y="4620319"/>
            <a:chExt cx="473463" cy="392857"/>
          </a:xfrm>
        </p:grpSpPr>
        <p:cxnSp>
          <p:nvCxnSpPr>
            <p:cNvPr id="73" name="Connecteur droit avec flèche 72"/>
            <p:cNvCxnSpPr/>
            <p:nvPr/>
          </p:nvCxnSpPr>
          <p:spPr>
            <a:xfrm rot="-840000" flipH="1">
              <a:off x="4423171" y="4620319"/>
              <a:ext cx="324000"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4393393" y="4643844"/>
              <a:ext cx="473463" cy="369332"/>
            </a:xfrm>
            <a:prstGeom prst="rect">
              <a:avLst/>
            </a:prstGeom>
            <a:noFill/>
          </p:spPr>
          <p:txBody>
            <a:bodyPr wrap="none" rtlCol="0">
              <a:spAutoFit/>
            </a:bodyPr>
            <a:lstStyle/>
            <a:p>
              <a:r>
                <a:rPr lang="fr-FR" b="1" dirty="0" smtClean="0">
                  <a:solidFill>
                    <a:schemeClr val="bg1">
                      <a:lumMod val="50000"/>
                    </a:schemeClr>
                  </a:solidFill>
                </a:rPr>
                <a:t>F</a:t>
              </a:r>
              <a:r>
                <a:rPr lang="fr-FR" baseline="-25000" dirty="0" smtClean="0">
                  <a:solidFill>
                    <a:schemeClr val="bg1">
                      <a:lumMod val="50000"/>
                    </a:schemeClr>
                  </a:solidFill>
                </a:rPr>
                <a:t>CO</a:t>
              </a:r>
              <a:endParaRPr lang="fr-FR" baseline="-25000" dirty="0">
                <a:solidFill>
                  <a:schemeClr val="bg1">
                    <a:lumMod val="50000"/>
                  </a:schemeClr>
                </a:solidFill>
              </a:endParaRPr>
            </a:p>
          </p:txBody>
        </p:sp>
      </p:grpSp>
      <p:sp>
        <p:nvSpPr>
          <p:cNvPr id="80" name="ZoneTexte 79"/>
          <p:cNvSpPr txBox="1"/>
          <p:nvPr/>
        </p:nvSpPr>
        <p:spPr>
          <a:xfrm>
            <a:off x="611560" y="5877272"/>
            <a:ext cx="5070812" cy="369332"/>
          </a:xfrm>
          <a:prstGeom prst="rect">
            <a:avLst/>
          </a:prstGeom>
          <a:noFill/>
        </p:spPr>
        <p:txBody>
          <a:bodyPr wrap="none" rtlCol="0">
            <a:spAutoFit/>
          </a:bodyPr>
          <a:lstStyle/>
          <a:p>
            <a:r>
              <a:rPr lang="fr-FR" dirty="0" smtClean="0"/>
              <a:t>La  trajectoire est constamment déviée  vers la </a:t>
            </a:r>
            <a:r>
              <a:rPr lang="fr-FR" dirty="0" err="1" smtClean="0"/>
              <a:t>doite</a:t>
            </a:r>
            <a:endParaRPr lang="fr-FR" dirty="0"/>
          </a:p>
        </p:txBody>
      </p:sp>
      <p:grpSp>
        <p:nvGrpSpPr>
          <p:cNvPr id="62" name="Groupe 76"/>
          <p:cNvGrpSpPr/>
          <p:nvPr/>
        </p:nvGrpSpPr>
        <p:grpSpPr>
          <a:xfrm rot="-1620000">
            <a:off x="5017880" y="4357907"/>
            <a:ext cx="800322" cy="729372"/>
            <a:chOff x="4896036" y="4941168"/>
            <a:chExt cx="800322" cy="729372"/>
          </a:xfrm>
        </p:grpSpPr>
        <p:cxnSp>
          <p:nvCxnSpPr>
            <p:cNvPr id="63" name="Connecteur droit avec flèche 62"/>
            <p:cNvCxnSpPr/>
            <p:nvPr/>
          </p:nvCxnSpPr>
          <p:spPr>
            <a:xfrm rot="60000">
              <a:off x="4896036" y="4941168"/>
              <a:ext cx="396044" cy="576064"/>
            </a:xfrm>
            <a:prstGeom prst="straightConnector1">
              <a:avLst/>
            </a:prstGeom>
            <a:ln w="38100">
              <a:solidFill>
                <a:srgbClr val="993300"/>
              </a:solidFill>
              <a:tailEnd type="arrow"/>
            </a:ln>
          </p:spPr>
          <p:style>
            <a:lnRef idx="1">
              <a:schemeClr val="accent1"/>
            </a:lnRef>
            <a:fillRef idx="0">
              <a:schemeClr val="accent1"/>
            </a:fillRef>
            <a:effectRef idx="0">
              <a:schemeClr val="accent1"/>
            </a:effectRef>
            <a:fontRef idx="minor">
              <a:schemeClr val="tx1"/>
            </a:fontRef>
          </p:style>
        </p:cxnSp>
        <p:sp>
          <p:nvSpPr>
            <p:cNvPr id="64" name="ZoneTexte 63"/>
            <p:cNvSpPr txBox="1"/>
            <p:nvPr/>
          </p:nvSpPr>
          <p:spPr>
            <a:xfrm>
              <a:off x="5292080" y="5301208"/>
              <a:ext cx="404278" cy="369332"/>
            </a:xfrm>
            <a:prstGeom prst="rect">
              <a:avLst/>
            </a:prstGeom>
            <a:noFill/>
          </p:spPr>
          <p:txBody>
            <a:bodyPr wrap="none" rtlCol="0">
              <a:spAutoFit/>
            </a:bodyPr>
            <a:lstStyle/>
            <a:p>
              <a:r>
                <a:rPr lang="fr-FR" b="1" dirty="0" smtClean="0">
                  <a:solidFill>
                    <a:srgbClr val="993300"/>
                  </a:solidFill>
                </a:rPr>
                <a:t>F</a:t>
              </a:r>
              <a:r>
                <a:rPr lang="fr-FR" baseline="-25000" dirty="0" smtClean="0">
                  <a:solidFill>
                    <a:srgbClr val="993300"/>
                  </a:solidFill>
                </a:rPr>
                <a:t>IE</a:t>
              </a:r>
              <a:endParaRPr lang="fr-FR" dirty="0"/>
            </a:p>
          </p:txBody>
        </p:sp>
      </p:grpSp>
      <p:grpSp>
        <p:nvGrpSpPr>
          <p:cNvPr id="66" name="Groupe 52"/>
          <p:cNvGrpSpPr/>
          <p:nvPr/>
        </p:nvGrpSpPr>
        <p:grpSpPr>
          <a:xfrm>
            <a:off x="4860032" y="4653136"/>
            <a:ext cx="303288" cy="801380"/>
            <a:chOff x="2339752" y="3140968"/>
            <a:chExt cx="303288" cy="801380"/>
          </a:xfrm>
        </p:grpSpPr>
        <p:cxnSp>
          <p:nvCxnSpPr>
            <p:cNvPr id="67" name="Connecteur droit avec flèche 66"/>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8" name="ZoneTexte 67"/>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grpSp>
        <p:nvGrpSpPr>
          <p:cNvPr id="76" name="Groupe 75"/>
          <p:cNvGrpSpPr/>
          <p:nvPr/>
        </p:nvGrpSpPr>
        <p:grpSpPr>
          <a:xfrm>
            <a:off x="4766356" y="3635732"/>
            <a:ext cx="309700" cy="873388"/>
            <a:chOff x="4766356" y="3635732"/>
            <a:chExt cx="309700" cy="873388"/>
          </a:xfrm>
        </p:grpSpPr>
        <p:cxnSp>
          <p:nvCxnSpPr>
            <p:cNvPr id="69" name="Connecteur droit avec flèche 68"/>
            <p:cNvCxnSpPr/>
            <p:nvPr/>
          </p:nvCxnSpPr>
          <p:spPr>
            <a:xfrm rot="10800000">
              <a:off x="4860032" y="3933056"/>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2" name="ZoneTexte 71"/>
            <p:cNvSpPr txBox="1"/>
            <p:nvPr/>
          </p:nvSpPr>
          <p:spPr>
            <a:xfrm>
              <a:off x="4766356" y="3635732"/>
              <a:ext cx="309700" cy="369332"/>
            </a:xfrm>
            <a:prstGeom prst="rect">
              <a:avLst/>
            </a:prstGeom>
            <a:noFill/>
          </p:spPr>
          <p:txBody>
            <a:bodyPr wrap="none" rtlCol="0">
              <a:spAutoFit/>
            </a:bodyPr>
            <a:lstStyle/>
            <a:p>
              <a:r>
                <a:rPr lang="fr-FR" dirty="0" smtClean="0"/>
                <a:t>R</a:t>
              </a:r>
              <a:endParaRPr lang="fr-FR" dirty="0"/>
            </a:p>
          </p:txBody>
        </p:sp>
      </p:grpSp>
      <p:sp>
        <p:nvSpPr>
          <p:cNvPr id="78" name="Arc 77"/>
          <p:cNvSpPr/>
          <p:nvPr/>
        </p:nvSpPr>
        <p:spPr>
          <a:xfrm rot="3848831">
            <a:off x="4020032" y="4250927"/>
            <a:ext cx="553747" cy="1288582"/>
          </a:xfrm>
          <a:prstGeom prst="arc">
            <a:avLst>
              <a:gd name="adj1" fmla="val 16200000"/>
              <a:gd name="adj2" fmla="val 363802"/>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0" name="Espace réservé du numéro de diapositive 69"/>
          <p:cNvSpPr>
            <a:spLocks noGrp="1"/>
          </p:cNvSpPr>
          <p:nvPr>
            <p:ph type="sldNum" sz="quarter" idx="12"/>
          </p:nvPr>
        </p:nvSpPr>
        <p:spPr/>
        <p:txBody>
          <a:bodyPr/>
          <a:lstStyle/>
          <a:p>
            <a:fld id="{083CCA20-CF97-4534-A8C1-DF94BF714617}" type="slidenum">
              <a:rPr lang="fr-FR" smtClean="0"/>
              <a:pPr/>
              <a:t>22</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62"/>
                                        </p:tgtEl>
                                        <p:attrNameLst>
                                          <p:attrName>style.visibility</p:attrName>
                                        </p:attrNameLst>
                                      </p:cBhvr>
                                      <p:to>
                                        <p:strVal val="visible"/>
                                      </p:to>
                                    </p:set>
                                    <p:animEffect transition="in" filter="wipe(left)">
                                      <p:cBhvr>
                                        <p:cTn id="23" dur="500"/>
                                        <p:tgtEl>
                                          <p:spTgt spid="62"/>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88"/>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wipe(right)">
                                      <p:cBhvr>
                                        <p:cTn id="32" dur="500"/>
                                        <p:tgtEl>
                                          <p:spTgt spid="30"/>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78"/>
                                        </p:tgtEl>
                                        <p:attrNameLst>
                                          <p:attrName>style.visibility</p:attrName>
                                        </p:attrNameLst>
                                      </p:cBhvr>
                                      <p:to>
                                        <p:strVal val="visible"/>
                                      </p:to>
                                    </p:set>
                                    <p:animEffect transition="in" filter="wipe(up)">
                                      <p:cBhvr>
                                        <p:cTn id="41" dur="20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p:bldP spid="88" grpId="0"/>
      <p:bldP spid="80" grpId="0"/>
      <p:bldP spid="7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5" name="Groupe 70"/>
          <p:cNvGrpSpPr/>
          <p:nvPr/>
        </p:nvGrpSpPr>
        <p:grpSpPr>
          <a:xfrm>
            <a:off x="3635896" y="2699628"/>
            <a:ext cx="3096344" cy="2376264"/>
            <a:chOff x="395536" y="1628800"/>
            <a:chExt cx="3096344" cy="2376264"/>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395536" y="1628800"/>
              <a:ext cx="2808312" cy="2376264"/>
              <a:chOff x="395536" y="1628800"/>
              <a:chExt cx="2808312" cy="2376264"/>
            </a:xfrm>
          </p:grpSpPr>
          <p:sp>
            <p:nvSpPr>
              <p:cNvPr id="20" name="ZoneTexte 19"/>
              <p:cNvSpPr txBox="1"/>
              <p:nvPr/>
            </p:nvSpPr>
            <p:spPr>
              <a:xfrm>
                <a:off x="395536" y="358230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22"/>
              <p:cNvGrpSpPr/>
              <p:nvPr/>
            </p:nvGrpSpPr>
            <p:grpSpPr>
              <a:xfrm>
                <a:off x="683568" y="1628800"/>
                <a:ext cx="2520280" cy="2376264"/>
                <a:chOff x="683568" y="1628800"/>
                <a:chExt cx="2520280" cy="2376264"/>
              </a:xfrm>
            </p:grpSpPr>
            <p:grpSp>
              <p:nvGrpSpPr>
                <p:cNvPr id="9"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grpSp>
      <p:grpSp>
        <p:nvGrpSpPr>
          <p:cNvPr id="11" name="Groupe 77"/>
          <p:cNvGrpSpPr/>
          <p:nvPr/>
        </p:nvGrpSpPr>
        <p:grpSpPr>
          <a:xfrm>
            <a:off x="4067944" y="2348880"/>
            <a:ext cx="2805806" cy="3249652"/>
            <a:chOff x="4067944" y="2348880"/>
            <a:chExt cx="2805806" cy="3249652"/>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3" name="Groupe 68"/>
            <p:cNvGrpSpPr/>
            <p:nvPr/>
          </p:nvGrpSpPr>
          <p:grpSpPr>
            <a:xfrm>
              <a:off x="4067944" y="2348880"/>
              <a:ext cx="2805806" cy="3249652"/>
              <a:chOff x="4067944" y="2214156"/>
              <a:chExt cx="2805806" cy="3249652"/>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5" name="Groupe 67"/>
              <p:cNvGrpSpPr/>
              <p:nvPr/>
            </p:nvGrpSpPr>
            <p:grpSpPr>
              <a:xfrm>
                <a:off x="4067944" y="2214156"/>
                <a:ext cx="2520280" cy="3249652"/>
                <a:chOff x="4067944" y="2214156"/>
                <a:chExt cx="2520280" cy="3249652"/>
              </a:xfrm>
            </p:grpSpPr>
            <p:sp>
              <p:nvSpPr>
                <p:cNvPr id="56" name="ZoneTexte 55"/>
                <p:cNvSpPr txBox="1"/>
                <p:nvPr/>
              </p:nvSpPr>
              <p:spPr>
                <a:xfrm>
                  <a:off x="4067944" y="2934236"/>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6" name="Groupe 65"/>
                <p:cNvGrpSpPr/>
                <p:nvPr/>
              </p:nvGrpSpPr>
              <p:grpSpPr>
                <a:xfrm>
                  <a:off x="4495570" y="2214156"/>
                  <a:ext cx="2092654" cy="3249652"/>
                  <a:chOff x="4495570" y="2214156"/>
                  <a:chExt cx="2092654" cy="3249652"/>
                </a:xfrm>
              </p:grpSpPr>
              <p:grpSp>
                <p:nvGrpSpPr>
                  <p:cNvPr id="17" name="Groupe 23"/>
                  <p:cNvGrpSpPr/>
                  <p:nvPr/>
                </p:nvGrpSpPr>
                <p:grpSpPr>
                  <a:xfrm>
                    <a:off x="4495570" y="2214156"/>
                    <a:ext cx="2092654" cy="2880320"/>
                    <a:chOff x="1259632" y="1278052"/>
                    <a:chExt cx="2092654" cy="2880320"/>
                  </a:xfrm>
                </p:grpSpPr>
                <p:grpSp>
                  <p:nvGrpSpPr>
                    <p:cNvPr id="18" name="Groupe 17"/>
                    <p:cNvGrpSpPr/>
                    <p:nvPr/>
                  </p:nvGrpSpPr>
                  <p:grpSpPr>
                    <a:xfrm>
                      <a:off x="1259632" y="1340768"/>
                      <a:ext cx="2092654" cy="2817604"/>
                      <a:chOff x="755576" y="1196752"/>
                      <a:chExt cx="2092654" cy="2817604"/>
                    </a:xfrm>
                  </p:grpSpPr>
                  <p:cxnSp>
                    <p:nvCxnSpPr>
                      <p:cNvPr id="28" name="Connecteur droit avec flèche 27"/>
                      <p:cNvCxnSpPr/>
                      <p:nvPr/>
                    </p:nvCxnSpPr>
                    <p:spPr>
                      <a:xfrm>
                        <a:off x="759998" y="3150260"/>
                        <a:ext cx="1584176" cy="86409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1854116"/>
                        <a:ext cx="2092654" cy="12868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724128" y="5094476"/>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9"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sp>
        <p:nvSpPr>
          <p:cNvPr id="59" name="Flèche courbée vers la droite 58"/>
          <p:cNvSpPr/>
          <p:nvPr/>
        </p:nvSpPr>
        <p:spPr>
          <a:xfrm flipH="1">
            <a:off x="4139952" y="2564904"/>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1" name="ZoneTexte 70"/>
          <p:cNvSpPr txBox="1"/>
          <p:nvPr/>
        </p:nvSpPr>
        <p:spPr>
          <a:xfrm>
            <a:off x="107504" y="0"/>
            <a:ext cx="9036496" cy="338554"/>
          </a:xfrm>
          <a:prstGeom prst="rect">
            <a:avLst/>
          </a:prstGeom>
          <a:noFill/>
        </p:spPr>
        <p:txBody>
          <a:bodyPr wrap="square" rtlCol="0">
            <a:spAutoFit/>
          </a:bodyPr>
          <a:lstStyle/>
          <a:p>
            <a:pPr algn="ctr"/>
            <a:r>
              <a:rPr lang="fr-FR" sz="1600" dirty="0" smtClean="0"/>
              <a:t>Et si le plateau tourne dans le sens des aiguilles d’une montre ?</a:t>
            </a:r>
          </a:p>
        </p:txBody>
      </p:sp>
      <p:pic>
        <p:nvPicPr>
          <p:cNvPr id="79" name="Picture 2" descr="C:\Users\Denise\AppData\Local\Microsoft\Windows\INetCache\IE\LTJQEBO3\MC900334456[1].wmf"/>
          <p:cNvPicPr>
            <a:picLocks noChangeAspect="1" noChangeArrowheads="1"/>
          </p:cNvPicPr>
          <p:nvPr/>
        </p:nvPicPr>
        <p:blipFill>
          <a:blip r:embed="rId3" cstate="print"/>
          <a:srcRect/>
          <a:stretch>
            <a:fillRect/>
          </a:stretch>
        </p:blipFill>
        <p:spPr bwMode="auto">
          <a:xfrm>
            <a:off x="4681614" y="4293096"/>
            <a:ext cx="322434" cy="423627"/>
          </a:xfrm>
          <a:prstGeom prst="rect">
            <a:avLst/>
          </a:prstGeom>
          <a:noFill/>
        </p:spPr>
      </p:pic>
      <p:sp>
        <p:nvSpPr>
          <p:cNvPr id="95" name="Rectangle 94"/>
          <p:cNvSpPr/>
          <p:nvPr/>
        </p:nvSpPr>
        <p:spPr>
          <a:xfrm>
            <a:off x="4387494" y="3244334"/>
            <a:ext cx="369012" cy="369332"/>
          </a:xfrm>
          <a:prstGeom prst="rect">
            <a:avLst/>
          </a:prstGeom>
        </p:spPr>
        <p:txBody>
          <a:bodyPr wrap="none">
            <a:spAutoFit/>
          </a:bodyPr>
          <a:lstStyle/>
          <a:p>
            <a:r>
              <a:rPr lang="fr-FR" dirty="0" smtClean="0">
                <a:solidFill>
                  <a:srgbClr val="FF0000"/>
                </a:solidFill>
                <a:latin typeface="Script MT Bold" pitchFamily="66" charset="0"/>
              </a:rPr>
              <a:t>R</a:t>
            </a:r>
            <a:endParaRPr lang="fr-FR" dirty="0"/>
          </a:p>
        </p:txBody>
      </p:sp>
      <p:sp>
        <p:nvSpPr>
          <p:cNvPr id="86" name="ZoneTexte 85"/>
          <p:cNvSpPr txBox="1"/>
          <p:nvPr/>
        </p:nvSpPr>
        <p:spPr>
          <a:xfrm>
            <a:off x="0" y="908720"/>
            <a:ext cx="9144000" cy="338554"/>
          </a:xfrm>
          <a:prstGeom prst="rect">
            <a:avLst/>
          </a:prstGeom>
          <a:noFill/>
        </p:spPr>
        <p:txBody>
          <a:bodyPr wrap="square" rtlCol="0">
            <a:spAutoFit/>
          </a:bodyPr>
          <a:lstStyle/>
          <a:p>
            <a:pPr>
              <a:buFont typeface="Wingdings" pitchFamily="2" charset="2"/>
              <a:buChar char="Ø"/>
            </a:pPr>
            <a:r>
              <a:rPr lang="fr-FR" sz="1600" dirty="0" smtClean="0">
                <a:sym typeface="Symbol"/>
              </a:rPr>
              <a:t></a:t>
            </a:r>
            <a:r>
              <a:rPr lang="fr-FR" sz="1600" baseline="-25000" dirty="0" smtClean="0">
                <a:sym typeface="Symbol"/>
              </a:rPr>
              <a:t>C  </a:t>
            </a:r>
            <a:r>
              <a:rPr lang="fr-FR" sz="1600" dirty="0" smtClean="0">
                <a:sym typeface="Symbol"/>
              </a:rPr>
              <a:t>est orientée 90° à droite du mouvement (le trièdre</a:t>
            </a:r>
            <a:r>
              <a:rPr lang="fr-FR" sz="1600" dirty="0" smtClean="0"/>
              <a:t> {</a:t>
            </a:r>
            <a:r>
              <a:rPr lang="fr-FR" sz="1600" dirty="0" smtClean="0">
                <a:sym typeface="Symbol"/>
              </a:rPr>
              <a:t>, V</a:t>
            </a:r>
            <a:r>
              <a:rPr lang="fr-FR" sz="1600" baseline="-25000" dirty="0" smtClean="0">
                <a:sym typeface="Symbol"/>
              </a:rPr>
              <a:t>R</a:t>
            </a:r>
            <a:r>
              <a:rPr lang="fr-FR" sz="1600" dirty="0" smtClean="0">
                <a:sym typeface="Symbol"/>
              </a:rPr>
              <a:t>,</a:t>
            </a:r>
            <a:r>
              <a:rPr lang="fr-FR" sz="1600" baseline="-25000" dirty="0" smtClean="0">
                <a:sym typeface="Symbol"/>
              </a:rPr>
              <a:t>C</a:t>
            </a:r>
            <a:r>
              <a:rPr lang="fr-FR" sz="1600" dirty="0" smtClean="0">
                <a:sym typeface="Symbol"/>
              </a:rPr>
              <a:t>} doit être direct) </a:t>
            </a:r>
            <a:endParaRPr lang="fr-FR" sz="1600" baseline="-25000" dirty="0" smtClean="0">
              <a:solidFill>
                <a:schemeClr val="bg1">
                  <a:lumMod val="50000"/>
                </a:schemeClr>
              </a:solidFill>
            </a:endParaRPr>
          </a:p>
        </p:txBody>
      </p:sp>
      <p:sp>
        <p:nvSpPr>
          <p:cNvPr id="88" name="ZoneTexte 87"/>
          <p:cNvSpPr txBox="1"/>
          <p:nvPr/>
        </p:nvSpPr>
        <p:spPr>
          <a:xfrm>
            <a:off x="0" y="1196752"/>
            <a:ext cx="9144000" cy="584775"/>
          </a:xfrm>
          <a:prstGeom prst="rect">
            <a:avLst/>
          </a:prstGeom>
          <a:noFill/>
        </p:spPr>
        <p:txBody>
          <a:bodyPr wrap="square" rtlCol="0">
            <a:spAutoFit/>
          </a:bodyPr>
          <a:lstStyle/>
          <a:p>
            <a:pPr>
              <a:buFont typeface="Wingdings" pitchFamily="2" charset="2"/>
              <a:buChar char="Ø"/>
            </a:pPr>
            <a:r>
              <a:rPr lang="fr-FR" sz="1600" dirty="0" smtClean="0"/>
              <a:t>  </a:t>
            </a:r>
            <a:r>
              <a:rPr lang="fr-FR" sz="1600" b="1" dirty="0" smtClean="0">
                <a:solidFill>
                  <a:schemeClr val="bg1">
                    <a:lumMod val="50000"/>
                  </a:schemeClr>
                </a:solidFill>
                <a:sym typeface="Symbol"/>
              </a:rPr>
              <a:t>F</a:t>
            </a:r>
            <a:r>
              <a:rPr lang="fr-FR" sz="1600" baseline="-25000" dirty="0" smtClean="0">
                <a:solidFill>
                  <a:schemeClr val="bg1">
                    <a:lumMod val="50000"/>
                  </a:schemeClr>
                </a:solidFill>
                <a:sym typeface="Symbol"/>
              </a:rPr>
              <a:t>CO</a:t>
            </a:r>
            <a:r>
              <a:rPr lang="fr-FR" sz="1600" dirty="0" smtClean="0">
                <a:sym typeface="Symbol"/>
              </a:rPr>
              <a:t>  force de Coriolis, est dirigée vers la gauche  du mouvement et  le dévie constamment,</a:t>
            </a:r>
          </a:p>
          <a:p>
            <a:r>
              <a:rPr lang="fr-FR" sz="1600" dirty="0" smtClean="0">
                <a:sym typeface="Symbol"/>
              </a:rPr>
              <a:t>      cette déviation augmentant avec la vitesse relative. </a:t>
            </a:r>
            <a:endParaRPr lang="fr-FR" sz="1600" baseline="-25000" dirty="0"/>
          </a:p>
        </p:txBody>
      </p:sp>
      <p:grpSp>
        <p:nvGrpSpPr>
          <p:cNvPr id="23" name="Groupe 101"/>
          <p:cNvGrpSpPr/>
          <p:nvPr/>
        </p:nvGrpSpPr>
        <p:grpSpPr>
          <a:xfrm rot="-780000">
            <a:off x="4936765" y="4683100"/>
            <a:ext cx="484596" cy="481648"/>
            <a:chOff x="4818811" y="4783485"/>
            <a:chExt cx="484596" cy="481648"/>
          </a:xfrm>
        </p:grpSpPr>
        <p:cxnSp>
          <p:nvCxnSpPr>
            <p:cNvPr id="100" name="Connecteur droit avec flèche 99"/>
            <p:cNvCxnSpPr/>
            <p:nvPr/>
          </p:nvCxnSpPr>
          <p:spPr>
            <a:xfrm rot="18780000">
              <a:off x="4998811" y="4603485"/>
              <a:ext cx="0" cy="36000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1" name="ZoneTexte 100"/>
            <p:cNvSpPr txBox="1"/>
            <p:nvPr/>
          </p:nvSpPr>
          <p:spPr>
            <a:xfrm rot="840000">
              <a:off x="4903939" y="4895801"/>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grpSp>
      <p:sp>
        <p:nvSpPr>
          <p:cNvPr id="117" name="ZoneTexte 116"/>
          <p:cNvSpPr txBox="1"/>
          <p:nvPr/>
        </p:nvSpPr>
        <p:spPr>
          <a:xfrm>
            <a:off x="5292080" y="4509120"/>
            <a:ext cx="216024" cy="369332"/>
          </a:xfrm>
          <a:prstGeom prst="rect">
            <a:avLst/>
          </a:prstGeom>
          <a:noFill/>
        </p:spPr>
        <p:txBody>
          <a:bodyPr wrap="square" rtlCol="0">
            <a:spAutoFit/>
          </a:bodyPr>
          <a:lstStyle/>
          <a:p>
            <a:endParaRPr lang="fr-FR" dirty="0"/>
          </a:p>
        </p:txBody>
      </p:sp>
      <p:grpSp>
        <p:nvGrpSpPr>
          <p:cNvPr id="24" name="Groupe 75"/>
          <p:cNvGrpSpPr/>
          <p:nvPr/>
        </p:nvGrpSpPr>
        <p:grpSpPr>
          <a:xfrm rot="10860000">
            <a:off x="4832043" y="4152634"/>
            <a:ext cx="473463" cy="392857"/>
            <a:chOff x="4393392" y="4620319"/>
            <a:chExt cx="473463" cy="392857"/>
          </a:xfrm>
        </p:grpSpPr>
        <p:cxnSp>
          <p:nvCxnSpPr>
            <p:cNvPr id="73" name="Connecteur droit avec flèche 72"/>
            <p:cNvCxnSpPr/>
            <p:nvPr/>
          </p:nvCxnSpPr>
          <p:spPr>
            <a:xfrm rot="-840000" flipH="1">
              <a:off x="4423171" y="4620319"/>
              <a:ext cx="324000"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rot="10800000">
              <a:off x="4393392" y="4643844"/>
              <a:ext cx="473463" cy="369332"/>
            </a:xfrm>
            <a:prstGeom prst="rect">
              <a:avLst/>
            </a:prstGeom>
            <a:noFill/>
          </p:spPr>
          <p:txBody>
            <a:bodyPr wrap="none" rtlCol="0">
              <a:spAutoFit/>
            </a:bodyPr>
            <a:lstStyle/>
            <a:p>
              <a:r>
                <a:rPr lang="fr-FR" b="1" dirty="0" smtClean="0">
                  <a:solidFill>
                    <a:schemeClr val="bg1">
                      <a:lumMod val="50000"/>
                    </a:schemeClr>
                  </a:solidFill>
                </a:rPr>
                <a:t>F</a:t>
              </a:r>
              <a:r>
                <a:rPr lang="fr-FR" baseline="-25000" dirty="0" smtClean="0">
                  <a:solidFill>
                    <a:schemeClr val="bg1">
                      <a:lumMod val="50000"/>
                    </a:schemeClr>
                  </a:solidFill>
                </a:rPr>
                <a:t>CO</a:t>
              </a:r>
              <a:endParaRPr lang="fr-FR" baseline="-25000" dirty="0">
                <a:solidFill>
                  <a:schemeClr val="bg1">
                    <a:lumMod val="50000"/>
                  </a:schemeClr>
                </a:solidFill>
              </a:endParaRPr>
            </a:p>
          </p:txBody>
        </p:sp>
      </p:grpSp>
      <p:sp>
        <p:nvSpPr>
          <p:cNvPr id="80" name="ZoneTexte 79"/>
          <p:cNvSpPr txBox="1"/>
          <p:nvPr/>
        </p:nvSpPr>
        <p:spPr>
          <a:xfrm>
            <a:off x="1475656" y="5877272"/>
            <a:ext cx="4686348" cy="338554"/>
          </a:xfrm>
          <a:prstGeom prst="rect">
            <a:avLst/>
          </a:prstGeom>
          <a:noFill/>
        </p:spPr>
        <p:txBody>
          <a:bodyPr wrap="none" rtlCol="0">
            <a:spAutoFit/>
          </a:bodyPr>
          <a:lstStyle/>
          <a:p>
            <a:r>
              <a:rPr lang="fr-FR" sz="1600" dirty="0" smtClean="0"/>
              <a:t>La  trajectoire est </a:t>
            </a:r>
            <a:r>
              <a:rPr lang="fr-FR" sz="1600" smtClean="0"/>
              <a:t>constamment déviée vers </a:t>
            </a:r>
            <a:r>
              <a:rPr lang="fr-FR" sz="1600" dirty="0" smtClean="0"/>
              <a:t>la gauche</a:t>
            </a:r>
            <a:endParaRPr lang="fr-FR" sz="1600" dirty="0"/>
          </a:p>
        </p:txBody>
      </p:sp>
      <p:grpSp>
        <p:nvGrpSpPr>
          <p:cNvPr id="25" name="Groupe 76"/>
          <p:cNvGrpSpPr/>
          <p:nvPr/>
        </p:nvGrpSpPr>
        <p:grpSpPr>
          <a:xfrm rot="-1620000">
            <a:off x="4981982" y="4357907"/>
            <a:ext cx="800322" cy="729372"/>
            <a:chOff x="4896036" y="4941168"/>
            <a:chExt cx="800322" cy="729372"/>
          </a:xfrm>
        </p:grpSpPr>
        <p:cxnSp>
          <p:nvCxnSpPr>
            <p:cNvPr id="63" name="Connecteur droit avec flèche 62"/>
            <p:cNvCxnSpPr/>
            <p:nvPr/>
          </p:nvCxnSpPr>
          <p:spPr>
            <a:xfrm rot="60000">
              <a:off x="4896036" y="4941168"/>
              <a:ext cx="396044" cy="576064"/>
            </a:xfrm>
            <a:prstGeom prst="straightConnector1">
              <a:avLst/>
            </a:prstGeom>
            <a:ln w="38100">
              <a:solidFill>
                <a:srgbClr val="993300"/>
              </a:solidFill>
              <a:tailEnd type="arrow"/>
            </a:ln>
          </p:spPr>
          <p:style>
            <a:lnRef idx="1">
              <a:schemeClr val="accent1"/>
            </a:lnRef>
            <a:fillRef idx="0">
              <a:schemeClr val="accent1"/>
            </a:fillRef>
            <a:effectRef idx="0">
              <a:schemeClr val="accent1"/>
            </a:effectRef>
            <a:fontRef idx="minor">
              <a:schemeClr val="tx1"/>
            </a:fontRef>
          </p:style>
        </p:cxnSp>
        <p:sp>
          <p:nvSpPr>
            <p:cNvPr id="64" name="ZoneTexte 63"/>
            <p:cNvSpPr txBox="1"/>
            <p:nvPr/>
          </p:nvSpPr>
          <p:spPr>
            <a:xfrm>
              <a:off x="5292080" y="5301208"/>
              <a:ext cx="404278" cy="369332"/>
            </a:xfrm>
            <a:prstGeom prst="rect">
              <a:avLst/>
            </a:prstGeom>
            <a:noFill/>
          </p:spPr>
          <p:txBody>
            <a:bodyPr wrap="none" rtlCol="0">
              <a:spAutoFit/>
            </a:bodyPr>
            <a:lstStyle/>
            <a:p>
              <a:r>
                <a:rPr lang="fr-FR" b="1" dirty="0" smtClean="0">
                  <a:solidFill>
                    <a:srgbClr val="993300"/>
                  </a:solidFill>
                </a:rPr>
                <a:t>F</a:t>
              </a:r>
              <a:r>
                <a:rPr lang="fr-FR" baseline="-25000" dirty="0" smtClean="0">
                  <a:solidFill>
                    <a:srgbClr val="993300"/>
                  </a:solidFill>
                </a:rPr>
                <a:t>IE</a:t>
              </a:r>
              <a:endParaRPr lang="fr-FR" dirty="0"/>
            </a:p>
          </p:txBody>
        </p:sp>
      </p:grpSp>
      <p:sp>
        <p:nvSpPr>
          <p:cNvPr id="78" name="Arc 77"/>
          <p:cNvSpPr/>
          <p:nvPr/>
        </p:nvSpPr>
        <p:spPr>
          <a:xfrm rot="13200000" flipH="1">
            <a:off x="4739457" y="3852000"/>
            <a:ext cx="819853" cy="819434"/>
          </a:xfrm>
          <a:prstGeom prst="arc">
            <a:avLst>
              <a:gd name="adj1" fmla="val 16200000"/>
              <a:gd name="adj2" fmla="val 363802"/>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6" name="Rectangle 75"/>
          <p:cNvSpPr/>
          <p:nvPr/>
        </p:nvSpPr>
        <p:spPr>
          <a:xfrm>
            <a:off x="4499992" y="4869160"/>
            <a:ext cx="362600" cy="369332"/>
          </a:xfrm>
          <a:prstGeom prst="rect">
            <a:avLst/>
          </a:prstGeom>
        </p:spPr>
        <p:txBody>
          <a:bodyPr wrap="square">
            <a:spAutoFit/>
          </a:bodyPr>
          <a:lstStyle/>
          <a:p>
            <a:r>
              <a:rPr lang="fr-FR" dirty="0" smtClean="0">
                <a:solidFill>
                  <a:srgbClr val="002060"/>
                </a:solidFill>
                <a:sym typeface="Symbol"/>
              </a:rPr>
              <a:t></a:t>
            </a:r>
            <a:endParaRPr lang="fr-FR" dirty="0">
              <a:solidFill>
                <a:srgbClr val="002060"/>
              </a:solidFill>
            </a:endParaRPr>
          </a:p>
        </p:txBody>
      </p:sp>
      <p:sp>
        <p:nvSpPr>
          <p:cNvPr id="77" name="Rectangle 76"/>
          <p:cNvSpPr/>
          <p:nvPr/>
        </p:nvSpPr>
        <p:spPr>
          <a:xfrm>
            <a:off x="0" y="620688"/>
            <a:ext cx="9144000" cy="369332"/>
          </a:xfrm>
          <a:prstGeom prst="rect">
            <a:avLst/>
          </a:prstGeom>
        </p:spPr>
        <p:txBody>
          <a:bodyPr wrap="square">
            <a:spAutoFit/>
          </a:bodyPr>
          <a:lstStyle/>
          <a:p>
            <a:pPr>
              <a:buFont typeface="Wingdings" pitchFamily="2" charset="2"/>
              <a:buChar char="Ø"/>
            </a:pPr>
            <a:r>
              <a:rPr lang="fr-FR" dirty="0" smtClean="0">
                <a:solidFill>
                  <a:srgbClr val="002060"/>
                </a:solidFill>
                <a:sym typeface="Symbol"/>
              </a:rPr>
              <a:t> </a:t>
            </a:r>
            <a:r>
              <a:rPr lang="fr-FR" sz="1600" dirty="0" smtClean="0">
                <a:solidFill>
                  <a:srgbClr val="002060"/>
                </a:solidFill>
                <a:sym typeface="Symbol"/>
              </a:rPr>
              <a:t> est cette fois dirigé vers le bas afin que la rotation soit de sens direct autour de lui</a:t>
            </a:r>
            <a:endParaRPr lang="fr-FR" sz="1600" dirty="0">
              <a:solidFill>
                <a:srgbClr val="002060"/>
              </a:solidFill>
            </a:endParaRPr>
          </a:p>
        </p:txBody>
      </p:sp>
      <p:grpSp>
        <p:nvGrpSpPr>
          <p:cNvPr id="82" name="Groupe 81"/>
          <p:cNvGrpSpPr/>
          <p:nvPr/>
        </p:nvGrpSpPr>
        <p:grpSpPr>
          <a:xfrm rot="10800000">
            <a:off x="4067945" y="4499827"/>
            <a:ext cx="677854" cy="369332"/>
            <a:chOff x="4948098" y="4293096"/>
            <a:chExt cx="677854" cy="369332"/>
          </a:xfrm>
        </p:grpSpPr>
        <p:cxnSp>
          <p:nvCxnSpPr>
            <p:cNvPr id="83" name="Connecteur droit avec flèche 82"/>
            <p:cNvCxnSpPr/>
            <p:nvPr/>
          </p:nvCxnSpPr>
          <p:spPr>
            <a:xfrm rot="19200000">
              <a:off x="4948098" y="4435601"/>
              <a:ext cx="288032" cy="14822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ZoneTexte 83"/>
            <p:cNvSpPr txBox="1"/>
            <p:nvPr/>
          </p:nvSpPr>
          <p:spPr>
            <a:xfrm rot="10800000">
              <a:off x="5220072" y="4293096"/>
              <a:ext cx="405880" cy="369332"/>
            </a:xfrm>
            <a:prstGeom prst="rect">
              <a:avLst/>
            </a:prstGeom>
            <a:noFill/>
          </p:spPr>
          <p:txBody>
            <a:bodyPr wrap="none" rtlCol="0">
              <a:spAutoFit/>
            </a:bodyPr>
            <a:lstStyle/>
            <a:p>
              <a:r>
                <a:rPr lang="fr-FR" dirty="0" smtClean="0">
                  <a:sym typeface="Symbol"/>
                </a:rPr>
                <a:t></a:t>
              </a:r>
              <a:r>
                <a:rPr lang="fr-FR" baseline="-25000" dirty="0" smtClean="0">
                  <a:sym typeface="Symbol"/>
                </a:rPr>
                <a:t>C</a:t>
              </a:r>
              <a:endParaRPr lang="fr-FR" baseline="-25000" dirty="0"/>
            </a:p>
          </p:txBody>
        </p:sp>
      </p:grpSp>
      <p:cxnSp>
        <p:nvCxnSpPr>
          <p:cNvPr id="89" name="Connecteur droit avec flèche 88"/>
          <p:cNvCxnSpPr>
            <a:stCxn id="79" idx="2"/>
          </p:cNvCxnSpPr>
          <p:nvPr/>
        </p:nvCxnSpPr>
        <p:spPr>
          <a:xfrm>
            <a:off x="4842831" y="4716723"/>
            <a:ext cx="17201" cy="44046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2" name="Flèche vers le haut 91"/>
          <p:cNvSpPr/>
          <p:nvPr/>
        </p:nvSpPr>
        <p:spPr>
          <a:xfrm rot="10800000">
            <a:off x="4355976" y="4365103"/>
            <a:ext cx="288032" cy="72008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3" name="ZoneTexte 92"/>
          <p:cNvSpPr txBox="1"/>
          <p:nvPr/>
        </p:nvSpPr>
        <p:spPr>
          <a:xfrm>
            <a:off x="0" y="332656"/>
            <a:ext cx="9144000" cy="369332"/>
          </a:xfrm>
          <a:prstGeom prst="rect">
            <a:avLst/>
          </a:prstGeom>
          <a:noFill/>
        </p:spPr>
        <p:txBody>
          <a:bodyPr wrap="square" rtlCol="0">
            <a:spAutoFit/>
          </a:bodyPr>
          <a:lstStyle/>
          <a:p>
            <a:pPr>
              <a:buFont typeface="Wingdings" pitchFamily="2" charset="2"/>
              <a:buChar char="Ø"/>
            </a:pPr>
            <a:r>
              <a:rPr lang="fr-FR" dirty="0" smtClean="0"/>
              <a:t> </a:t>
            </a:r>
            <a:r>
              <a:rPr lang="fr-FR" b="1" dirty="0" smtClean="0">
                <a:solidFill>
                  <a:srgbClr val="993300"/>
                </a:solidFill>
              </a:rPr>
              <a:t>F</a:t>
            </a:r>
            <a:r>
              <a:rPr lang="fr-FR" baseline="-25000" dirty="0" smtClean="0">
                <a:solidFill>
                  <a:srgbClr val="993300"/>
                </a:solidFill>
              </a:rPr>
              <a:t>IE</a:t>
            </a:r>
            <a:r>
              <a:rPr lang="fr-FR" dirty="0" smtClean="0">
                <a:solidFill>
                  <a:srgbClr val="993300"/>
                </a:solidFill>
              </a:rPr>
              <a:t>  </a:t>
            </a:r>
            <a:r>
              <a:rPr lang="fr-FR" sz="1600" dirty="0" smtClean="0"/>
              <a:t>force d’inertie d’entraînement est inchangée</a:t>
            </a:r>
            <a:endParaRPr lang="fr-FR" sz="1600" dirty="0"/>
          </a:p>
        </p:txBody>
      </p:sp>
      <p:sp>
        <p:nvSpPr>
          <p:cNvPr id="66" name="Espace réservé du numéro de diapositive 65"/>
          <p:cNvSpPr>
            <a:spLocks noGrp="1"/>
          </p:cNvSpPr>
          <p:nvPr>
            <p:ph type="sldNum" sz="quarter" idx="12"/>
          </p:nvPr>
        </p:nvSpPr>
        <p:spPr/>
        <p:txBody>
          <a:bodyPr/>
          <a:lstStyle/>
          <a:p>
            <a:fld id="{083CCA20-CF97-4534-A8C1-DF94BF714617}" type="slidenum">
              <a:rPr lang="fr-FR" smtClean="0"/>
              <a:pPr/>
              <a:t>23</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animEffect transition="in" filter="wipe(left)">
                                      <p:cBhvr>
                                        <p:cTn id="11" dur="500"/>
                                        <p:tgtEl>
                                          <p:spTgt spid="25"/>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xit" presetSubtype="0" fill="hold" nodeType="clickEffect">
                                  <p:stCondLst>
                                    <p:cond delay="0"/>
                                  </p:stCondLst>
                                  <p:childTnLst>
                                    <p:animEffect transition="out" filter="dissolve">
                                      <p:cBhvr>
                                        <p:cTn id="15" dur="1000"/>
                                        <p:tgtEl>
                                          <p:spTgt spid="25"/>
                                        </p:tgtEl>
                                      </p:cBhvr>
                                    </p:animEffect>
                                    <p:set>
                                      <p:cBhvr>
                                        <p:cTn id="16" dur="1" fill="hold">
                                          <p:stCondLst>
                                            <p:cond delay="999"/>
                                          </p:stCondLst>
                                        </p:cTn>
                                        <p:tgtEl>
                                          <p:spTgt spid="2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92"/>
                                        </p:tgtEl>
                                        <p:attrNameLst>
                                          <p:attrName>style.visibility</p:attrName>
                                        </p:attrNameLst>
                                      </p:cBhvr>
                                      <p:to>
                                        <p:strVal val="visible"/>
                                      </p:to>
                                    </p:set>
                                    <p:animEffect transition="in" filter="wipe(up)">
                                      <p:cBhvr>
                                        <p:cTn id="25" dur="500"/>
                                        <p:tgtEl>
                                          <p:spTgt spid="92"/>
                                        </p:tgtEl>
                                      </p:cBhvr>
                                    </p:animEffect>
                                  </p:childTnLst>
                                </p:cTn>
                              </p:par>
                              <p:par>
                                <p:cTn id="26" presetID="1" presetClass="entr" presetSubtype="0" fill="hold" grpId="0" nodeType="withEffect">
                                  <p:stCondLst>
                                    <p:cond delay="0"/>
                                  </p:stCondLst>
                                  <p:childTnLst>
                                    <p:set>
                                      <p:cBhvr>
                                        <p:cTn id="27" dur="1" fill="hold">
                                          <p:stCondLst>
                                            <p:cond delay="0"/>
                                          </p:stCondLst>
                                        </p:cTn>
                                        <p:tgtEl>
                                          <p:spTgt spid="76"/>
                                        </p:tgtEl>
                                        <p:attrNameLst>
                                          <p:attrName>style.visibility</p:attrName>
                                        </p:attrNameLst>
                                      </p:cBhvr>
                                      <p:to>
                                        <p:strVal val="visible"/>
                                      </p:to>
                                    </p:set>
                                  </p:childTnLst>
                                </p:cTn>
                              </p:par>
                              <p:par>
                                <p:cTn id="28" presetID="9" presetClass="exit" presetSubtype="0" fill="hold" grpId="1" nodeType="withEffect">
                                  <p:stCondLst>
                                    <p:cond delay="0"/>
                                  </p:stCondLst>
                                  <p:childTnLst>
                                    <p:animEffect transition="out" filter="dissolve">
                                      <p:cBhvr>
                                        <p:cTn id="29" dur="2000"/>
                                        <p:tgtEl>
                                          <p:spTgt spid="92"/>
                                        </p:tgtEl>
                                      </p:cBhvr>
                                    </p:animEffect>
                                    <p:set>
                                      <p:cBhvr>
                                        <p:cTn id="30" dur="1" fill="hold">
                                          <p:stCondLst>
                                            <p:cond delay="1999"/>
                                          </p:stCondLst>
                                        </p:cTn>
                                        <p:tgtEl>
                                          <p:spTgt spid="92"/>
                                        </p:tgtEl>
                                        <p:attrNameLst>
                                          <p:attrName>style.visibility</p:attrName>
                                        </p:attrNameLst>
                                      </p:cBhvr>
                                      <p:to>
                                        <p:strVal val="hidden"/>
                                      </p:to>
                                    </p:set>
                                  </p:childTnLst>
                                </p:cTn>
                              </p:par>
                              <p:par>
                                <p:cTn id="31" presetID="22" presetClass="entr" presetSubtype="1" fill="hold" nodeType="withEffect">
                                  <p:stCondLst>
                                    <p:cond delay="0"/>
                                  </p:stCondLst>
                                  <p:childTnLst>
                                    <p:set>
                                      <p:cBhvr>
                                        <p:cTn id="32" dur="1" fill="hold">
                                          <p:stCondLst>
                                            <p:cond delay="0"/>
                                          </p:stCondLst>
                                        </p:cTn>
                                        <p:tgtEl>
                                          <p:spTgt spid="89"/>
                                        </p:tgtEl>
                                        <p:attrNameLst>
                                          <p:attrName>style.visibility</p:attrName>
                                        </p:attrNameLst>
                                      </p:cBhvr>
                                      <p:to>
                                        <p:strVal val="visible"/>
                                      </p:to>
                                    </p:set>
                                    <p:animEffect transition="in" filter="wipe(up)">
                                      <p:cBhvr>
                                        <p:cTn id="33" dur="2000"/>
                                        <p:tgtEl>
                                          <p:spTgt spid="89"/>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86">
                                            <p:txEl>
                                              <p:pRg st="0" end="0"/>
                                            </p:txEl>
                                          </p:spTgt>
                                        </p:tgtEl>
                                        <p:attrNameLst>
                                          <p:attrName>style.visibility</p:attrName>
                                        </p:attrNameLst>
                                      </p:cBhvr>
                                      <p:to>
                                        <p:strVal val="visible"/>
                                      </p:to>
                                    </p:set>
                                  </p:childTnLst>
                                </p:cTn>
                              </p:par>
                              <p:par>
                                <p:cTn id="38" presetID="22" presetClass="entr" presetSubtype="8" fill="hold" nodeType="withEffect">
                                  <p:stCondLst>
                                    <p:cond delay="0"/>
                                  </p:stCondLst>
                                  <p:childTnLst>
                                    <p:set>
                                      <p:cBhvr>
                                        <p:cTn id="39" dur="1" fill="hold">
                                          <p:stCondLst>
                                            <p:cond delay="0"/>
                                          </p:stCondLst>
                                        </p:cTn>
                                        <p:tgtEl>
                                          <p:spTgt spid="82"/>
                                        </p:tgtEl>
                                        <p:attrNameLst>
                                          <p:attrName>style.visibility</p:attrName>
                                        </p:attrNameLst>
                                      </p:cBhvr>
                                      <p:to>
                                        <p:strVal val="visible"/>
                                      </p:to>
                                    </p:set>
                                    <p:animEffect transition="in" filter="wipe(left)">
                                      <p:cBhvr>
                                        <p:cTn id="40" dur="500"/>
                                        <p:tgtEl>
                                          <p:spTgt spid="82"/>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wipe(left)">
                                      <p:cBhvr>
                                        <p:cTn id="49" dur="500"/>
                                        <p:tgtEl>
                                          <p:spTgt spid="24"/>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80"/>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78"/>
                                        </p:tgtEl>
                                        <p:attrNameLst>
                                          <p:attrName>style.visibility</p:attrName>
                                        </p:attrNameLst>
                                      </p:cBhvr>
                                      <p:to>
                                        <p:strVal val="visible"/>
                                      </p:to>
                                    </p:set>
                                    <p:animEffect transition="in" filter="wipe(left)">
                                      <p:cBhvr>
                                        <p:cTn id="58" dur="20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build="allAtOnce"/>
      <p:bldP spid="88" grpId="0"/>
      <p:bldP spid="80" grpId="0"/>
      <p:bldP spid="78" grpId="0" animBg="1"/>
      <p:bldP spid="76" grpId="0"/>
      <p:bldP spid="77" grpId="0"/>
      <p:bldP spid="92" grpId="0" animBg="1"/>
      <p:bldP spid="92" grpId="1" animBg="1"/>
      <p:bldP spid="9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143000"/>
          </a:xfrm>
        </p:spPr>
        <p:txBody>
          <a:bodyPr>
            <a:normAutofit/>
          </a:bodyPr>
          <a:lstStyle/>
          <a:p>
            <a:r>
              <a:rPr lang="fr-FR" sz="4000" dirty="0" smtClean="0"/>
              <a:t>En résumé</a:t>
            </a:r>
            <a:endParaRPr lang="fr-FR" sz="4000" dirty="0"/>
          </a:p>
        </p:txBody>
      </p:sp>
      <p:sp>
        <p:nvSpPr>
          <p:cNvPr id="3" name="Espace réservé du contenu 2"/>
          <p:cNvSpPr>
            <a:spLocks noGrp="1"/>
          </p:cNvSpPr>
          <p:nvPr>
            <p:ph idx="1"/>
          </p:nvPr>
        </p:nvSpPr>
        <p:spPr/>
        <p:txBody>
          <a:bodyPr>
            <a:normAutofit/>
          </a:bodyPr>
          <a:lstStyle/>
          <a:p>
            <a:pPr>
              <a:buFont typeface="Wingdings" pitchFamily="2" charset="2"/>
              <a:buChar char="§"/>
            </a:pPr>
            <a:r>
              <a:rPr lang="fr-FR" sz="1600" dirty="0" smtClean="0"/>
              <a:t>Force centrifuge et force de Coriolis, appelées forces d’inertie, sont des effets qui n’apparaissent  dans des référentiels en rotation par rapport à un référentiel galiléen.  Induites par  le mouvement propre de ces référentiels par rapport à un référentiel galiléen, on peut aussi  parler de « forces de référentiel ». </a:t>
            </a:r>
          </a:p>
          <a:p>
            <a:pPr>
              <a:buFont typeface="Wingdings" pitchFamily="2" charset="2"/>
              <a:buChar char="§"/>
            </a:pPr>
            <a:r>
              <a:rPr lang="fr-FR" sz="1600" dirty="0" smtClean="0"/>
              <a:t>Dans un référentiel </a:t>
            </a:r>
            <a:r>
              <a:rPr lang="fr-FR" sz="1600" dirty="0" smtClean="0">
                <a:solidFill>
                  <a:srgbClr val="002060"/>
                </a:solidFill>
                <a:latin typeface="Script MT Bold" pitchFamily="66" charset="0"/>
              </a:rPr>
              <a:t>R‘ </a:t>
            </a:r>
            <a:r>
              <a:rPr lang="fr-FR" sz="1600" dirty="0" smtClean="0"/>
              <a:t>en rotation par rapport à un référentiel</a:t>
            </a:r>
            <a:r>
              <a:rPr lang="fr-FR" sz="1600" dirty="0" smtClean="0">
                <a:solidFill>
                  <a:srgbClr val="002060"/>
                </a:solidFill>
                <a:latin typeface="Script MT Bold" pitchFamily="66" charset="0"/>
              </a:rPr>
              <a:t> </a:t>
            </a:r>
            <a:r>
              <a:rPr lang="fr-FR" sz="1600" dirty="0" smtClean="0">
                <a:solidFill>
                  <a:srgbClr val="FF0000"/>
                </a:solidFill>
                <a:latin typeface="Script MT Bold" pitchFamily="66" charset="0"/>
              </a:rPr>
              <a:t>R</a:t>
            </a:r>
            <a:r>
              <a:rPr lang="fr-FR" sz="1600" dirty="0" smtClean="0">
                <a:solidFill>
                  <a:srgbClr val="002060"/>
                </a:solidFill>
                <a:latin typeface="Script MT Bold" pitchFamily="66" charset="0"/>
              </a:rPr>
              <a:t> </a:t>
            </a:r>
            <a:r>
              <a:rPr lang="fr-FR" sz="1600" dirty="0" smtClean="0"/>
              <a:t>galiléen le principe fondamental de la dynamique s’écrit: </a:t>
            </a:r>
          </a:p>
          <a:p>
            <a:pPr algn="ctr">
              <a:buNone/>
            </a:pPr>
            <a:r>
              <a:rPr lang="fr-FR" sz="1600" dirty="0" smtClean="0"/>
              <a:t>	m</a:t>
            </a:r>
            <a:r>
              <a:rPr lang="fr-FR" sz="1600" dirty="0" smtClean="0">
                <a:sym typeface="Symbol"/>
              </a:rPr>
              <a:t></a:t>
            </a:r>
            <a:r>
              <a:rPr lang="fr-FR" sz="1600" baseline="-25000" dirty="0" smtClean="0">
                <a:solidFill>
                  <a:srgbClr val="002060"/>
                </a:solidFill>
                <a:latin typeface="Script MT Bold" pitchFamily="66" charset="0"/>
              </a:rPr>
              <a:t>R ‘ </a:t>
            </a:r>
            <a:r>
              <a:rPr lang="fr-FR" sz="1600" dirty="0" smtClean="0">
                <a:solidFill>
                  <a:srgbClr val="002060"/>
                </a:solidFill>
              </a:rPr>
              <a:t>= (</a:t>
            </a:r>
            <a:r>
              <a:rPr lang="fr-FR" sz="1600" dirty="0" smtClean="0"/>
              <a:t>somme des forces fondamentales</a:t>
            </a:r>
            <a:r>
              <a:rPr lang="fr-FR" sz="1600" dirty="0" smtClean="0">
                <a:solidFill>
                  <a:srgbClr val="002060"/>
                </a:solidFill>
              </a:rPr>
              <a:t>)</a:t>
            </a:r>
            <a:r>
              <a:rPr lang="fr-FR" sz="1600" dirty="0" smtClean="0">
                <a:solidFill>
                  <a:srgbClr val="002060"/>
                </a:solidFill>
                <a:latin typeface="Script MT Bold" pitchFamily="66" charset="0"/>
              </a:rPr>
              <a:t> </a:t>
            </a:r>
            <a:r>
              <a:rPr lang="fr-FR" sz="1600" dirty="0" smtClean="0"/>
              <a:t>+ F</a:t>
            </a:r>
            <a:r>
              <a:rPr lang="fr-FR" sz="1600" baseline="-25000" dirty="0" smtClean="0"/>
              <a:t>CE</a:t>
            </a:r>
            <a:r>
              <a:rPr lang="fr-FR" sz="1600" dirty="0" smtClean="0"/>
              <a:t> + F</a:t>
            </a:r>
            <a:r>
              <a:rPr lang="fr-FR" sz="1600" baseline="-25000" dirty="0" smtClean="0"/>
              <a:t>CO</a:t>
            </a:r>
          </a:p>
          <a:p>
            <a:r>
              <a:rPr lang="fr-FR" sz="1600" dirty="0" smtClean="0"/>
              <a:t>La force de Coriolis ne s’exerce que sur des objets en mouvement dans le référentiel en rotation</a:t>
            </a:r>
          </a:p>
          <a:p>
            <a:r>
              <a:rPr lang="fr-FR" sz="1600" dirty="0" smtClean="0"/>
              <a:t>Elle agit perpendiculairement au déplacement (au vecteur vitesse relative), vers la droite dans le cas où la rotation du référentiel mobile est de sens direct, vers la gauche dans le cas contraire</a:t>
            </a:r>
          </a:p>
          <a:p>
            <a:r>
              <a:rPr lang="fr-FR" sz="1600" dirty="0" smtClean="0"/>
              <a:t>Contrairement à la force centrifuge, la force de Coriolis  ne peut mettre un objet en mouvement, ni l’accélérer. Elle est uniquement déviatrice.</a:t>
            </a:r>
          </a:p>
          <a:p>
            <a:endParaRPr lang="fr-FR" sz="1600" dirty="0" smtClean="0"/>
          </a:p>
          <a:p>
            <a:pPr algn="ctr">
              <a:buNone/>
            </a:pPr>
            <a:r>
              <a:rPr lang="fr-FR" sz="1600" dirty="0" smtClean="0"/>
              <a:t>Pour se convaincre de tout cela, rendez-vous au manège de  la cité des sciences  !</a:t>
            </a:r>
            <a:endParaRPr lang="fr-FR" sz="1600" dirty="0"/>
          </a:p>
        </p:txBody>
      </p:sp>
      <p:sp>
        <p:nvSpPr>
          <p:cNvPr id="4" name="Espace réservé du numéro de diapositive 3"/>
          <p:cNvSpPr>
            <a:spLocks noGrp="1"/>
          </p:cNvSpPr>
          <p:nvPr>
            <p:ph type="sldNum" sz="quarter" idx="12"/>
          </p:nvPr>
        </p:nvSpPr>
        <p:spPr/>
        <p:txBody>
          <a:bodyPr/>
          <a:lstStyle/>
          <a:p>
            <a:fld id="{083CCA20-CF97-4534-A8C1-DF94BF714617}" type="slidenum">
              <a:rPr lang="fr-FR" smtClean="0"/>
              <a:pPr/>
              <a:t>24</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p:cTn id="29"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30"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143000"/>
          </a:xfrm>
        </p:spPr>
        <p:txBody>
          <a:bodyPr>
            <a:normAutofit/>
          </a:bodyPr>
          <a:lstStyle/>
          <a:p>
            <a:r>
              <a:rPr lang="fr-FR" sz="3200" dirty="0" smtClean="0"/>
              <a:t>Et sur la Terre , grand manège autour du soleil ?</a:t>
            </a:r>
            <a:endParaRPr lang="fr-FR" sz="3200" dirty="0"/>
          </a:p>
        </p:txBody>
      </p:sp>
      <p:pic>
        <p:nvPicPr>
          <p:cNvPr id="4" name="Picture 6" descr="Commerce et Affaires 12120"/>
          <p:cNvPicPr>
            <a:picLocks noGrp="1" noChangeAspect="1" noChangeArrowheads="1"/>
          </p:cNvPicPr>
          <p:nvPr>
            <p:ph idx="1"/>
          </p:nvPr>
        </p:nvPicPr>
        <p:blipFill>
          <a:blip r:embed="rId2" cstate="print"/>
          <a:srcRect/>
          <a:stretch>
            <a:fillRect/>
          </a:stretch>
        </p:blipFill>
        <p:spPr>
          <a:xfrm>
            <a:off x="2411760" y="1628800"/>
            <a:ext cx="3312765" cy="4106733"/>
          </a:xfrm>
          <a:noFill/>
        </p:spPr>
      </p:pic>
      <p:sp>
        <p:nvSpPr>
          <p:cNvPr id="5" name="Espace réservé du numéro de diapositive 4"/>
          <p:cNvSpPr>
            <a:spLocks noGrp="1"/>
          </p:cNvSpPr>
          <p:nvPr>
            <p:ph type="sldNum" sz="quarter" idx="12"/>
          </p:nvPr>
        </p:nvSpPr>
        <p:spPr/>
        <p:txBody>
          <a:bodyPr/>
          <a:lstStyle/>
          <a:p>
            <a:fld id="{083CCA20-CF97-4534-A8C1-DF94BF714617}" type="slidenum">
              <a:rPr lang="fr-FR" smtClean="0"/>
              <a:pPr/>
              <a:t>25</a:t>
            </a:fld>
            <a:endParaRPr lang="fr-FR"/>
          </a:p>
        </p:txBody>
      </p:sp>
      <p:sp>
        <p:nvSpPr>
          <p:cNvPr id="6" name="Espace réservé du pied de page 5"/>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Les référentiels terrestres locaux</a:t>
            </a:r>
            <a:endParaRPr lang="fr-FR" sz="2800" dirty="0"/>
          </a:p>
        </p:txBody>
      </p:sp>
      <p:sp>
        <p:nvSpPr>
          <p:cNvPr id="3" name="Espace réservé du contenu 2"/>
          <p:cNvSpPr>
            <a:spLocks noGrp="1"/>
          </p:cNvSpPr>
          <p:nvPr>
            <p:ph idx="1"/>
          </p:nvPr>
        </p:nvSpPr>
        <p:spPr>
          <a:xfrm>
            <a:off x="2627784" y="1268760"/>
            <a:ext cx="6408712" cy="4857403"/>
          </a:xfrm>
        </p:spPr>
        <p:txBody>
          <a:bodyPr>
            <a:normAutofit/>
          </a:bodyPr>
          <a:lstStyle/>
          <a:p>
            <a:r>
              <a:rPr lang="fr-FR" sz="1600" dirty="0" smtClean="0"/>
              <a:t>Reprenons le cas du référentiel centré sur la tour Eiffel; </a:t>
            </a:r>
          </a:p>
          <a:p>
            <a:r>
              <a:rPr lang="fr-FR" sz="1600" dirty="0" smtClean="0"/>
              <a:t>Si nous supposons que :</a:t>
            </a:r>
          </a:p>
          <a:p>
            <a:pPr lvl="1">
              <a:buFont typeface="Wingdings" pitchFamily="2" charset="2"/>
              <a:buChar char="Ø"/>
            </a:pPr>
            <a:r>
              <a:rPr lang="fr-FR" sz="1600" dirty="0" smtClean="0"/>
              <a:t>0X est dirigé vers l’Est,</a:t>
            </a:r>
          </a:p>
          <a:p>
            <a:pPr lvl="1">
              <a:buFont typeface="Wingdings" pitchFamily="2" charset="2"/>
              <a:buChar char="Ø"/>
            </a:pPr>
            <a:r>
              <a:rPr lang="fr-FR" sz="1600" dirty="0" smtClean="0"/>
              <a:t> OY vers le Nord</a:t>
            </a:r>
          </a:p>
          <a:p>
            <a:pPr lvl="1">
              <a:buFont typeface="Wingdings" pitchFamily="2" charset="2"/>
              <a:buChar char="Ø"/>
            </a:pPr>
            <a:r>
              <a:rPr lang="fr-FR" sz="1600" dirty="0" smtClean="0"/>
              <a:t> et OZ selon la verticale locale ascendante,</a:t>
            </a:r>
          </a:p>
          <a:p>
            <a:pPr lvl="1">
              <a:buNone/>
            </a:pPr>
            <a:r>
              <a:rPr lang="fr-FR" sz="1600" dirty="0" smtClean="0"/>
              <a:t>sur le globe terrestre, ce référentiel local  est ainsi positionné</a:t>
            </a:r>
            <a:endParaRPr lang="fr-FR" sz="1600" dirty="0"/>
          </a:p>
        </p:txBody>
      </p:sp>
      <p:pic>
        <p:nvPicPr>
          <p:cNvPr id="4"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755576" y="2492896"/>
            <a:ext cx="1916211" cy="1422463"/>
          </a:xfrm>
          <a:prstGeom prst="rect">
            <a:avLst/>
          </a:prstGeom>
          <a:noFill/>
        </p:spPr>
      </p:pic>
      <p:grpSp>
        <p:nvGrpSpPr>
          <p:cNvPr id="5" name="Groupe 4"/>
          <p:cNvGrpSpPr/>
          <p:nvPr/>
        </p:nvGrpSpPr>
        <p:grpSpPr>
          <a:xfrm>
            <a:off x="395536" y="2051556"/>
            <a:ext cx="3600400" cy="2601580"/>
            <a:chOff x="611560" y="1628800"/>
            <a:chExt cx="3600400" cy="2601580"/>
          </a:xfrm>
        </p:grpSpPr>
        <p:sp>
          <p:nvSpPr>
            <p:cNvPr id="6" name="ZoneTexte 5"/>
            <p:cNvSpPr txBox="1"/>
            <p:nvPr/>
          </p:nvSpPr>
          <p:spPr>
            <a:xfrm>
              <a:off x="3203848" y="3140968"/>
              <a:ext cx="1008112" cy="369332"/>
            </a:xfrm>
            <a:prstGeom prst="rect">
              <a:avLst/>
            </a:prstGeom>
            <a:noFill/>
          </p:spPr>
          <p:txBody>
            <a:bodyPr wrap="square" rtlCol="0">
              <a:spAutoFit/>
            </a:bodyPr>
            <a:lstStyle/>
            <a:p>
              <a:r>
                <a:rPr lang="fr-FR" dirty="0" smtClean="0">
                  <a:solidFill>
                    <a:srgbClr val="FF0000"/>
                  </a:solidFill>
                </a:rPr>
                <a:t>Y (NORD</a:t>
              </a:r>
              <a:endParaRPr lang="fr-FR" dirty="0">
                <a:solidFill>
                  <a:srgbClr val="FF0000"/>
                </a:solidFill>
              </a:endParaRPr>
            </a:p>
          </p:txBody>
        </p:sp>
        <p:grpSp>
          <p:nvGrpSpPr>
            <p:cNvPr id="7" name="Groupe 69"/>
            <p:cNvGrpSpPr/>
            <p:nvPr/>
          </p:nvGrpSpPr>
          <p:grpSpPr>
            <a:xfrm>
              <a:off x="611560" y="1628800"/>
              <a:ext cx="2592288" cy="2601580"/>
              <a:chOff x="611560" y="1628800"/>
              <a:chExt cx="2592288" cy="2601580"/>
            </a:xfrm>
          </p:grpSpPr>
          <p:sp>
            <p:nvSpPr>
              <p:cNvPr id="8" name="ZoneTexte 7"/>
              <p:cNvSpPr txBox="1"/>
              <p:nvPr/>
            </p:nvSpPr>
            <p:spPr>
              <a:xfrm>
                <a:off x="827584" y="3861048"/>
                <a:ext cx="825226" cy="369332"/>
              </a:xfrm>
              <a:prstGeom prst="rect">
                <a:avLst/>
              </a:prstGeom>
              <a:noFill/>
            </p:spPr>
            <p:txBody>
              <a:bodyPr wrap="none" rtlCol="0">
                <a:spAutoFit/>
              </a:bodyPr>
              <a:lstStyle/>
              <a:p>
                <a:r>
                  <a:rPr lang="fr-FR" dirty="0" smtClean="0">
                    <a:solidFill>
                      <a:srgbClr val="FF0000"/>
                    </a:solidFill>
                  </a:rPr>
                  <a:t>X (EST)</a:t>
                </a:r>
                <a:endParaRPr lang="fr-FR" dirty="0">
                  <a:solidFill>
                    <a:srgbClr val="FF0000"/>
                  </a:solidFill>
                </a:endParaRPr>
              </a:p>
            </p:txBody>
          </p:sp>
          <p:grpSp>
            <p:nvGrpSpPr>
              <p:cNvPr id="9" name="Groupe 66"/>
              <p:cNvGrpSpPr/>
              <p:nvPr/>
            </p:nvGrpSpPr>
            <p:grpSpPr>
              <a:xfrm>
                <a:off x="611560" y="1628800"/>
                <a:ext cx="2592288" cy="2376264"/>
                <a:chOff x="611560" y="1628800"/>
                <a:chExt cx="2592288" cy="2376264"/>
              </a:xfrm>
            </p:grpSpPr>
            <p:grpSp>
              <p:nvGrpSpPr>
                <p:cNvPr id="10" name="Groupe 29"/>
                <p:cNvGrpSpPr/>
                <p:nvPr/>
              </p:nvGrpSpPr>
              <p:grpSpPr>
                <a:xfrm>
                  <a:off x="683568" y="1628800"/>
                  <a:ext cx="2520280" cy="2376264"/>
                  <a:chOff x="683568" y="1628800"/>
                  <a:chExt cx="2520280" cy="2376264"/>
                </a:xfrm>
              </p:grpSpPr>
              <p:sp>
                <p:nvSpPr>
                  <p:cNvPr id="12" name="ZoneTexte 11"/>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3" name="Groupe 22"/>
                  <p:cNvGrpSpPr/>
                  <p:nvPr/>
                </p:nvGrpSpPr>
                <p:grpSpPr>
                  <a:xfrm>
                    <a:off x="683568" y="1628800"/>
                    <a:ext cx="2520280" cy="2376264"/>
                    <a:chOff x="683568" y="1628800"/>
                    <a:chExt cx="2520280" cy="2376264"/>
                  </a:xfrm>
                </p:grpSpPr>
                <p:grpSp>
                  <p:nvGrpSpPr>
                    <p:cNvPr id="14" name="Groupe 17"/>
                    <p:cNvGrpSpPr/>
                    <p:nvPr/>
                  </p:nvGrpSpPr>
                  <p:grpSpPr>
                    <a:xfrm>
                      <a:off x="683568" y="1628800"/>
                      <a:ext cx="2520280" cy="2376264"/>
                      <a:chOff x="179512" y="1484784"/>
                      <a:chExt cx="2520280" cy="2376264"/>
                    </a:xfrm>
                  </p:grpSpPr>
                  <p:cxnSp>
                    <p:nvCxnSpPr>
                      <p:cNvPr id="16"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5" name="ZoneTexte 14"/>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11" name="Rectangle 10"/>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68" name="Groupe 67"/>
          <p:cNvGrpSpPr/>
          <p:nvPr/>
        </p:nvGrpSpPr>
        <p:grpSpPr>
          <a:xfrm>
            <a:off x="5343410" y="3645024"/>
            <a:ext cx="2811216" cy="2688651"/>
            <a:chOff x="5343410" y="3645024"/>
            <a:chExt cx="2811216" cy="2688651"/>
          </a:xfrm>
        </p:grpSpPr>
        <p:sp>
          <p:nvSpPr>
            <p:cNvPr id="19" name="Ellipse 18"/>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1" name="Connecteur droit 20"/>
            <p:cNvCxnSpPr/>
            <p:nvPr/>
          </p:nvCxnSpPr>
          <p:spPr>
            <a:xfrm flipH="1">
              <a:off x="5675962" y="3645024"/>
              <a:ext cx="1344310" cy="2688651"/>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9" name="Groupe 38"/>
            <p:cNvGrpSpPr/>
            <p:nvPr/>
          </p:nvGrpSpPr>
          <p:grpSpPr>
            <a:xfrm>
              <a:off x="5364000" y="4824000"/>
              <a:ext cx="2790626" cy="1001009"/>
              <a:chOff x="5364000" y="4824000"/>
              <a:chExt cx="2790626" cy="1001009"/>
            </a:xfrm>
          </p:grpSpPr>
          <p:sp>
            <p:nvSpPr>
              <p:cNvPr id="23" name="Ellipse 22"/>
              <p:cNvSpPr/>
              <p:nvPr/>
            </p:nvSpPr>
            <p:spPr>
              <a:xfrm rot="1560000">
                <a:off x="5364000" y="4824000"/>
                <a:ext cx="1774252"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p:cNvSpPr txBox="1"/>
              <p:nvPr/>
            </p:nvSpPr>
            <p:spPr>
              <a:xfrm>
                <a:off x="7308304" y="5517232"/>
                <a:ext cx="846322" cy="307777"/>
              </a:xfrm>
              <a:prstGeom prst="rect">
                <a:avLst/>
              </a:prstGeom>
              <a:noFill/>
              <a:ln>
                <a:solidFill>
                  <a:srgbClr val="0070C0"/>
                </a:solidFill>
              </a:ln>
            </p:spPr>
            <p:txBody>
              <a:bodyPr wrap="none" rtlCol="0">
                <a:spAutoFit/>
              </a:bodyPr>
              <a:lstStyle/>
              <a:p>
                <a:r>
                  <a:rPr lang="fr-FR" sz="1400" i="1" dirty="0" smtClean="0"/>
                  <a:t>Equateur</a:t>
                </a:r>
                <a:endParaRPr lang="fr-FR" sz="1400" i="1" dirty="0"/>
              </a:p>
            </p:txBody>
          </p:sp>
          <p:cxnSp>
            <p:nvCxnSpPr>
              <p:cNvPr id="32" name="Connecteur droit avec flèche 31"/>
              <p:cNvCxnSpPr>
                <a:stCxn id="26" idx="1"/>
                <a:endCxn id="23" idx="6"/>
              </p:cNvCxnSpPr>
              <p:nvPr/>
            </p:nvCxnSpPr>
            <p:spPr>
              <a:xfrm flipH="1" flipV="1">
                <a:off x="7048470" y="5500922"/>
                <a:ext cx="259834" cy="1701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grpSp>
        <p:nvGrpSpPr>
          <p:cNvPr id="50" name="Groupe 49"/>
          <p:cNvGrpSpPr/>
          <p:nvPr/>
        </p:nvGrpSpPr>
        <p:grpSpPr>
          <a:xfrm>
            <a:off x="6228184" y="5085184"/>
            <a:ext cx="266420" cy="276999"/>
            <a:chOff x="6228184" y="5085184"/>
            <a:chExt cx="266420" cy="276999"/>
          </a:xfrm>
        </p:grpSpPr>
        <p:sp>
          <p:nvSpPr>
            <p:cNvPr id="48" name="Ellipse 47"/>
            <p:cNvSpPr/>
            <p:nvPr/>
          </p:nvSpPr>
          <p:spPr>
            <a:xfrm>
              <a:off x="6228184" y="508518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ZoneTexte 48"/>
            <p:cNvSpPr txBox="1"/>
            <p:nvPr/>
          </p:nvSpPr>
          <p:spPr>
            <a:xfrm>
              <a:off x="6228184" y="5085184"/>
              <a:ext cx="266420" cy="276999"/>
            </a:xfrm>
            <a:prstGeom prst="rect">
              <a:avLst/>
            </a:prstGeom>
            <a:noFill/>
          </p:spPr>
          <p:txBody>
            <a:bodyPr wrap="none" rtlCol="0">
              <a:spAutoFit/>
            </a:bodyPr>
            <a:lstStyle/>
            <a:p>
              <a:r>
                <a:rPr lang="fr-FR" sz="1200" dirty="0" smtClean="0"/>
                <a:t>C</a:t>
              </a:r>
              <a:endParaRPr lang="fr-FR" sz="1200" dirty="0"/>
            </a:p>
          </p:txBody>
        </p:sp>
      </p:grpSp>
      <p:grpSp>
        <p:nvGrpSpPr>
          <p:cNvPr id="66" name="Groupe 65"/>
          <p:cNvGrpSpPr/>
          <p:nvPr/>
        </p:nvGrpSpPr>
        <p:grpSpPr>
          <a:xfrm>
            <a:off x="5140345" y="3861048"/>
            <a:ext cx="2589615" cy="1387897"/>
            <a:chOff x="5140345" y="3861048"/>
            <a:chExt cx="2589615" cy="1387897"/>
          </a:xfrm>
        </p:grpSpPr>
        <p:grpSp>
          <p:nvGrpSpPr>
            <p:cNvPr id="38" name="Groupe 37"/>
            <p:cNvGrpSpPr/>
            <p:nvPr/>
          </p:nvGrpSpPr>
          <p:grpSpPr>
            <a:xfrm>
              <a:off x="5140345" y="3861048"/>
              <a:ext cx="1961253" cy="1012175"/>
              <a:chOff x="5076056" y="3933056"/>
              <a:chExt cx="1961253" cy="1012175"/>
            </a:xfrm>
          </p:grpSpPr>
          <p:sp>
            <p:nvSpPr>
              <p:cNvPr id="24" name="Ellipse 23"/>
              <p:cNvSpPr/>
              <p:nvPr/>
            </p:nvSpPr>
            <p:spPr>
              <a:xfrm rot="1560000">
                <a:off x="5777309" y="4549231"/>
                <a:ext cx="1260000" cy="396000"/>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ZoneTexte 26"/>
              <p:cNvSpPr txBox="1"/>
              <p:nvPr/>
            </p:nvSpPr>
            <p:spPr>
              <a:xfrm>
                <a:off x="5076056" y="3933056"/>
                <a:ext cx="810350" cy="307777"/>
              </a:xfrm>
              <a:prstGeom prst="rect">
                <a:avLst/>
              </a:prstGeom>
              <a:noFill/>
              <a:ln>
                <a:solidFill>
                  <a:srgbClr val="0070C0"/>
                </a:solidFill>
              </a:ln>
            </p:spPr>
            <p:txBody>
              <a:bodyPr wrap="none" rtlCol="0">
                <a:spAutoFit/>
              </a:bodyPr>
              <a:lstStyle/>
              <a:p>
                <a:r>
                  <a:rPr lang="fr-FR" sz="1400" i="1" dirty="0" smtClean="0"/>
                  <a:t>Parallèle</a:t>
                </a:r>
                <a:endParaRPr lang="fr-FR" sz="1400" i="1" dirty="0"/>
              </a:p>
            </p:txBody>
          </p:sp>
          <p:cxnSp>
            <p:nvCxnSpPr>
              <p:cNvPr id="34" name="Connecteur droit avec flèche 33"/>
              <p:cNvCxnSpPr/>
              <p:nvPr/>
            </p:nvCxnSpPr>
            <p:spPr>
              <a:xfrm rot="7260000" flipV="1">
                <a:off x="5693616" y="4197046"/>
                <a:ext cx="61938" cy="2818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63" name="Groupe 62"/>
            <p:cNvGrpSpPr/>
            <p:nvPr/>
          </p:nvGrpSpPr>
          <p:grpSpPr>
            <a:xfrm>
              <a:off x="6588224" y="4777407"/>
              <a:ext cx="1141736" cy="471538"/>
              <a:chOff x="6588224" y="4777407"/>
              <a:chExt cx="1141736" cy="471538"/>
            </a:xfrm>
          </p:grpSpPr>
          <p:cxnSp>
            <p:nvCxnSpPr>
              <p:cNvPr id="44" name="Connecteur droit avec flèche 43"/>
              <p:cNvCxnSpPr>
                <a:stCxn id="24" idx="5"/>
              </p:cNvCxnSpPr>
              <p:nvPr/>
            </p:nvCxnSpPr>
            <p:spPr>
              <a:xfrm>
                <a:off x="6810615" y="4996345"/>
                <a:ext cx="569697" cy="1683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6588224" y="4777407"/>
                <a:ext cx="303288" cy="307777"/>
              </a:xfrm>
              <a:prstGeom prst="rect">
                <a:avLst/>
              </a:prstGeom>
              <a:noFill/>
            </p:spPr>
            <p:txBody>
              <a:bodyPr wrap="none" rtlCol="0">
                <a:spAutoFit/>
              </a:bodyPr>
              <a:lstStyle/>
              <a:p>
                <a:r>
                  <a:rPr lang="fr-FR" sz="1400" dirty="0" smtClean="0">
                    <a:solidFill>
                      <a:srgbClr val="FF0000"/>
                    </a:solidFill>
                  </a:rPr>
                  <a:t>O</a:t>
                </a:r>
                <a:endParaRPr lang="fr-FR" sz="1400" dirty="0">
                  <a:solidFill>
                    <a:srgbClr val="FF0000"/>
                  </a:solidFill>
                </a:endParaRPr>
              </a:p>
            </p:txBody>
          </p:sp>
          <p:sp>
            <p:nvSpPr>
              <p:cNvPr id="60" name="ZoneTexte 59"/>
              <p:cNvSpPr txBox="1"/>
              <p:nvPr/>
            </p:nvSpPr>
            <p:spPr>
              <a:xfrm>
                <a:off x="7452320" y="4941168"/>
                <a:ext cx="277640" cy="307777"/>
              </a:xfrm>
              <a:prstGeom prst="rect">
                <a:avLst/>
              </a:prstGeom>
              <a:noFill/>
            </p:spPr>
            <p:txBody>
              <a:bodyPr wrap="none" rtlCol="0">
                <a:spAutoFit/>
              </a:bodyPr>
              <a:lstStyle/>
              <a:p>
                <a:r>
                  <a:rPr lang="fr-FR" sz="1400" dirty="0" smtClean="0">
                    <a:solidFill>
                      <a:srgbClr val="FF0000"/>
                    </a:solidFill>
                  </a:rPr>
                  <a:t>X</a:t>
                </a:r>
                <a:endParaRPr lang="fr-FR" sz="1400" dirty="0">
                  <a:solidFill>
                    <a:srgbClr val="FF0000"/>
                  </a:solidFill>
                </a:endParaRPr>
              </a:p>
            </p:txBody>
          </p:sp>
        </p:grpSp>
      </p:grpSp>
      <p:grpSp>
        <p:nvGrpSpPr>
          <p:cNvPr id="67" name="Groupe 66"/>
          <p:cNvGrpSpPr/>
          <p:nvPr/>
        </p:nvGrpSpPr>
        <p:grpSpPr>
          <a:xfrm>
            <a:off x="5796000" y="4149080"/>
            <a:ext cx="1371737" cy="2179985"/>
            <a:chOff x="5796000" y="4149080"/>
            <a:chExt cx="1371737" cy="2179985"/>
          </a:xfrm>
        </p:grpSpPr>
        <p:grpSp>
          <p:nvGrpSpPr>
            <p:cNvPr id="40" name="Groupe 39"/>
            <p:cNvGrpSpPr/>
            <p:nvPr/>
          </p:nvGrpSpPr>
          <p:grpSpPr>
            <a:xfrm>
              <a:off x="5796000" y="4320000"/>
              <a:ext cx="1371737" cy="2009065"/>
              <a:chOff x="5796000" y="4320000"/>
              <a:chExt cx="1371737" cy="2009065"/>
            </a:xfrm>
          </p:grpSpPr>
          <p:sp>
            <p:nvSpPr>
              <p:cNvPr id="25" name="Ellipse 24"/>
              <p:cNvSpPr/>
              <p:nvPr/>
            </p:nvSpPr>
            <p:spPr>
              <a:xfrm rot="1560000">
                <a:off x="5796000" y="4320000"/>
                <a:ext cx="914400" cy="172800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ZoneTexte 27"/>
              <p:cNvSpPr txBox="1"/>
              <p:nvPr/>
            </p:nvSpPr>
            <p:spPr>
              <a:xfrm>
                <a:off x="6300192" y="6021288"/>
                <a:ext cx="867545" cy="307777"/>
              </a:xfrm>
              <a:prstGeom prst="rect">
                <a:avLst/>
              </a:prstGeom>
              <a:noFill/>
              <a:ln>
                <a:solidFill>
                  <a:srgbClr val="0070C0"/>
                </a:solidFill>
              </a:ln>
            </p:spPr>
            <p:txBody>
              <a:bodyPr wrap="none" rtlCol="0">
                <a:spAutoFit/>
              </a:bodyPr>
              <a:lstStyle/>
              <a:p>
                <a:r>
                  <a:rPr lang="fr-FR" sz="1400" i="1" dirty="0" smtClean="0"/>
                  <a:t>Méridien</a:t>
                </a:r>
                <a:endParaRPr lang="fr-FR" sz="1400" i="1" dirty="0"/>
              </a:p>
            </p:txBody>
          </p:sp>
          <p:cxnSp>
            <p:nvCxnSpPr>
              <p:cNvPr id="30" name="Connecteur droit avec flèche 29"/>
              <p:cNvCxnSpPr/>
              <p:nvPr/>
            </p:nvCxnSpPr>
            <p:spPr>
              <a:xfrm flipH="1" flipV="1">
                <a:off x="6408000" y="5805264"/>
                <a:ext cx="396000" cy="216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64" name="Groupe 63"/>
            <p:cNvGrpSpPr/>
            <p:nvPr/>
          </p:nvGrpSpPr>
          <p:grpSpPr>
            <a:xfrm>
              <a:off x="6804248" y="4149080"/>
              <a:ext cx="272832" cy="847265"/>
              <a:chOff x="6804248" y="4149080"/>
              <a:chExt cx="272832" cy="847265"/>
            </a:xfrm>
          </p:grpSpPr>
          <p:cxnSp>
            <p:nvCxnSpPr>
              <p:cNvPr id="46" name="Connecteur droit avec flèche 45"/>
              <p:cNvCxnSpPr>
                <a:stCxn id="24" idx="5"/>
              </p:cNvCxnSpPr>
              <p:nvPr/>
            </p:nvCxnSpPr>
            <p:spPr>
              <a:xfrm flipV="1">
                <a:off x="6810615" y="4365104"/>
                <a:ext cx="65641" cy="63124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1" name="ZoneTexte 60"/>
              <p:cNvSpPr txBox="1"/>
              <p:nvPr/>
            </p:nvSpPr>
            <p:spPr>
              <a:xfrm>
                <a:off x="6804248" y="4149080"/>
                <a:ext cx="272832" cy="307777"/>
              </a:xfrm>
              <a:prstGeom prst="rect">
                <a:avLst/>
              </a:prstGeom>
              <a:noFill/>
            </p:spPr>
            <p:txBody>
              <a:bodyPr wrap="none" rtlCol="0">
                <a:spAutoFit/>
              </a:bodyPr>
              <a:lstStyle/>
              <a:p>
                <a:r>
                  <a:rPr lang="fr-FR" sz="1400" dirty="0" smtClean="0">
                    <a:solidFill>
                      <a:srgbClr val="FF0000"/>
                    </a:solidFill>
                  </a:rPr>
                  <a:t>Y</a:t>
                </a:r>
                <a:endParaRPr lang="fr-FR" sz="1400" dirty="0">
                  <a:solidFill>
                    <a:srgbClr val="FF0000"/>
                  </a:solidFill>
                </a:endParaRPr>
              </a:p>
            </p:txBody>
          </p:sp>
        </p:grpSp>
      </p:grpSp>
      <p:grpSp>
        <p:nvGrpSpPr>
          <p:cNvPr id="65" name="Groupe 64"/>
          <p:cNvGrpSpPr/>
          <p:nvPr/>
        </p:nvGrpSpPr>
        <p:grpSpPr>
          <a:xfrm>
            <a:off x="6264000" y="4653136"/>
            <a:ext cx="1456342" cy="458864"/>
            <a:chOff x="6264000" y="4653136"/>
            <a:chExt cx="1456342" cy="458864"/>
          </a:xfrm>
        </p:grpSpPr>
        <p:cxnSp>
          <p:nvCxnSpPr>
            <p:cNvPr id="52" name="Connecteur droit avec flèche 51"/>
            <p:cNvCxnSpPr/>
            <p:nvPr/>
          </p:nvCxnSpPr>
          <p:spPr>
            <a:xfrm flipV="1">
              <a:off x="6264000" y="4824000"/>
              <a:ext cx="1188000" cy="2880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2" name="ZoneTexte 61"/>
            <p:cNvSpPr txBox="1"/>
            <p:nvPr/>
          </p:nvSpPr>
          <p:spPr>
            <a:xfrm>
              <a:off x="7452320" y="4653136"/>
              <a:ext cx="268022" cy="307777"/>
            </a:xfrm>
            <a:prstGeom prst="rect">
              <a:avLst/>
            </a:prstGeom>
            <a:noFill/>
          </p:spPr>
          <p:txBody>
            <a:bodyPr wrap="none" rtlCol="0">
              <a:spAutoFit/>
            </a:bodyPr>
            <a:lstStyle/>
            <a:p>
              <a:r>
                <a:rPr lang="fr-FR" sz="1400" dirty="0" smtClean="0">
                  <a:solidFill>
                    <a:srgbClr val="FF0000"/>
                  </a:solidFill>
                </a:rPr>
                <a:t>Z</a:t>
              </a:r>
              <a:endParaRPr lang="fr-FR" sz="1400" dirty="0">
                <a:solidFill>
                  <a:srgbClr val="FF0000"/>
                </a:solidFill>
              </a:endParaRPr>
            </a:p>
          </p:txBody>
        </p:sp>
      </p:grpSp>
      <p:sp>
        <p:nvSpPr>
          <p:cNvPr id="69" name="ZoneTexte 68"/>
          <p:cNvSpPr txBox="1"/>
          <p:nvPr/>
        </p:nvSpPr>
        <p:spPr>
          <a:xfrm>
            <a:off x="107504" y="5013176"/>
            <a:ext cx="4752528" cy="584775"/>
          </a:xfrm>
          <a:prstGeom prst="rect">
            <a:avLst/>
          </a:prstGeom>
          <a:noFill/>
        </p:spPr>
        <p:txBody>
          <a:bodyPr wrap="square" rtlCol="0">
            <a:spAutoFit/>
          </a:bodyPr>
          <a:lstStyle/>
          <a:p>
            <a:pPr algn="ctr"/>
            <a:r>
              <a:rPr lang="fr-FR" sz="1600" dirty="0" smtClean="0"/>
              <a:t>Un tel référentiel, en rotation autour de l’axe des pôles, peut-il être considéré comme galiléen ?</a:t>
            </a:r>
            <a:endParaRPr lang="fr-FR" sz="1600" dirty="0"/>
          </a:p>
        </p:txBody>
      </p:sp>
      <p:sp>
        <p:nvSpPr>
          <p:cNvPr id="73" name="Flèche courbée vers la droite 72"/>
          <p:cNvSpPr/>
          <p:nvPr/>
        </p:nvSpPr>
        <p:spPr>
          <a:xfrm rot="1560000">
            <a:off x="6664798" y="3446015"/>
            <a:ext cx="504056" cy="424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nvGrpSpPr>
          <p:cNvPr id="75" name="Groupe 74"/>
          <p:cNvGrpSpPr/>
          <p:nvPr/>
        </p:nvGrpSpPr>
        <p:grpSpPr>
          <a:xfrm>
            <a:off x="6409716" y="3933056"/>
            <a:ext cx="386239" cy="523779"/>
            <a:chOff x="6409716" y="3933056"/>
            <a:chExt cx="386239" cy="523779"/>
          </a:xfrm>
        </p:grpSpPr>
        <p:sp>
          <p:nvSpPr>
            <p:cNvPr id="70" name="Flèche droite 69"/>
            <p:cNvSpPr/>
            <p:nvPr/>
          </p:nvSpPr>
          <p:spPr>
            <a:xfrm rot="-3720000">
              <a:off x="6548142" y="4209021"/>
              <a:ext cx="372728" cy="12289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ZoneTexte 73"/>
            <p:cNvSpPr txBox="1"/>
            <p:nvPr/>
          </p:nvSpPr>
          <p:spPr>
            <a:xfrm>
              <a:off x="6409716" y="3933056"/>
              <a:ext cx="322524" cy="307777"/>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sp>
        <p:nvSpPr>
          <p:cNvPr id="54" name="ZoneTexte 53"/>
          <p:cNvSpPr txBox="1"/>
          <p:nvPr/>
        </p:nvSpPr>
        <p:spPr>
          <a:xfrm>
            <a:off x="251520" y="5733256"/>
            <a:ext cx="4536504" cy="830997"/>
          </a:xfrm>
          <a:prstGeom prst="rect">
            <a:avLst/>
          </a:prstGeom>
          <a:noFill/>
        </p:spPr>
        <p:txBody>
          <a:bodyPr wrap="square" rtlCol="0">
            <a:spAutoFit/>
          </a:bodyPr>
          <a:lstStyle/>
          <a:p>
            <a:r>
              <a:rPr lang="fr-FR" sz="1600" dirty="0" smtClean="0"/>
              <a:t>Nous allons voir que tout dépend de l’échelle spatiale et temporelle du mouvement considéré et de sa durée</a:t>
            </a:r>
            <a:endParaRPr lang="fr-FR" sz="1600" dirty="0"/>
          </a:p>
        </p:txBody>
      </p:sp>
      <p:sp>
        <p:nvSpPr>
          <p:cNvPr id="55" name="Espace réservé du numéro de diapositive 54"/>
          <p:cNvSpPr>
            <a:spLocks noGrp="1"/>
          </p:cNvSpPr>
          <p:nvPr>
            <p:ph type="sldNum" sz="quarter" idx="12"/>
          </p:nvPr>
        </p:nvSpPr>
        <p:spPr/>
        <p:txBody>
          <a:bodyPr/>
          <a:lstStyle/>
          <a:p>
            <a:fld id="{083CCA20-CF97-4534-A8C1-DF94BF714617}" type="slidenum">
              <a:rPr lang="fr-FR" smtClean="0"/>
              <a:pPr/>
              <a:t>26</a:t>
            </a:fld>
            <a:endParaRPr lang="fr-FR"/>
          </a:p>
        </p:txBody>
      </p:sp>
      <p:sp>
        <p:nvSpPr>
          <p:cNvPr id="56" name="Espace réservé du pied de page 55"/>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9"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animEffect transition="in" filter="dissolv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68"/>
                                        </p:tgtEl>
                                        <p:attrNameLst>
                                          <p:attrName>style.visibility</p:attrName>
                                        </p:attrNameLst>
                                      </p:cBhvr>
                                      <p:to>
                                        <p:strVal val="visible"/>
                                      </p:to>
                                    </p:set>
                                    <p:animEffect transition="in" filter="dissolve">
                                      <p:cBhvr>
                                        <p:cTn id="32" dur="500"/>
                                        <p:tgtEl>
                                          <p:spTgt spid="68"/>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9">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55" presetClass="entr" presetSubtype="0" fill="hold" grpId="0" nodeType="clickEffect">
                                  <p:stCondLst>
                                    <p:cond delay="0"/>
                                  </p:stCondLst>
                                  <p:childTnLst>
                                    <p:set>
                                      <p:cBhvr>
                                        <p:cTn id="58" dur="1" fill="hold">
                                          <p:stCondLst>
                                            <p:cond delay="0"/>
                                          </p:stCondLst>
                                        </p:cTn>
                                        <p:tgtEl>
                                          <p:spTgt spid="73"/>
                                        </p:tgtEl>
                                        <p:attrNameLst>
                                          <p:attrName>style.visibility</p:attrName>
                                        </p:attrNameLst>
                                      </p:cBhvr>
                                      <p:to>
                                        <p:strVal val="visible"/>
                                      </p:to>
                                    </p:set>
                                    <p:anim calcmode="lin" valueType="num">
                                      <p:cBhvr>
                                        <p:cTn id="59" dur="1000" fill="hold"/>
                                        <p:tgtEl>
                                          <p:spTgt spid="73"/>
                                        </p:tgtEl>
                                        <p:attrNameLst>
                                          <p:attrName>ppt_w</p:attrName>
                                        </p:attrNameLst>
                                      </p:cBhvr>
                                      <p:tavLst>
                                        <p:tav tm="0">
                                          <p:val>
                                            <p:strVal val="#ppt_w*0.70"/>
                                          </p:val>
                                        </p:tav>
                                        <p:tav tm="100000">
                                          <p:val>
                                            <p:strVal val="#ppt_w"/>
                                          </p:val>
                                        </p:tav>
                                      </p:tavLst>
                                    </p:anim>
                                    <p:anim calcmode="lin" valueType="num">
                                      <p:cBhvr>
                                        <p:cTn id="60" dur="1000" fill="hold"/>
                                        <p:tgtEl>
                                          <p:spTgt spid="73"/>
                                        </p:tgtEl>
                                        <p:attrNameLst>
                                          <p:attrName>ppt_h</p:attrName>
                                        </p:attrNameLst>
                                      </p:cBhvr>
                                      <p:tavLst>
                                        <p:tav tm="0">
                                          <p:val>
                                            <p:strVal val="#ppt_h"/>
                                          </p:val>
                                        </p:tav>
                                        <p:tav tm="100000">
                                          <p:val>
                                            <p:strVal val="#ppt_h"/>
                                          </p:val>
                                        </p:tav>
                                      </p:tavLst>
                                    </p:anim>
                                    <p:animEffect transition="in" filter="fade">
                                      <p:cBhvr>
                                        <p:cTn id="61" dur="1000"/>
                                        <p:tgtEl>
                                          <p:spTgt spid="73"/>
                                        </p:tgtEl>
                                      </p:cBhvr>
                                    </p:animEffect>
                                  </p:childTnLst>
                                </p:cTn>
                              </p:par>
                              <p:par>
                                <p:cTn id="62" presetID="1" presetClass="entr" presetSubtype="0" fill="hold" nodeType="withEffect">
                                  <p:stCondLst>
                                    <p:cond delay="0"/>
                                  </p:stCondLst>
                                  <p:childTnLst>
                                    <p:set>
                                      <p:cBhvr>
                                        <p:cTn id="63" dur="1" fill="hold">
                                          <p:stCondLst>
                                            <p:cond delay="0"/>
                                          </p:stCondLst>
                                        </p:cTn>
                                        <p:tgtEl>
                                          <p:spTgt spid="75"/>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animBg="1"/>
      <p:bldP spid="5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1143000"/>
          </a:xfrm>
        </p:spPr>
        <p:txBody>
          <a:bodyPr>
            <a:noAutofit/>
          </a:bodyPr>
          <a:lstStyle/>
          <a:p>
            <a:r>
              <a:rPr lang="fr-FR" sz="2800" dirty="0" smtClean="0"/>
              <a:t>Référentiel galiléens,  </a:t>
            </a:r>
            <a:endParaRPr lang="fr-FR" sz="2800" dirty="0"/>
          </a:p>
        </p:txBody>
      </p:sp>
      <p:sp>
        <p:nvSpPr>
          <p:cNvPr id="3" name="Espace réservé du contenu 2"/>
          <p:cNvSpPr>
            <a:spLocks noGrp="1"/>
          </p:cNvSpPr>
          <p:nvPr>
            <p:ph idx="1"/>
          </p:nvPr>
        </p:nvSpPr>
        <p:spPr>
          <a:xfrm>
            <a:off x="0" y="980728"/>
            <a:ext cx="9144000" cy="5145435"/>
          </a:xfrm>
        </p:spPr>
        <p:txBody>
          <a:bodyPr>
            <a:normAutofit/>
          </a:bodyPr>
          <a:lstStyle/>
          <a:p>
            <a:pPr algn="ctr">
              <a:buNone/>
            </a:pPr>
            <a:r>
              <a:rPr lang="fr-FR" sz="1600" dirty="0" smtClean="0"/>
              <a:t>Nous avons rappelé (diapo 2) que si un référentiel est galiléen, tous ceux </a:t>
            </a:r>
          </a:p>
          <a:p>
            <a:pPr algn="ctr">
              <a:buNone/>
            </a:pPr>
            <a:r>
              <a:rPr lang="fr-FR" sz="1600" dirty="0" smtClean="0"/>
              <a:t>qui sont immobiles </a:t>
            </a:r>
          </a:p>
          <a:p>
            <a:pPr algn="ctr">
              <a:buNone/>
            </a:pPr>
            <a:r>
              <a:rPr lang="fr-FR" sz="1600" dirty="0" smtClean="0"/>
              <a:t>ou en translation rectiligne uniforme par rapport à celui-ci, sont également galiléens</a:t>
            </a:r>
            <a:endParaRPr lang="fr-FR" sz="1600" dirty="0"/>
          </a:p>
        </p:txBody>
      </p:sp>
      <p:sp>
        <p:nvSpPr>
          <p:cNvPr id="4" name="Espace réservé du numéro de diapositive 3"/>
          <p:cNvSpPr>
            <a:spLocks noGrp="1"/>
          </p:cNvSpPr>
          <p:nvPr>
            <p:ph type="sldNum" sz="quarter" idx="12"/>
          </p:nvPr>
        </p:nvSpPr>
        <p:spPr/>
        <p:txBody>
          <a:bodyPr/>
          <a:lstStyle/>
          <a:p>
            <a:fld id="{083CCA20-CF97-4534-A8C1-DF94BF714617}" type="slidenum">
              <a:rPr lang="fr-FR" smtClean="0"/>
              <a:pPr/>
              <a:t>27</a:t>
            </a:fld>
            <a:endParaRPr lang="fr-FR"/>
          </a:p>
        </p:txBody>
      </p:sp>
      <p:sp>
        <p:nvSpPr>
          <p:cNvPr id="7" name="ZoneTexte 6"/>
          <p:cNvSpPr txBox="1"/>
          <p:nvPr/>
        </p:nvSpPr>
        <p:spPr>
          <a:xfrm>
            <a:off x="1907704" y="3284984"/>
            <a:ext cx="115213" cy="164880"/>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sp>
        <p:nvSpPr>
          <p:cNvPr id="9" name="ZoneTexte 8"/>
          <p:cNvSpPr txBox="1"/>
          <p:nvPr/>
        </p:nvSpPr>
        <p:spPr>
          <a:xfrm>
            <a:off x="986002" y="3633452"/>
            <a:ext cx="121957" cy="164880"/>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10" name="Groupe 66"/>
          <p:cNvGrpSpPr/>
          <p:nvPr/>
        </p:nvGrpSpPr>
        <p:grpSpPr>
          <a:xfrm>
            <a:off x="800912" y="2636912"/>
            <a:ext cx="1135595" cy="1060832"/>
            <a:chOff x="364860" y="1628800"/>
            <a:chExt cx="2838988" cy="2376264"/>
          </a:xfrm>
        </p:grpSpPr>
        <p:grpSp>
          <p:nvGrpSpPr>
            <p:cNvPr id="11" name="Groupe 29"/>
            <p:cNvGrpSpPr/>
            <p:nvPr/>
          </p:nvGrpSpPr>
          <p:grpSpPr>
            <a:xfrm>
              <a:off x="683568" y="1628800"/>
              <a:ext cx="2520280" cy="2376264"/>
              <a:chOff x="683568" y="1628800"/>
              <a:chExt cx="2520280" cy="2376264"/>
            </a:xfrm>
          </p:grpSpPr>
          <p:sp>
            <p:nvSpPr>
              <p:cNvPr id="13" name="ZoneTexte 12"/>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4" name="Groupe 22"/>
              <p:cNvGrpSpPr/>
              <p:nvPr/>
            </p:nvGrpSpPr>
            <p:grpSpPr>
              <a:xfrm>
                <a:off x="683568" y="1628800"/>
                <a:ext cx="2520280" cy="2376264"/>
                <a:chOff x="683568" y="1628800"/>
                <a:chExt cx="2520280" cy="2376264"/>
              </a:xfrm>
            </p:grpSpPr>
            <p:grpSp>
              <p:nvGrpSpPr>
                <p:cNvPr id="15" name="Groupe 17"/>
                <p:cNvGrpSpPr/>
                <p:nvPr/>
              </p:nvGrpSpPr>
              <p:grpSpPr>
                <a:xfrm>
                  <a:off x="683568" y="1628800"/>
                  <a:ext cx="2520280" cy="2376264"/>
                  <a:chOff x="179512" y="1484784"/>
                  <a:chExt cx="2520280" cy="2376264"/>
                </a:xfrm>
              </p:grpSpPr>
              <p:cxnSp>
                <p:nvCxnSpPr>
                  <p:cNvPr id="17"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6" name="ZoneTexte 15"/>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12" name="Rectangle 11"/>
            <p:cNvSpPr/>
            <p:nvPr/>
          </p:nvSpPr>
          <p:spPr>
            <a:xfrm>
              <a:off x="364860" y="1951396"/>
              <a:ext cx="426720" cy="369331"/>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nvGrpSpPr>
          <p:cNvPr id="20" name="Groupe 92"/>
          <p:cNvGrpSpPr/>
          <p:nvPr/>
        </p:nvGrpSpPr>
        <p:grpSpPr>
          <a:xfrm>
            <a:off x="2483768" y="2436853"/>
            <a:ext cx="936104" cy="1361479"/>
            <a:chOff x="6588224" y="5101149"/>
            <a:chExt cx="936104" cy="1361479"/>
          </a:xfrm>
        </p:grpSpPr>
        <p:grpSp>
          <p:nvGrpSpPr>
            <p:cNvPr id="21" name="Groupe 76"/>
            <p:cNvGrpSpPr/>
            <p:nvPr/>
          </p:nvGrpSpPr>
          <p:grpSpPr>
            <a:xfrm>
              <a:off x="6732240" y="5101149"/>
              <a:ext cx="792088" cy="1361479"/>
              <a:chOff x="3419872" y="2249954"/>
              <a:chExt cx="3799266" cy="3926843"/>
            </a:xfrm>
          </p:grpSpPr>
          <p:sp>
            <p:nvSpPr>
              <p:cNvPr id="23" name="ZoneTexte 22"/>
              <p:cNvSpPr txBox="1"/>
              <p:nvPr/>
            </p:nvSpPr>
            <p:spPr>
              <a:xfrm>
                <a:off x="4405418" y="4073107"/>
                <a:ext cx="396005" cy="369331"/>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24" name="Groupe 68"/>
              <p:cNvGrpSpPr/>
              <p:nvPr/>
            </p:nvGrpSpPr>
            <p:grpSpPr>
              <a:xfrm>
                <a:off x="3419872" y="2249954"/>
                <a:ext cx="3799266" cy="3926843"/>
                <a:chOff x="3419872" y="2115230"/>
                <a:chExt cx="3799266" cy="3926843"/>
              </a:xfrm>
            </p:grpSpPr>
            <p:sp>
              <p:nvSpPr>
                <p:cNvPr id="25" name="Rectangle 24"/>
                <p:cNvSpPr/>
                <p:nvPr/>
              </p:nvSpPr>
              <p:spPr>
                <a:xfrm>
                  <a:off x="6861605" y="3938383"/>
                  <a:ext cx="357533" cy="369331"/>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26" name="Groupe 65"/>
                <p:cNvGrpSpPr/>
                <p:nvPr/>
              </p:nvGrpSpPr>
              <p:grpSpPr>
                <a:xfrm>
                  <a:off x="3419872" y="2115230"/>
                  <a:ext cx="3275112" cy="3926843"/>
                  <a:chOff x="3419872" y="2115230"/>
                  <a:chExt cx="3275111" cy="3926843"/>
                </a:xfrm>
              </p:grpSpPr>
              <p:grpSp>
                <p:nvGrpSpPr>
                  <p:cNvPr id="27" name="Groupe 23"/>
                  <p:cNvGrpSpPr/>
                  <p:nvPr/>
                </p:nvGrpSpPr>
                <p:grpSpPr>
                  <a:xfrm>
                    <a:off x="3419872" y="2115230"/>
                    <a:ext cx="3275111" cy="3474010"/>
                    <a:chOff x="183934" y="1179126"/>
                    <a:chExt cx="3275111" cy="3474010"/>
                  </a:xfrm>
                </p:grpSpPr>
                <p:grpSp>
                  <p:nvGrpSpPr>
                    <p:cNvPr id="29" name="Groupe 17"/>
                    <p:cNvGrpSpPr/>
                    <p:nvPr/>
                  </p:nvGrpSpPr>
                  <p:grpSpPr>
                    <a:xfrm>
                      <a:off x="183934" y="1340768"/>
                      <a:ext cx="3275111" cy="3312368"/>
                      <a:chOff x="-320122" y="1196752"/>
                      <a:chExt cx="3275111" cy="3312368"/>
                    </a:xfrm>
                  </p:grpSpPr>
                  <p:cxnSp>
                    <p:nvCxnSpPr>
                      <p:cNvPr id="31" name="Connecteur droit avec flèche 30"/>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a:off x="755574" y="3065952"/>
                        <a:ext cx="2199415" cy="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30" name="ZoneTexte 29"/>
                    <p:cNvSpPr txBox="1"/>
                    <p:nvPr/>
                  </p:nvSpPr>
                  <p:spPr>
                    <a:xfrm>
                      <a:off x="1331640" y="1179126"/>
                      <a:ext cx="354971" cy="369331"/>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28" name="ZoneTexte 27"/>
                  <p:cNvSpPr txBox="1"/>
                  <p:nvPr/>
                </p:nvSpPr>
                <p:spPr>
                  <a:xfrm>
                    <a:off x="3419872" y="4976828"/>
                    <a:ext cx="2417714" cy="1065245"/>
                  </a:xfrm>
                  <a:prstGeom prst="rect">
                    <a:avLst/>
                  </a:prstGeom>
                  <a:noFill/>
                </p:spPr>
                <p:txBody>
                  <a:bodyPr wrap="square" rtlCol="0">
                    <a:spAutoFit/>
                  </a:bodyPr>
                  <a:lstStyle/>
                  <a:p>
                    <a:r>
                      <a:rPr lang="fr-FR" dirty="0" smtClean="0">
                        <a:solidFill>
                          <a:srgbClr val="002060"/>
                        </a:solidFill>
                      </a:rPr>
                      <a:t>X’</a:t>
                    </a:r>
                    <a:endParaRPr lang="fr-FR" dirty="0">
                      <a:solidFill>
                        <a:srgbClr val="002060"/>
                      </a:solidFill>
                    </a:endParaRPr>
                  </a:p>
                </p:txBody>
              </p:sp>
            </p:grpSp>
          </p:grpSp>
        </p:grpSp>
        <p:sp>
          <p:nvSpPr>
            <p:cNvPr id="22" name="Rectangle 21"/>
            <p:cNvSpPr/>
            <p:nvPr/>
          </p:nvSpPr>
          <p:spPr>
            <a:xfrm>
              <a:off x="6588224" y="5301208"/>
              <a:ext cx="426720" cy="369332"/>
            </a:xfrm>
            <a:prstGeom prst="rect">
              <a:avLst/>
            </a:prstGeom>
          </p:spPr>
          <p:txBody>
            <a:bodyPr wrap="none">
              <a:spAutoFit/>
            </a:bodyPr>
            <a:lstStyle/>
            <a:p>
              <a:r>
                <a:rPr lang="fr-FR" dirty="0" smtClean="0">
                  <a:solidFill>
                    <a:srgbClr val="002060"/>
                  </a:solidFill>
                  <a:latin typeface="Script MT Bold" pitchFamily="66" charset="0"/>
                </a:rPr>
                <a:t>R </a:t>
              </a:r>
              <a:endParaRPr lang="fr-FR" dirty="0"/>
            </a:p>
          </p:txBody>
        </p:sp>
      </p:grpSp>
      <p:grpSp>
        <p:nvGrpSpPr>
          <p:cNvPr id="127" name="Groupe 126"/>
          <p:cNvGrpSpPr/>
          <p:nvPr/>
        </p:nvGrpSpPr>
        <p:grpSpPr>
          <a:xfrm>
            <a:off x="3779912" y="2249488"/>
            <a:ext cx="720080" cy="1220442"/>
            <a:chOff x="3779912" y="2249488"/>
            <a:chExt cx="720080" cy="1220442"/>
          </a:xfrm>
        </p:grpSpPr>
        <p:sp>
          <p:nvSpPr>
            <p:cNvPr id="37" name="ZoneTexte 36"/>
            <p:cNvSpPr txBox="1"/>
            <p:nvPr/>
          </p:nvSpPr>
          <p:spPr>
            <a:xfrm>
              <a:off x="3985383" y="2940909"/>
              <a:ext cx="82561" cy="128051"/>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26" name="Groupe 125"/>
            <p:cNvGrpSpPr/>
            <p:nvPr/>
          </p:nvGrpSpPr>
          <p:grpSpPr>
            <a:xfrm>
              <a:off x="3779912" y="2249488"/>
              <a:ext cx="720080" cy="1220442"/>
              <a:chOff x="3779912" y="2249488"/>
              <a:chExt cx="720080" cy="1220442"/>
            </a:xfrm>
          </p:grpSpPr>
          <p:sp>
            <p:nvSpPr>
              <p:cNvPr id="39" name="Rectangle 38"/>
              <p:cNvSpPr/>
              <p:nvPr/>
            </p:nvSpPr>
            <p:spPr>
              <a:xfrm>
                <a:off x="4425452" y="2940909"/>
                <a:ext cx="74540" cy="128051"/>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40" name="Groupe 65"/>
              <p:cNvGrpSpPr/>
              <p:nvPr/>
            </p:nvGrpSpPr>
            <p:grpSpPr>
              <a:xfrm>
                <a:off x="3779912" y="2249488"/>
                <a:ext cx="682810" cy="1220442"/>
                <a:chOff x="3419872" y="2069183"/>
                <a:chExt cx="3275111" cy="3520057"/>
              </a:xfrm>
            </p:grpSpPr>
            <p:grpSp>
              <p:nvGrpSpPr>
                <p:cNvPr id="41" name="Groupe 23"/>
                <p:cNvGrpSpPr/>
                <p:nvPr/>
              </p:nvGrpSpPr>
              <p:grpSpPr>
                <a:xfrm>
                  <a:off x="3419872" y="2069183"/>
                  <a:ext cx="3275111" cy="3520057"/>
                  <a:chOff x="183934" y="1133079"/>
                  <a:chExt cx="3275111" cy="3520057"/>
                </a:xfrm>
              </p:grpSpPr>
              <p:grpSp>
                <p:nvGrpSpPr>
                  <p:cNvPr id="43" name="Groupe 17"/>
                  <p:cNvGrpSpPr/>
                  <p:nvPr/>
                </p:nvGrpSpPr>
                <p:grpSpPr>
                  <a:xfrm>
                    <a:off x="183934" y="1340768"/>
                    <a:ext cx="3275111" cy="3312368"/>
                    <a:chOff x="-320122" y="1196752"/>
                    <a:chExt cx="3275111" cy="3312368"/>
                  </a:xfrm>
                </p:grpSpPr>
                <p:cxnSp>
                  <p:nvCxnSpPr>
                    <p:cNvPr id="45" name="Connecteur droit avec flèche 44"/>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a:off x="755574" y="3144934"/>
                      <a:ext cx="2199415" cy="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44" name="ZoneTexte 43"/>
                  <p:cNvSpPr txBox="1"/>
                  <p:nvPr/>
                </p:nvSpPr>
                <p:spPr>
                  <a:xfrm>
                    <a:off x="1555901" y="1133079"/>
                    <a:ext cx="354971" cy="369331"/>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42" name="ZoneTexte 41"/>
                <p:cNvSpPr txBox="1"/>
                <p:nvPr/>
              </p:nvSpPr>
              <p:spPr>
                <a:xfrm>
                  <a:off x="3419872" y="5055809"/>
                  <a:ext cx="360996" cy="369331"/>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sp>
        <p:nvSpPr>
          <p:cNvPr id="36" name="Rectangle 35"/>
          <p:cNvSpPr/>
          <p:nvPr/>
        </p:nvSpPr>
        <p:spPr>
          <a:xfrm>
            <a:off x="3635896" y="2492896"/>
            <a:ext cx="426720" cy="369332"/>
          </a:xfrm>
          <a:prstGeom prst="rect">
            <a:avLst/>
          </a:prstGeom>
        </p:spPr>
        <p:txBody>
          <a:bodyPr wrap="none">
            <a:spAutoFit/>
          </a:bodyPr>
          <a:lstStyle/>
          <a:p>
            <a:r>
              <a:rPr lang="fr-FR" dirty="0" smtClean="0">
                <a:solidFill>
                  <a:srgbClr val="002060"/>
                </a:solidFill>
                <a:latin typeface="Script MT Bold" pitchFamily="66" charset="0"/>
              </a:rPr>
              <a:t>R </a:t>
            </a:r>
            <a:endParaRPr lang="fr-FR" dirty="0"/>
          </a:p>
        </p:txBody>
      </p:sp>
      <p:cxnSp>
        <p:nvCxnSpPr>
          <p:cNvPr id="48" name="Connecteur droit 47"/>
          <p:cNvCxnSpPr/>
          <p:nvPr/>
        </p:nvCxnSpPr>
        <p:spPr>
          <a:xfrm flipV="1">
            <a:off x="1125400" y="2924944"/>
            <a:ext cx="3518608" cy="444867"/>
          </a:xfrm>
          <a:prstGeom prst="line">
            <a:avLst/>
          </a:prstGeom>
          <a:ln>
            <a:prstDash val="lg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9" name="Groupe 92"/>
          <p:cNvGrpSpPr/>
          <p:nvPr/>
        </p:nvGrpSpPr>
        <p:grpSpPr>
          <a:xfrm rot="1020000">
            <a:off x="3614294" y="3436337"/>
            <a:ext cx="864095" cy="1262069"/>
            <a:chOff x="6588224" y="5043552"/>
            <a:chExt cx="864095" cy="1262069"/>
          </a:xfrm>
        </p:grpSpPr>
        <p:grpSp>
          <p:nvGrpSpPr>
            <p:cNvPr id="50" name="Groupe 76"/>
            <p:cNvGrpSpPr/>
            <p:nvPr/>
          </p:nvGrpSpPr>
          <p:grpSpPr>
            <a:xfrm>
              <a:off x="6698345" y="5043552"/>
              <a:ext cx="753974" cy="1262069"/>
              <a:chOff x="3257281" y="2083829"/>
              <a:chExt cx="3616467" cy="3640135"/>
            </a:xfrm>
          </p:grpSpPr>
          <p:sp>
            <p:nvSpPr>
              <p:cNvPr id="52" name="ZoneTexte 51"/>
              <p:cNvSpPr txBox="1"/>
              <p:nvPr/>
            </p:nvSpPr>
            <p:spPr>
              <a:xfrm rot="20580000">
                <a:off x="4145798" y="4343125"/>
                <a:ext cx="396007"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53" name="Groupe 68"/>
              <p:cNvGrpSpPr/>
              <p:nvPr/>
            </p:nvGrpSpPr>
            <p:grpSpPr>
              <a:xfrm>
                <a:off x="3257281" y="2083829"/>
                <a:ext cx="3616467" cy="3640135"/>
                <a:chOff x="3257281" y="1949105"/>
                <a:chExt cx="3616467" cy="3640135"/>
              </a:xfrm>
            </p:grpSpPr>
            <p:sp>
              <p:nvSpPr>
                <p:cNvPr id="54" name="Rectangle 53"/>
                <p:cNvSpPr/>
                <p:nvPr/>
              </p:nvSpPr>
              <p:spPr>
                <a:xfrm rot="20700000">
                  <a:off x="6516215" y="4221088"/>
                  <a:ext cx="357533" cy="369331"/>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55" name="Groupe 65"/>
                <p:cNvGrpSpPr/>
                <p:nvPr/>
              </p:nvGrpSpPr>
              <p:grpSpPr>
                <a:xfrm>
                  <a:off x="3257281" y="1949105"/>
                  <a:ext cx="3310369" cy="3640135"/>
                  <a:chOff x="3257281" y="1949105"/>
                  <a:chExt cx="3310368" cy="3640135"/>
                </a:xfrm>
              </p:grpSpPr>
              <p:grpSp>
                <p:nvGrpSpPr>
                  <p:cNvPr id="56" name="Groupe 23"/>
                  <p:cNvGrpSpPr/>
                  <p:nvPr/>
                </p:nvGrpSpPr>
                <p:grpSpPr>
                  <a:xfrm>
                    <a:off x="3419872" y="1949105"/>
                    <a:ext cx="3147777" cy="3640135"/>
                    <a:chOff x="183934" y="1013001"/>
                    <a:chExt cx="3147777" cy="3640135"/>
                  </a:xfrm>
                </p:grpSpPr>
                <p:grpSp>
                  <p:nvGrpSpPr>
                    <p:cNvPr id="58" name="Groupe 17"/>
                    <p:cNvGrpSpPr/>
                    <p:nvPr/>
                  </p:nvGrpSpPr>
                  <p:grpSpPr>
                    <a:xfrm>
                      <a:off x="183934" y="1340768"/>
                      <a:ext cx="3147777" cy="3312368"/>
                      <a:chOff x="-320122" y="1196752"/>
                      <a:chExt cx="3147777" cy="3312368"/>
                    </a:xfrm>
                  </p:grpSpPr>
                  <p:cxnSp>
                    <p:nvCxnSpPr>
                      <p:cNvPr id="60" name="Connecteur droit avec flèche 59"/>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61" name="Connecteur droit avec flèche 60"/>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a:endCxn id="54" idx="0"/>
                      </p:cNvCxnSpPr>
                      <p:nvPr/>
                    </p:nvCxnSpPr>
                    <p:spPr>
                      <a:xfrm rot="20580000">
                        <a:off x="803419" y="2954754"/>
                        <a:ext cx="2024236" cy="37872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59" name="ZoneTexte 58"/>
                    <p:cNvSpPr txBox="1"/>
                    <p:nvPr/>
                  </p:nvSpPr>
                  <p:spPr>
                    <a:xfrm rot="20700000">
                      <a:off x="1164980" y="1013001"/>
                      <a:ext cx="354972"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57" name="ZoneTexte 56"/>
                  <p:cNvSpPr txBox="1"/>
                  <p:nvPr/>
                </p:nvSpPr>
                <p:spPr>
                  <a:xfrm rot="20640000">
                    <a:off x="3257281" y="5197489"/>
                    <a:ext cx="360997"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sp>
          <p:nvSpPr>
            <p:cNvPr id="51" name="Rectangle 50"/>
            <p:cNvSpPr/>
            <p:nvPr/>
          </p:nvSpPr>
          <p:spPr>
            <a:xfrm rot="20520000">
              <a:off x="6588224" y="5301208"/>
              <a:ext cx="426720" cy="369332"/>
            </a:xfrm>
            <a:prstGeom prst="rect">
              <a:avLst/>
            </a:prstGeom>
          </p:spPr>
          <p:txBody>
            <a:bodyPr wrap="none">
              <a:spAutoFit/>
            </a:bodyPr>
            <a:lstStyle/>
            <a:p>
              <a:r>
                <a:rPr lang="fr-FR" dirty="0" smtClean="0">
                  <a:solidFill>
                    <a:srgbClr val="002060"/>
                  </a:solidFill>
                  <a:latin typeface="Script MT Bold" pitchFamily="66" charset="0"/>
                </a:rPr>
                <a:t>R </a:t>
              </a:r>
              <a:endParaRPr lang="fr-FR" dirty="0"/>
            </a:p>
          </p:txBody>
        </p:sp>
      </p:grpSp>
      <p:cxnSp>
        <p:nvCxnSpPr>
          <p:cNvPr id="92" name="Connecteur droit avec flèche 91"/>
          <p:cNvCxnSpPr/>
          <p:nvPr/>
        </p:nvCxnSpPr>
        <p:spPr>
          <a:xfrm>
            <a:off x="1187624" y="3356992"/>
            <a:ext cx="6610335" cy="2018651"/>
          </a:xfrm>
          <a:prstGeom prst="straightConnector1">
            <a:avLst/>
          </a:prstGeom>
          <a:ln w="12700">
            <a:prstDash val="dash"/>
            <a:tailEnd type="arrow"/>
          </a:ln>
        </p:spPr>
        <p:style>
          <a:lnRef idx="1">
            <a:schemeClr val="accent1"/>
          </a:lnRef>
          <a:fillRef idx="0">
            <a:schemeClr val="accent1"/>
          </a:fillRef>
          <a:effectRef idx="0">
            <a:schemeClr val="accent1"/>
          </a:effectRef>
          <a:fontRef idx="minor">
            <a:schemeClr val="tx1"/>
          </a:fontRef>
        </p:style>
      </p:cxnSp>
      <p:grpSp>
        <p:nvGrpSpPr>
          <p:cNvPr id="96" name="Groupe 92"/>
          <p:cNvGrpSpPr/>
          <p:nvPr/>
        </p:nvGrpSpPr>
        <p:grpSpPr>
          <a:xfrm rot="1020000">
            <a:off x="4881634" y="3815777"/>
            <a:ext cx="864095" cy="1262069"/>
            <a:chOff x="6588224" y="5043552"/>
            <a:chExt cx="864095" cy="1262069"/>
          </a:xfrm>
        </p:grpSpPr>
        <p:grpSp>
          <p:nvGrpSpPr>
            <p:cNvPr id="97" name="Groupe 76"/>
            <p:cNvGrpSpPr/>
            <p:nvPr/>
          </p:nvGrpSpPr>
          <p:grpSpPr>
            <a:xfrm>
              <a:off x="6698345" y="5043552"/>
              <a:ext cx="753974" cy="1262069"/>
              <a:chOff x="3257281" y="2083829"/>
              <a:chExt cx="3616467" cy="3640135"/>
            </a:xfrm>
          </p:grpSpPr>
          <p:sp>
            <p:nvSpPr>
              <p:cNvPr id="99" name="ZoneTexte 98"/>
              <p:cNvSpPr txBox="1"/>
              <p:nvPr/>
            </p:nvSpPr>
            <p:spPr>
              <a:xfrm rot="20580000">
                <a:off x="4145798" y="4343125"/>
                <a:ext cx="396007"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00" name="Groupe 68"/>
              <p:cNvGrpSpPr/>
              <p:nvPr/>
            </p:nvGrpSpPr>
            <p:grpSpPr>
              <a:xfrm>
                <a:off x="3257281" y="2083829"/>
                <a:ext cx="3616467" cy="3640135"/>
                <a:chOff x="3257281" y="1949105"/>
                <a:chExt cx="3616467" cy="3640135"/>
              </a:xfrm>
            </p:grpSpPr>
            <p:sp>
              <p:nvSpPr>
                <p:cNvPr id="101" name="Rectangle 100"/>
                <p:cNvSpPr/>
                <p:nvPr/>
              </p:nvSpPr>
              <p:spPr>
                <a:xfrm rot="20700000">
                  <a:off x="6516215" y="4221088"/>
                  <a:ext cx="357533" cy="369331"/>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02" name="Groupe 65"/>
                <p:cNvGrpSpPr/>
                <p:nvPr/>
              </p:nvGrpSpPr>
              <p:grpSpPr>
                <a:xfrm>
                  <a:off x="3257281" y="1949105"/>
                  <a:ext cx="3310369" cy="3640135"/>
                  <a:chOff x="3257281" y="1949105"/>
                  <a:chExt cx="3310368" cy="3640135"/>
                </a:xfrm>
              </p:grpSpPr>
              <p:grpSp>
                <p:nvGrpSpPr>
                  <p:cNvPr id="103" name="Groupe 23"/>
                  <p:cNvGrpSpPr/>
                  <p:nvPr/>
                </p:nvGrpSpPr>
                <p:grpSpPr>
                  <a:xfrm>
                    <a:off x="3419872" y="1949105"/>
                    <a:ext cx="3147777" cy="3640135"/>
                    <a:chOff x="183934" y="1013001"/>
                    <a:chExt cx="3147777" cy="3640135"/>
                  </a:xfrm>
                </p:grpSpPr>
                <p:grpSp>
                  <p:nvGrpSpPr>
                    <p:cNvPr id="105" name="Groupe 17"/>
                    <p:cNvGrpSpPr/>
                    <p:nvPr/>
                  </p:nvGrpSpPr>
                  <p:grpSpPr>
                    <a:xfrm>
                      <a:off x="183934" y="1340768"/>
                      <a:ext cx="3147777" cy="3312368"/>
                      <a:chOff x="-320122" y="1196752"/>
                      <a:chExt cx="3147777" cy="3312368"/>
                    </a:xfrm>
                  </p:grpSpPr>
                  <p:cxnSp>
                    <p:nvCxnSpPr>
                      <p:cNvPr id="107" name="Connecteur droit avec flèche 10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8" name="Connecteur droit avec flèche 107"/>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9" name="Connecteur droit avec flèche 108"/>
                      <p:cNvCxnSpPr>
                        <a:endCxn id="101" idx="0"/>
                      </p:cNvCxnSpPr>
                      <p:nvPr/>
                    </p:nvCxnSpPr>
                    <p:spPr>
                      <a:xfrm rot="20580000">
                        <a:off x="803419" y="2954754"/>
                        <a:ext cx="2024236" cy="37872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106" name="ZoneTexte 105"/>
                    <p:cNvSpPr txBox="1"/>
                    <p:nvPr/>
                  </p:nvSpPr>
                  <p:spPr>
                    <a:xfrm rot="20700000">
                      <a:off x="1164980" y="1013001"/>
                      <a:ext cx="354972"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104" name="ZoneTexte 103"/>
                  <p:cNvSpPr txBox="1"/>
                  <p:nvPr/>
                </p:nvSpPr>
                <p:spPr>
                  <a:xfrm rot="20640000">
                    <a:off x="3257281" y="5197489"/>
                    <a:ext cx="360997"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sp>
          <p:nvSpPr>
            <p:cNvPr id="98" name="Rectangle 97"/>
            <p:cNvSpPr/>
            <p:nvPr/>
          </p:nvSpPr>
          <p:spPr>
            <a:xfrm rot="20520000">
              <a:off x="6588224" y="5301208"/>
              <a:ext cx="426720" cy="369332"/>
            </a:xfrm>
            <a:prstGeom prst="rect">
              <a:avLst/>
            </a:prstGeom>
          </p:spPr>
          <p:txBody>
            <a:bodyPr wrap="none">
              <a:spAutoFit/>
            </a:bodyPr>
            <a:lstStyle/>
            <a:p>
              <a:r>
                <a:rPr lang="fr-FR" dirty="0" smtClean="0">
                  <a:solidFill>
                    <a:srgbClr val="002060"/>
                  </a:solidFill>
                  <a:latin typeface="Script MT Bold" pitchFamily="66" charset="0"/>
                </a:rPr>
                <a:t>R </a:t>
              </a:r>
              <a:endParaRPr lang="fr-FR" dirty="0"/>
            </a:p>
          </p:txBody>
        </p:sp>
      </p:grpSp>
      <p:grpSp>
        <p:nvGrpSpPr>
          <p:cNvPr id="110" name="Groupe 92"/>
          <p:cNvGrpSpPr/>
          <p:nvPr/>
        </p:nvGrpSpPr>
        <p:grpSpPr>
          <a:xfrm rot="1020000">
            <a:off x="6129614" y="4175076"/>
            <a:ext cx="864095" cy="1296000"/>
            <a:chOff x="6588224" y="5043552"/>
            <a:chExt cx="864095" cy="1262069"/>
          </a:xfrm>
        </p:grpSpPr>
        <p:grpSp>
          <p:nvGrpSpPr>
            <p:cNvPr id="111" name="Groupe 76"/>
            <p:cNvGrpSpPr/>
            <p:nvPr/>
          </p:nvGrpSpPr>
          <p:grpSpPr>
            <a:xfrm>
              <a:off x="6698345" y="5043552"/>
              <a:ext cx="753974" cy="1262069"/>
              <a:chOff x="3257281" y="2083829"/>
              <a:chExt cx="3616467" cy="3640135"/>
            </a:xfrm>
          </p:grpSpPr>
          <p:sp>
            <p:nvSpPr>
              <p:cNvPr id="113" name="ZoneTexte 112"/>
              <p:cNvSpPr txBox="1"/>
              <p:nvPr/>
            </p:nvSpPr>
            <p:spPr>
              <a:xfrm rot="20580000">
                <a:off x="4145798" y="4343125"/>
                <a:ext cx="396007"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14" name="Groupe 68"/>
              <p:cNvGrpSpPr/>
              <p:nvPr/>
            </p:nvGrpSpPr>
            <p:grpSpPr>
              <a:xfrm>
                <a:off x="3257281" y="2083829"/>
                <a:ext cx="3616467" cy="3640135"/>
                <a:chOff x="3257281" y="1949105"/>
                <a:chExt cx="3616467" cy="3640135"/>
              </a:xfrm>
            </p:grpSpPr>
            <p:sp>
              <p:nvSpPr>
                <p:cNvPr id="115" name="Rectangle 114"/>
                <p:cNvSpPr/>
                <p:nvPr/>
              </p:nvSpPr>
              <p:spPr>
                <a:xfrm rot="20700000">
                  <a:off x="6516215" y="4221088"/>
                  <a:ext cx="357533" cy="369331"/>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16" name="Groupe 65"/>
                <p:cNvGrpSpPr/>
                <p:nvPr/>
              </p:nvGrpSpPr>
              <p:grpSpPr>
                <a:xfrm>
                  <a:off x="3257281" y="1949105"/>
                  <a:ext cx="3310369" cy="3640135"/>
                  <a:chOff x="3257281" y="1949105"/>
                  <a:chExt cx="3310368" cy="3640135"/>
                </a:xfrm>
              </p:grpSpPr>
              <p:grpSp>
                <p:nvGrpSpPr>
                  <p:cNvPr id="117" name="Groupe 23"/>
                  <p:cNvGrpSpPr/>
                  <p:nvPr/>
                </p:nvGrpSpPr>
                <p:grpSpPr>
                  <a:xfrm>
                    <a:off x="3419872" y="1949105"/>
                    <a:ext cx="3147777" cy="3640135"/>
                    <a:chOff x="183934" y="1013001"/>
                    <a:chExt cx="3147777" cy="3640135"/>
                  </a:xfrm>
                </p:grpSpPr>
                <p:grpSp>
                  <p:nvGrpSpPr>
                    <p:cNvPr id="119" name="Groupe 17"/>
                    <p:cNvGrpSpPr/>
                    <p:nvPr/>
                  </p:nvGrpSpPr>
                  <p:grpSpPr>
                    <a:xfrm>
                      <a:off x="183934" y="1340768"/>
                      <a:ext cx="3147777" cy="3312368"/>
                      <a:chOff x="-320122" y="1196752"/>
                      <a:chExt cx="3147777" cy="3312368"/>
                    </a:xfrm>
                  </p:grpSpPr>
                  <p:cxnSp>
                    <p:nvCxnSpPr>
                      <p:cNvPr id="121" name="Connecteur droit avec flèche 120"/>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22" name="Connecteur droit avec flèche 121"/>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23" name="Connecteur droit avec flèche 122"/>
                      <p:cNvCxnSpPr>
                        <a:endCxn id="115" idx="0"/>
                      </p:cNvCxnSpPr>
                      <p:nvPr/>
                    </p:nvCxnSpPr>
                    <p:spPr>
                      <a:xfrm rot="20580000">
                        <a:off x="803419" y="2954754"/>
                        <a:ext cx="2024236" cy="37872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120" name="ZoneTexte 119"/>
                    <p:cNvSpPr txBox="1"/>
                    <p:nvPr/>
                  </p:nvSpPr>
                  <p:spPr>
                    <a:xfrm rot="20700000">
                      <a:off x="1164980" y="1013001"/>
                      <a:ext cx="354972"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118" name="ZoneTexte 117"/>
                  <p:cNvSpPr txBox="1"/>
                  <p:nvPr/>
                </p:nvSpPr>
                <p:spPr>
                  <a:xfrm rot="20640000">
                    <a:off x="3257281" y="5197489"/>
                    <a:ext cx="360997"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sp>
          <p:nvSpPr>
            <p:cNvPr id="112" name="Rectangle 111"/>
            <p:cNvSpPr/>
            <p:nvPr/>
          </p:nvSpPr>
          <p:spPr>
            <a:xfrm rot="20520000">
              <a:off x="6588224" y="5301208"/>
              <a:ext cx="426720" cy="369332"/>
            </a:xfrm>
            <a:prstGeom prst="rect">
              <a:avLst/>
            </a:prstGeom>
          </p:spPr>
          <p:txBody>
            <a:bodyPr wrap="none">
              <a:spAutoFit/>
            </a:bodyPr>
            <a:lstStyle/>
            <a:p>
              <a:r>
                <a:rPr lang="fr-FR" dirty="0" smtClean="0">
                  <a:solidFill>
                    <a:srgbClr val="002060"/>
                  </a:solidFill>
                  <a:latin typeface="Script MT Bold" pitchFamily="66" charset="0"/>
                </a:rPr>
                <a:t>R </a:t>
              </a:r>
              <a:endParaRPr lang="fr-FR"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wipe(left)">
                                      <p:cBhvr>
                                        <p:cTn id="7" dur="5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27"/>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92"/>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49"/>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9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908720"/>
          </a:xfrm>
        </p:spPr>
        <p:txBody>
          <a:bodyPr>
            <a:normAutofit/>
          </a:bodyPr>
          <a:lstStyle/>
          <a:p>
            <a:r>
              <a:rPr lang="fr-FR" sz="2800" dirty="0" smtClean="0"/>
              <a:t>le référentiel « absolu » de Copernic</a:t>
            </a:r>
            <a:endParaRPr lang="fr-FR" sz="2800" dirty="0"/>
          </a:p>
        </p:txBody>
      </p:sp>
      <p:sp>
        <p:nvSpPr>
          <p:cNvPr id="3" name="Espace réservé du contenu 2"/>
          <p:cNvSpPr>
            <a:spLocks noGrp="1"/>
          </p:cNvSpPr>
          <p:nvPr>
            <p:ph idx="1"/>
          </p:nvPr>
        </p:nvSpPr>
        <p:spPr>
          <a:xfrm>
            <a:off x="0" y="836712"/>
            <a:ext cx="9144000" cy="4813995"/>
          </a:xfrm>
        </p:spPr>
        <p:txBody>
          <a:bodyPr>
            <a:normAutofit/>
          </a:bodyPr>
          <a:lstStyle/>
          <a:p>
            <a:pPr>
              <a:buNone/>
            </a:pPr>
            <a:r>
              <a:rPr lang="fr-FR" sz="1600" dirty="0" smtClean="0"/>
              <a:t>	Mais existe-t-il réellement dans la nature un référentiel galiléen ?</a:t>
            </a:r>
          </a:p>
          <a:p>
            <a:pPr marL="361950" indent="-361950">
              <a:buNone/>
            </a:pPr>
            <a:r>
              <a:rPr lang="fr-FR" sz="1600" dirty="0" smtClean="0"/>
              <a:t>       A l’heure actuelle, le meilleur référentiel galiléen que l’on soit en mesure de mettre en évidence est le    référentiel de Copernic, </a:t>
            </a:r>
          </a:p>
          <a:p>
            <a:pPr marL="0" indent="0">
              <a:buNone/>
            </a:pPr>
            <a:r>
              <a:rPr lang="fr-FR" sz="1600" dirty="0" smtClean="0"/>
              <a:t>		- dont l’origine est située au centre du soleil </a:t>
            </a:r>
          </a:p>
          <a:p>
            <a:pPr marL="0" indent="0">
              <a:buNone/>
            </a:pPr>
            <a:r>
              <a:rPr lang="fr-FR" sz="1600" dirty="0" smtClean="0"/>
              <a:t>		- et dont les axes pointent vers des étoiles lointaines, n’ayant pas de mouvement apparent dans notre galaxie (étoiles dites fixes)</a:t>
            </a:r>
            <a:endParaRPr lang="fr-FR" sz="1600" dirty="0"/>
          </a:p>
        </p:txBody>
      </p:sp>
      <p:sp>
        <p:nvSpPr>
          <p:cNvPr id="5" name="Espace réservé du numéro de diapositive 4"/>
          <p:cNvSpPr>
            <a:spLocks noGrp="1"/>
          </p:cNvSpPr>
          <p:nvPr>
            <p:ph type="sldNum" sz="quarter" idx="12"/>
          </p:nvPr>
        </p:nvSpPr>
        <p:spPr/>
        <p:txBody>
          <a:bodyPr/>
          <a:lstStyle/>
          <a:p>
            <a:fld id="{083CCA20-CF97-4534-A8C1-DF94BF714617}" type="slidenum">
              <a:rPr lang="fr-FR" smtClean="0"/>
              <a:pPr/>
              <a:t>28</a:t>
            </a:fld>
            <a:endParaRPr lang="fr-FR"/>
          </a:p>
        </p:txBody>
      </p:sp>
      <p:pic>
        <p:nvPicPr>
          <p:cNvPr id="71684" name="Picture 4" descr="C:\Users\Denise\AppData\Local\Microsoft\Windows\INetCache\IE\SPY1R2AG\MC900412464[1].wmf"/>
          <p:cNvPicPr>
            <a:picLocks noChangeAspect="1" noChangeArrowheads="1"/>
          </p:cNvPicPr>
          <p:nvPr/>
        </p:nvPicPr>
        <p:blipFill>
          <a:blip r:embed="rId2" cstate="print"/>
          <a:srcRect/>
          <a:stretch>
            <a:fillRect/>
          </a:stretch>
        </p:blipFill>
        <p:spPr bwMode="auto">
          <a:xfrm>
            <a:off x="3707904" y="4077072"/>
            <a:ext cx="1008112" cy="990225"/>
          </a:xfrm>
          <a:prstGeom prst="rect">
            <a:avLst/>
          </a:prstGeom>
          <a:noFill/>
        </p:spPr>
      </p:pic>
      <p:sp>
        <p:nvSpPr>
          <p:cNvPr id="21" name="ZoneTexte 20"/>
          <p:cNvSpPr txBox="1"/>
          <p:nvPr/>
        </p:nvSpPr>
        <p:spPr>
          <a:xfrm>
            <a:off x="3923928" y="4293096"/>
            <a:ext cx="336952" cy="369332"/>
          </a:xfrm>
          <a:prstGeom prst="rect">
            <a:avLst/>
          </a:prstGeom>
          <a:noFill/>
        </p:spPr>
        <p:txBody>
          <a:bodyPr wrap="none" rtlCol="0">
            <a:spAutoFit/>
          </a:bodyPr>
          <a:lstStyle/>
          <a:p>
            <a:r>
              <a:rPr lang="fr-FR" dirty="0" smtClean="0"/>
              <a:t>O</a:t>
            </a:r>
            <a:endParaRPr lang="fr-FR" dirty="0"/>
          </a:p>
        </p:txBody>
      </p:sp>
      <p:grpSp>
        <p:nvGrpSpPr>
          <p:cNvPr id="25" name="Groupe 24"/>
          <p:cNvGrpSpPr/>
          <p:nvPr/>
        </p:nvGrpSpPr>
        <p:grpSpPr>
          <a:xfrm>
            <a:off x="251520" y="4581128"/>
            <a:ext cx="3960440" cy="1584176"/>
            <a:chOff x="251520" y="4581128"/>
            <a:chExt cx="3960440" cy="1584176"/>
          </a:xfrm>
        </p:grpSpPr>
        <p:pic>
          <p:nvPicPr>
            <p:cNvPr id="11" name="Image 10" descr="etoile3.gif"/>
            <p:cNvPicPr>
              <a:picLocks noChangeAspect="1"/>
            </p:cNvPicPr>
            <p:nvPr/>
          </p:nvPicPr>
          <p:blipFill>
            <a:blip r:embed="rId3" cstate="print"/>
            <a:stretch>
              <a:fillRect/>
            </a:stretch>
          </p:blipFill>
          <p:spPr>
            <a:xfrm>
              <a:off x="251520" y="5805264"/>
              <a:ext cx="325222" cy="320625"/>
            </a:xfrm>
            <a:prstGeom prst="rect">
              <a:avLst/>
            </a:prstGeom>
          </p:spPr>
        </p:pic>
        <p:cxnSp>
          <p:nvCxnSpPr>
            <p:cNvPr id="17" name="Connecteur droit avec flèche 16"/>
            <p:cNvCxnSpPr/>
            <p:nvPr/>
          </p:nvCxnSpPr>
          <p:spPr>
            <a:xfrm flipH="1">
              <a:off x="683568" y="4581128"/>
              <a:ext cx="3528392" cy="129614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683568" y="5795972"/>
              <a:ext cx="351378" cy="369332"/>
            </a:xfrm>
            <a:prstGeom prst="rect">
              <a:avLst/>
            </a:prstGeom>
            <a:noFill/>
          </p:spPr>
          <p:txBody>
            <a:bodyPr wrap="none" rtlCol="0">
              <a:spAutoFit/>
            </a:bodyPr>
            <a:lstStyle/>
            <a:p>
              <a:r>
                <a:rPr lang="fr-FR" dirty="0" smtClean="0">
                  <a:solidFill>
                    <a:srgbClr val="FF0000"/>
                  </a:solidFill>
                  <a:latin typeface="Script MT Bold" pitchFamily="66" charset="0"/>
                </a:rPr>
                <a:t>X</a:t>
              </a:r>
              <a:endParaRPr lang="fr-FR" dirty="0">
                <a:solidFill>
                  <a:srgbClr val="FF0000"/>
                </a:solidFill>
                <a:latin typeface="Script MT Bold" pitchFamily="66" charset="0"/>
              </a:endParaRPr>
            </a:p>
          </p:txBody>
        </p:sp>
      </p:grpSp>
      <p:grpSp>
        <p:nvGrpSpPr>
          <p:cNvPr id="26" name="Groupe 25"/>
          <p:cNvGrpSpPr/>
          <p:nvPr/>
        </p:nvGrpSpPr>
        <p:grpSpPr>
          <a:xfrm>
            <a:off x="4211960" y="4437112"/>
            <a:ext cx="4501686" cy="513348"/>
            <a:chOff x="4211960" y="4437112"/>
            <a:chExt cx="4501686" cy="513348"/>
          </a:xfrm>
        </p:grpSpPr>
        <p:pic>
          <p:nvPicPr>
            <p:cNvPr id="9" name="Image 8" descr="etoile3.gif"/>
            <p:cNvPicPr>
              <a:picLocks noChangeAspect="1"/>
            </p:cNvPicPr>
            <p:nvPr/>
          </p:nvPicPr>
          <p:blipFill>
            <a:blip r:embed="rId3" cstate="print"/>
            <a:stretch>
              <a:fillRect/>
            </a:stretch>
          </p:blipFill>
          <p:spPr>
            <a:xfrm>
              <a:off x="8388424" y="4437112"/>
              <a:ext cx="325222" cy="320625"/>
            </a:xfrm>
            <a:prstGeom prst="rect">
              <a:avLst/>
            </a:prstGeom>
          </p:spPr>
        </p:pic>
        <p:cxnSp>
          <p:nvCxnSpPr>
            <p:cNvPr id="19" name="Connecteur droit avec flèche 18"/>
            <p:cNvCxnSpPr>
              <a:endCxn id="9" idx="1"/>
            </p:cNvCxnSpPr>
            <p:nvPr/>
          </p:nvCxnSpPr>
          <p:spPr>
            <a:xfrm>
              <a:off x="4211960" y="4581128"/>
              <a:ext cx="4176464" cy="1629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8163556" y="4581128"/>
              <a:ext cx="359394" cy="369332"/>
            </a:xfrm>
            <a:prstGeom prst="rect">
              <a:avLst/>
            </a:prstGeom>
            <a:noFill/>
          </p:spPr>
          <p:txBody>
            <a:bodyPr wrap="none" rtlCol="0">
              <a:spAutoFit/>
            </a:bodyPr>
            <a:lstStyle/>
            <a:p>
              <a:r>
                <a:rPr lang="fr-FR" dirty="0" smtClean="0">
                  <a:solidFill>
                    <a:srgbClr val="FF0000"/>
                  </a:solidFill>
                  <a:latin typeface="Script MT Bold" pitchFamily="66" charset="0"/>
                </a:rPr>
                <a:t>Y</a:t>
              </a:r>
              <a:endParaRPr lang="fr-FR" dirty="0">
                <a:solidFill>
                  <a:srgbClr val="FF0000"/>
                </a:solidFill>
                <a:latin typeface="Script MT Bold" pitchFamily="66" charset="0"/>
              </a:endParaRPr>
            </a:p>
          </p:txBody>
        </p:sp>
      </p:grpSp>
      <p:grpSp>
        <p:nvGrpSpPr>
          <p:cNvPr id="27" name="Groupe 26"/>
          <p:cNvGrpSpPr/>
          <p:nvPr/>
        </p:nvGrpSpPr>
        <p:grpSpPr>
          <a:xfrm>
            <a:off x="4067944" y="2348880"/>
            <a:ext cx="458526" cy="2232248"/>
            <a:chOff x="4067944" y="2348880"/>
            <a:chExt cx="458526" cy="2232248"/>
          </a:xfrm>
        </p:grpSpPr>
        <p:pic>
          <p:nvPicPr>
            <p:cNvPr id="13" name="Image 12" descr="etoile3.gif"/>
            <p:cNvPicPr>
              <a:picLocks noChangeAspect="1"/>
            </p:cNvPicPr>
            <p:nvPr/>
          </p:nvPicPr>
          <p:blipFill>
            <a:blip r:embed="rId3" cstate="print"/>
            <a:stretch>
              <a:fillRect/>
            </a:stretch>
          </p:blipFill>
          <p:spPr>
            <a:xfrm>
              <a:off x="4067944" y="2348880"/>
              <a:ext cx="325222" cy="320625"/>
            </a:xfrm>
            <a:prstGeom prst="rect">
              <a:avLst/>
            </a:prstGeom>
          </p:spPr>
        </p:pic>
        <p:cxnSp>
          <p:nvCxnSpPr>
            <p:cNvPr id="15" name="Connecteur droit avec flèche 14"/>
            <p:cNvCxnSpPr/>
            <p:nvPr/>
          </p:nvCxnSpPr>
          <p:spPr>
            <a:xfrm flipV="1">
              <a:off x="4211960" y="2708920"/>
              <a:ext cx="0" cy="18722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4211960" y="2636912"/>
              <a:ext cx="314510" cy="369332"/>
            </a:xfrm>
            <a:prstGeom prst="rect">
              <a:avLst/>
            </a:prstGeom>
            <a:noFill/>
          </p:spPr>
          <p:txBody>
            <a:bodyPr wrap="none" rtlCol="0">
              <a:spAutoFit/>
            </a:bodyPr>
            <a:lstStyle/>
            <a:p>
              <a:r>
                <a:rPr lang="fr-FR" dirty="0" smtClean="0">
                  <a:solidFill>
                    <a:srgbClr val="FF0000"/>
                  </a:solidFill>
                  <a:latin typeface="Script MT Bold" pitchFamily="66" charset="0"/>
                </a:rPr>
                <a:t>Z</a:t>
              </a:r>
              <a:endParaRPr lang="fr-FR" dirty="0">
                <a:solidFill>
                  <a:srgbClr val="FF0000"/>
                </a:solidFill>
                <a:latin typeface="Script MT Bold" pitchFamily="66"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71684"/>
                                        </p:tgtEl>
                                        <p:attrNameLst>
                                          <p:attrName>style.visibility</p:attrName>
                                        </p:attrNameLst>
                                      </p:cBhvr>
                                      <p:to>
                                        <p:strVal val="visible"/>
                                      </p:to>
                                    </p:set>
                                    <p:animEffect transition="in" filter="dissolve">
                                      <p:cBhvr>
                                        <p:cTn id="15" dur="500"/>
                                        <p:tgtEl>
                                          <p:spTgt spid="71684"/>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xit" presetSubtype="0" fill="hold" nodeType="clickEffect">
                                  <p:stCondLst>
                                    <p:cond delay="0"/>
                                  </p:stCondLst>
                                  <p:childTnLst>
                                    <p:animEffect transition="out" filter="dissolve">
                                      <p:cBhvr>
                                        <p:cTn id="19" dur="500"/>
                                        <p:tgtEl>
                                          <p:spTgt spid="71684"/>
                                        </p:tgtEl>
                                      </p:cBhvr>
                                    </p:animEffect>
                                    <p:set>
                                      <p:cBhvr>
                                        <p:cTn id="20" dur="1" fill="hold">
                                          <p:stCondLst>
                                            <p:cond delay="499"/>
                                          </p:stCondLst>
                                        </p:cTn>
                                        <p:tgtEl>
                                          <p:spTgt spid="71684"/>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nodeType="click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wipe(right)">
                                      <p:cBhvr>
                                        <p:cTn id="29" dur="500"/>
                                        <p:tgtEl>
                                          <p:spTgt spid="25"/>
                                        </p:tgtEl>
                                      </p:cBhvr>
                                    </p:animEffect>
                                  </p:childTnLst>
                                </p:cTn>
                              </p:par>
                              <p:par>
                                <p:cTn id="30" presetID="22" presetClass="entr" presetSubtype="8" fill="hold"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wipe(left)">
                                      <p:cBhvr>
                                        <p:cTn id="32" dur="500"/>
                                        <p:tgtEl>
                                          <p:spTgt spid="26"/>
                                        </p:tgtEl>
                                      </p:cBhvr>
                                    </p:animEffect>
                                  </p:childTnLst>
                                </p:cTn>
                              </p:par>
                              <p:par>
                                <p:cTn id="33" presetID="22" presetClass="entr" presetSubtype="4" fill="hold" nodeType="with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wipe(down)">
                                      <p:cBhvr>
                                        <p:cTn id="35"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908720"/>
          </a:xfrm>
        </p:spPr>
        <p:txBody>
          <a:bodyPr>
            <a:normAutofit/>
          </a:bodyPr>
          <a:lstStyle/>
          <a:p>
            <a:r>
              <a:rPr lang="fr-FR" sz="2800" dirty="0" smtClean="0"/>
              <a:t>le référentiel géocentrique</a:t>
            </a:r>
            <a:endParaRPr lang="fr-FR" sz="2800" dirty="0"/>
          </a:p>
        </p:txBody>
      </p:sp>
      <p:sp>
        <p:nvSpPr>
          <p:cNvPr id="3" name="Espace réservé du contenu 2"/>
          <p:cNvSpPr>
            <a:spLocks noGrp="1"/>
          </p:cNvSpPr>
          <p:nvPr>
            <p:ph idx="1"/>
          </p:nvPr>
        </p:nvSpPr>
        <p:spPr>
          <a:xfrm>
            <a:off x="0" y="764704"/>
            <a:ext cx="9144000" cy="4813995"/>
          </a:xfrm>
        </p:spPr>
        <p:txBody>
          <a:bodyPr>
            <a:normAutofit/>
          </a:bodyPr>
          <a:lstStyle/>
          <a:p>
            <a:pPr algn="ctr">
              <a:buNone/>
            </a:pPr>
            <a:r>
              <a:rPr lang="fr-FR" sz="1600" dirty="0" smtClean="0"/>
              <a:t>On peut associer à la Terre un référentiel dont le centre coïncide avec le centre  C de la Terre dont les axes CX,CY,CZ conservent une direction fixe par rapport au référentiel de Copernic</a:t>
            </a:r>
          </a:p>
        </p:txBody>
      </p:sp>
      <p:sp>
        <p:nvSpPr>
          <p:cNvPr id="5" name="Espace réservé du numéro de diapositive 4"/>
          <p:cNvSpPr>
            <a:spLocks noGrp="1"/>
          </p:cNvSpPr>
          <p:nvPr>
            <p:ph type="sldNum" sz="quarter" idx="12"/>
          </p:nvPr>
        </p:nvSpPr>
        <p:spPr/>
        <p:txBody>
          <a:bodyPr/>
          <a:lstStyle/>
          <a:p>
            <a:fld id="{083CCA20-CF97-4534-A8C1-DF94BF714617}" type="slidenum">
              <a:rPr lang="fr-FR" smtClean="0"/>
              <a:pPr/>
              <a:t>29</a:t>
            </a:fld>
            <a:endParaRPr lang="fr-FR"/>
          </a:p>
        </p:txBody>
      </p:sp>
      <p:pic>
        <p:nvPicPr>
          <p:cNvPr id="71684" name="Picture 4" descr="C:\Users\Denise\AppData\Local\Microsoft\Windows\INetCache\IE\SPY1R2AG\MC900412464[1].wmf"/>
          <p:cNvPicPr>
            <a:picLocks noChangeAspect="1" noChangeArrowheads="1"/>
          </p:cNvPicPr>
          <p:nvPr/>
        </p:nvPicPr>
        <p:blipFill>
          <a:blip r:embed="rId2" cstate="print"/>
          <a:srcRect/>
          <a:stretch>
            <a:fillRect/>
          </a:stretch>
        </p:blipFill>
        <p:spPr bwMode="auto">
          <a:xfrm>
            <a:off x="4026121" y="4257128"/>
            <a:ext cx="329855" cy="324000"/>
          </a:xfrm>
          <a:prstGeom prst="rect">
            <a:avLst/>
          </a:prstGeom>
          <a:noFill/>
        </p:spPr>
      </p:pic>
      <p:sp>
        <p:nvSpPr>
          <p:cNvPr id="21" name="ZoneTexte 20"/>
          <p:cNvSpPr txBox="1"/>
          <p:nvPr/>
        </p:nvSpPr>
        <p:spPr>
          <a:xfrm>
            <a:off x="3995936" y="4211796"/>
            <a:ext cx="336952" cy="369332"/>
          </a:xfrm>
          <a:prstGeom prst="rect">
            <a:avLst/>
          </a:prstGeom>
          <a:noFill/>
        </p:spPr>
        <p:txBody>
          <a:bodyPr wrap="none" rtlCol="0">
            <a:spAutoFit/>
          </a:bodyPr>
          <a:lstStyle/>
          <a:p>
            <a:r>
              <a:rPr lang="fr-FR" dirty="0" smtClean="0"/>
              <a:t>O</a:t>
            </a:r>
            <a:endParaRPr lang="fr-FR" dirty="0"/>
          </a:p>
        </p:txBody>
      </p:sp>
      <p:grpSp>
        <p:nvGrpSpPr>
          <p:cNvPr id="4" name="Groupe 24"/>
          <p:cNvGrpSpPr/>
          <p:nvPr/>
        </p:nvGrpSpPr>
        <p:grpSpPr>
          <a:xfrm>
            <a:off x="251520" y="4365104"/>
            <a:ext cx="3960440" cy="1584176"/>
            <a:chOff x="251520" y="4581128"/>
            <a:chExt cx="3960440" cy="1584176"/>
          </a:xfrm>
        </p:grpSpPr>
        <p:pic>
          <p:nvPicPr>
            <p:cNvPr id="11" name="Image 10" descr="etoile3.gif"/>
            <p:cNvPicPr>
              <a:picLocks noChangeAspect="1"/>
            </p:cNvPicPr>
            <p:nvPr/>
          </p:nvPicPr>
          <p:blipFill>
            <a:blip r:embed="rId3" cstate="print"/>
            <a:stretch>
              <a:fillRect/>
            </a:stretch>
          </p:blipFill>
          <p:spPr>
            <a:xfrm>
              <a:off x="251520" y="5805264"/>
              <a:ext cx="325222" cy="320625"/>
            </a:xfrm>
            <a:prstGeom prst="rect">
              <a:avLst/>
            </a:prstGeom>
          </p:spPr>
        </p:pic>
        <p:cxnSp>
          <p:nvCxnSpPr>
            <p:cNvPr id="17" name="Connecteur droit avec flèche 16"/>
            <p:cNvCxnSpPr/>
            <p:nvPr/>
          </p:nvCxnSpPr>
          <p:spPr>
            <a:xfrm flipH="1">
              <a:off x="683568" y="4581128"/>
              <a:ext cx="3528392" cy="129614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683568" y="5795972"/>
              <a:ext cx="351378" cy="369332"/>
            </a:xfrm>
            <a:prstGeom prst="rect">
              <a:avLst/>
            </a:prstGeom>
            <a:noFill/>
          </p:spPr>
          <p:txBody>
            <a:bodyPr wrap="none" rtlCol="0">
              <a:spAutoFit/>
            </a:bodyPr>
            <a:lstStyle/>
            <a:p>
              <a:r>
                <a:rPr lang="fr-FR" dirty="0" smtClean="0">
                  <a:solidFill>
                    <a:srgbClr val="FF0000"/>
                  </a:solidFill>
                  <a:latin typeface="Script MT Bold" pitchFamily="66" charset="0"/>
                </a:rPr>
                <a:t>X</a:t>
              </a:r>
              <a:endParaRPr lang="fr-FR" dirty="0">
                <a:solidFill>
                  <a:srgbClr val="FF0000"/>
                </a:solidFill>
                <a:latin typeface="Script MT Bold" pitchFamily="66" charset="0"/>
              </a:endParaRPr>
            </a:p>
          </p:txBody>
        </p:sp>
      </p:grpSp>
      <p:grpSp>
        <p:nvGrpSpPr>
          <p:cNvPr id="6" name="Groupe 25"/>
          <p:cNvGrpSpPr/>
          <p:nvPr/>
        </p:nvGrpSpPr>
        <p:grpSpPr>
          <a:xfrm>
            <a:off x="4211960" y="4221088"/>
            <a:ext cx="4501686" cy="513348"/>
            <a:chOff x="4211960" y="4437112"/>
            <a:chExt cx="4501686" cy="513348"/>
          </a:xfrm>
        </p:grpSpPr>
        <p:pic>
          <p:nvPicPr>
            <p:cNvPr id="9" name="Image 8" descr="etoile3.gif"/>
            <p:cNvPicPr>
              <a:picLocks noChangeAspect="1"/>
            </p:cNvPicPr>
            <p:nvPr/>
          </p:nvPicPr>
          <p:blipFill>
            <a:blip r:embed="rId3" cstate="print"/>
            <a:stretch>
              <a:fillRect/>
            </a:stretch>
          </p:blipFill>
          <p:spPr>
            <a:xfrm>
              <a:off x="8388424" y="4437112"/>
              <a:ext cx="325222" cy="320625"/>
            </a:xfrm>
            <a:prstGeom prst="rect">
              <a:avLst/>
            </a:prstGeom>
          </p:spPr>
        </p:pic>
        <p:cxnSp>
          <p:nvCxnSpPr>
            <p:cNvPr id="19" name="Connecteur droit avec flèche 18"/>
            <p:cNvCxnSpPr>
              <a:endCxn id="9" idx="1"/>
            </p:cNvCxnSpPr>
            <p:nvPr/>
          </p:nvCxnSpPr>
          <p:spPr>
            <a:xfrm>
              <a:off x="4211960" y="4581128"/>
              <a:ext cx="4176464" cy="1629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8163556" y="4581128"/>
              <a:ext cx="359394" cy="369332"/>
            </a:xfrm>
            <a:prstGeom prst="rect">
              <a:avLst/>
            </a:prstGeom>
            <a:noFill/>
          </p:spPr>
          <p:txBody>
            <a:bodyPr wrap="none" rtlCol="0">
              <a:spAutoFit/>
            </a:bodyPr>
            <a:lstStyle/>
            <a:p>
              <a:r>
                <a:rPr lang="fr-FR" dirty="0" smtClean="0">
                  <a:solidFill>
                    <a:srgbClr val="FF0000"/>
                  </a:solidFill>
                  <a:latin typeface="Script MT Bold" pitchFamily="66" charset="0"/>
                </a:rPr>
                <a:t>Y</a:t>
              </a:r>
              <a:endParaRPr lang="fr-FR" dirty="0">
                <a:solidFill>
                  <a:srgbClr val="FF0000"/>
                </a:solidFill>
                <a:latin typeface="Script MT Bold" pitchFamily="66" charset="0"/>
              </a:endParaRPr>
            </a:p>
          </p:txBody>
        </p:sp>
      </p:grpSp>
      <p:grpSp>
        <p:nvGrpSpPr>
          <p:cNvPr id="7" name="Groupe 26"/>
          <p:cNvGrpSpPr/>
          <p:nvPr/>
        </p:nvGrpSpPr>
        <p:grpSpPr>
          <a:xfrm>
            <a:off x="4067944" y="2132856"/>
            <a:ext cx="458526" cy="2232248"/>
            <a:chOff x="4067944" y="2348880"/>
            <a:chExt cx="458526" cy="2232248"/>
          </a:xfrm>
        </p:grpSpPr>
        <p:pic>
          <p:nvPicPr>
            <p:cNvPr id="13" name="Image 12" descr="etoile3.gif"/>
            <p:cNvPicPr>
              <a:picLocks noChangeAspect="1"/>
            </p:cNvPicPr>
            <p:nvPr/>
          </p:nvPicPr>
          <p:blipFill>
            <a:blip r:embed="rId3" cstate="print"/>
            <a:stretch>
              <a:fillRect/>
            </a:stretch>
          </p:blipFill>
          <p:spPr>
            <a:xfrm>
              <a:off x="4067944" y="2348880"/>
              <a:ext cx="325222" cy="320625"/>
            </a:xfrm>
            <a:prstGeom prst="rect">
              <a:avLst/>
            </a:prstGeom>
          </p:spPr>
        </p:pic>
        <p:cxnSp>
          <p:nvCxnSpPr>
            <p:cNvPr id="15" name="Connecteur droit avec flèche 14"/>
            <p:cNvCxnSpPr/>
            <p:nvPr/>
          </p:nvCxnSpPr>
          <p:spPr>
            <a:xfrm flipV="1">
              <a:off x="4211960" y="2708920"/>
              <a:ext cx="0" cy="18722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4211960" y="2636912"/>
              <a:ext cx="314510" cy="369332"/>
            </a:xfrm>
            <a:prstGeom prst="rect">
              <a:avLst/>
            </a:prstGeom>
            <a:noFill/>
          </p:spPr>
          <p:txBody>
            <a:bodyPr wrap="none" rtlCol="0">
              <a:spAutoFit/>
            </a:bodyPr>
            <a:lstStyle/>
            <a:p>
              <a:r>
                <a:rPr lang="fr-FR" dirty="0" smtClean="0">
                  <a:solidFill>
                    <a:srgbClr val="FF0000"/>
                  </a:solidFill>
                  <a:latin typeface="Script MT Bold" pitchFamily="66" charset="0"/>
                </a:rPr>
                <a:t>Z</a:t>
              </a:r>
              <a:endParaRPr lang="fr-FR" dirty="0">
                <a:solidFill>
                  <a:srgbClr val="FF0000"/>
                </a:solidFill>
                <a:latin typeface="Script MT Bold" pitchFamily="66" charset="0"/>
              </a:endParaRPr>
            </a:p>
          </p:txBody>
        </p:sp>
      </p:grpSp>
      <p:sp>
        <p:nvSpPr>
          <p:cNvPr id="58" name="Ellipse 57"/>
          <p:cNvSpPr/>
          <p:nvPr/>
        </p:nvSpPr>
        <p:spPr>
          <a:xfrm>
            <a:off x="251520" y="3861048"/>
            <a:ext cx="7776864" cy="1152128"/>
          </a:xfrm>
          <a:prstGeom prst="ellipse">
            <a:avLst/>
          </a:prstGeom>
          <a:noFill/>
          <a:scene3d>
            <a:camera prst="perspectiveRelaxedModerately"/>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8" name="Groupe 19"/>
          <p:cNvGrpSpPr/>
          <p:nvPr/>
        </p:nvGrpSpPr>
        <p:grpSpPr>
          <a:xfrm>
            <a:off x="5940152" y="4509120"/>
            <a:ext cx="432048" cy="648000"/>
            <a:chOff x="5343410" y="3645024"/>
            <a:chExt cx="1794842" cy="2688651"/>
          </a:xfrm>
        </p:grpSpPr>
        <p:grpSp>
          <p:nvGrpSpPr>
            <p:cNvPr id="10" name="Groupe 67"/>
            <p:cNvGrpSpPr/>
            <p:nvPr/>
          </p:nvGrpSpPr>
          <p:grpSpPr>
            <a:xfrm>
              <a:off x="5343410" y="3645024"/>
              <a:ext cx="1794842" cy="2688651"/>
              <a:chOff x="5343410" y="3645024"/>
              <a:chExt cx="1794842" cy="2688651"/>
            </a:xfrm>
          </p:grpSpPr>
          <p:sp>
            <p:nvSpPr>
              <p:cNvPr id="52" name="Ellipse 51"/>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3" name="Connecteur droit 20"/>
              <p:cNvCxnSpPr/>
              <p:nvPr/>
            </p:nvCxnSpPr>
            <p:spPr>
              <a:xfrm flipH="1">
                <a:off x="5675962" y="3645024"/>
                <a:ext cx="1344310" cy="268865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5" name="Ellipse 54"/>
              <p:cNvSpPr/>
              <p:nvPr/>
            </p:nvSpPr>
            <p:spPr>
              <a:xfrm rot="1560000">
                <a:off x="5364000" y="4824000"/>
                <a:ext cx="1774252"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2" name="Groupe 49"/>
            <p:cNvGrpSpPr/>
            <p:nvPr/>
          </p:nvGrpSpPr>
          <p:grpSpPr>
            <a:xfrm>
              <a:off x="6228184" y="5085184"/>
              <a:ext cx="266420" cy="276999"/>
              <a:chOff x="6228184" y="5085184"/>
              <a:chExt cx="266420" cy="276999"/>
            </a:xfrm>
          </p:grpSpPr>
          <p:sp>
            <p:nvSpPr>
              <p:cNvPr id="50" name="Ellipse 49"/>
              <p:cNvSpPr/>
              <p:nvPr/>
            </p:nvSpPr>
            <p:spPr>
              <a:xfrm>
                <a:off x="6228184" y="508518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6228184" y="5085184"/>
                <a:ext cx="266420" cy="276999"/>
              </a:xfrm>
              <a:prstGeom prst="rect">
                <a:avLst/>
              </a:prstGeom>
              <a:noFill/>
            </p:spPr>
            <p:txBody>
              <a:bodyPr wrap="none" rtlCol="0">
                <a:spAutoFit/>
              </a:bodyPr>
              <a:lstStyle/>
              <a:p>
                <a:r>
                  <a:rPr lang="fr-FR" sz="1200" dirty="0" smtClean="0"/>
                  <a:t>C</a:t>
                </a:r>
                <a:endParaRPr lang="fr-FR" sz="1200" dirty="0"/>
              </a:p>
            </p:txBody>
          </p:sp>
        </p:grpSp>
        <p:sp>
          <p:nvSpPr>
            <p:cNvPr id="47" name="Ellipse 46"/>
            <p:cNvSpPr/>
            <p:nvPr/>
          </p:nvSpPr>
          <p:spPr>
            <a:xfrm rot="1560000">
              <a:off x="5841598" y="4477224"/>
              <a:ext cx="1260001" cy="396000"/>
            </a:xfrm>
            <a:prstGeom prst="ellipse">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Ellipse 38"/>
            <p:cNvSpPr/>
            <p:nvPr/>
          </p:nvSpPr>
          <p:spPr>
            <a:xfrm rot="1560000">
              <a:off x="5796000" y="4320000"/>
              <a:ext cx="914400" cy="172800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ZoneTexte 31"/>
            <p:cNvSpPr txBox="1"/>
            <p:nvPr/>
          </p:nvSpPr>
          <p:spPr>
            <a:xfrm>
              <a:off x="6409718" y="3933056"/>
              <a:ext cx="498285" cy="801483"/>
            </a:xfrm>
            <a:prstGeom prst="rect">
              <a:avLst/>
            </a:prstGeom>
            <a:noFill/>
          </p:spPr>
          <p:txBody>
            <a:bodyPr wrap="none" rtlCol="0">
              <a:spAutoFit/>
            </a:bodyPr>
            <a:lstStyle/>
            <a:p>
              <a:endParaRPr lang="fr-FR" sz="1400" dirty="0">
                <a:solidFill>
                  <a:srgbClr val="002060"/>
                </a:solidFill>
              </a:endParaRPr>
            </a:p>
          </p:txBody>
        </p:sp>
      </p:grpSp>
      <p:grpSp>
        <p:nvGrpSpPr>
          <p:cNvPr id="14" name="Groupe 72"/>
          <p:cNvGrpSpPr/>
          <p:nvPr/>
        </p:nvGrpSpPr>
        <p:grpSpPr>
          <a:xfrm>
            <a:off x="4788024" y="4889597"/>
            <a:ext cx="1365108" cy="852951"/>
            <a:chOff x="4788024" y="5249637"/>
            <a:chExt cx="1365108" cy="852951"/>
          </a:xfrm>
        </p:grpSpPr>
        <p:cxnSp>
          <p:nvCxnSpPr>
            <p:cNvPr id="67" name="Connecteur droit avec flèche 66"/>
            <p:cNvCxnSpPr>
              <a:stCxn id="51" idx="1"/>
            </p:cNvCxnSpPr>
            <p:nvPr/>
          </p:nvCxnSpPr>
          <p:spPr>
            <a:xfrm flipH="1">
              <a:off x="4788024" y="5249637"/>
              <a:ext cx="1365108" cy="5556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ZoneTexte 71"/>
            <p:cNvSpPr txBox="1"/>
            <p:nvPr/>
          </p:nvSpPr>
          <p:spPr>
            <a:xfrm>
              <a:off x="4860032" y="5733256"/>
              <a:ext cx="304892" cy="369332"/>
            </a:xfrm>
            <a:prstGeom prst="rect">
              <a:avLst/>
            </a:prstGeom>
            <a:noFill/>
          </p:spPr>
          <p:txBody>
            <a:bodyPr wrap="none" rtlCol="0">
              <a:spAutoFit/>
            </a:bodyPr>
            <a:lstStyle/>
            <a:p>
              <a:r>
                <a:rPr lang="fr-FR" dirty="0" smtClean="0"/>
                <a:t>X</a:t>
              </a:r>
              <a:endParaRPr lang="fr-FR" dirty="0"/>
            </a:p>
          </p:txBody>
        </p:sp>
      </p:grpSp>
      <p:grpSp>
        <p:nvGrpSpPr>
          <p:cNvPr id="16" name="Groupe 74"/>
          <p:cNvGrpSpPr/>
          <p:nvPr/>
        </p:nvGrpSpPr>
        <p:grpSpPr>
          <a:xfrm>
            <a:off x="6156176" y="4869160"/>
            <a:ext cx="1521012" cy="945396"/>
            <a:chOff x="6156176" y="5229200"/>
            <a:chExt cx="1521012" cy="945396"/>
          </a:xfrm>
        </p:grpSpPr>
        <p:cxnSp>
          <p:nvCxnSpPr>
            <p:cNvPr id="63" name="Connecteur droit avec flèche 62"/>
            <p:cNvCxnSpPr/>
            <p:nvPr/>
          </p:nvCxnSpPr>
          <p:spPr>
            <a:xfrm>
              <a:off x="6156176" y="5229200"/>
              <a:ext cx="1224136"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4" name="ZoneTexte 73"/>
            <p:cNvSpPr txBox="1"/>
            <p:nvPr/>
          </p:nvSpPr>
          <p:spPr>
            <a:xfrm>
              <a:off x="7380312" y="5805264"/>
              <a:ext cx="296876" cy="369332"/>
            </a:xfrm>
            <a:prstGeom prst="rect">
              <a:avLst/>
            </a:prstGeom>
            <a:noFill/>
          </p:spPr>
          <p:txBody>
            <a:bodyPr wrap="none" rtlCol="0">
              <a:spAutoFit/>
            </a:bodyPr>
            <a:lstStyle/>
            <a:p>
              <a:r>
                <a:rPr lang="fr-FR" dirty="0" smtClean="0"/>
                <a:t>Y</a:t>
              </a:r>
              <a:endParaRPr lang="fr-FR" dirty="0"/>
            </a:p>
          </p:txBody>
        </p:sp>
      </p:grpSp>
      <p:grpSp>
        <p:nvGrpSpPr>
          <p:cNvPr id="18" name="Groupe 78"/>
          <p:cNvGrpSpPr/>
          <p:nvPr/>
        </p:nvGrpSpPr>
        <p:grpSpPr>
          <a:xfrm>
            <a:off x="6156176" y="3573016"/>
            <a:ext cx="868132" cy="1296144"/>
            <a:chOff x="6156176" y="3933056"/>
            <a:chExt cx="868132" cy="1296144"/>
          </a:xfrm>
        </p:grpSpPr>
        <p:cxnSp>
          <p:nvCxnSpPr>
            <p:cNvPr id="61" name="Connecteur droit avec flèche 60"/>
            <p:cNvCxnSpPr/>
            <p:nvPr/>
          </p:nvCxnSpPr>
          <p:spPr>
            <a:xfrm flipV="1">
              <a:off x="6156176" y="4149080"/>
              <a:ext cx="576064"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ZoneTexte 77"/>
            <p:cNvSpPr txBox="1"/>
            <p:nvPr/>
          </p:nvSpPr>
          <p:spPr>
            <a:xfrm>
              <a:off x="6732240" y="3933056"/>
              <a:ext cx="292068" cy="369332"/>
            </a:xfrm>
            <a:prstGeom prst="rect">
              <a:avLst/>
            </a:prstGeom>
            <a:noFill/>
          </p:spPr>
          <p:txBody>
            <a:bodyPr wrap="none" rtlCol="0">
              <a:spAutoFit/>
            </a:bodyPr>
            <a:lstStyle/>
            <a:p>
              <a:r>
                <a:rPr lang="fr-FR" dirty="0" smtClean="0"/>
                <a:t>Z</a:t>
              </a:r>
              <a:endParaRPr lang="fr-FR" dirty="0"/>
            </a:p>
          </p:txBody>
        </p:sp>
      </p:grpSp>
      <p:grpSp>
        <p:nvGrpSpPr>
          <p:cNvPr id="20" name="Groupe 80"/>
          <p:cNvGrpSpPr/>
          <p:nvPr/>
        </p:nvGrpSpPr>
        <p:grpSpPr>
          <a:xfrm>
            <a:off x="4940424" y="2771636"/>
            <a:ext cx="2889164" cy="2241540"/>
            <a:chOff x="4788024" y="3933056"/>
            <a:chExt cx="2889164" cy="2241540"/>
          </a:xfrm>
        </p:grpSpPr>
        <p:grpSp>
          <p:nvGrpSpPr>
            <p:cNvPr id="25" name="Groupe 19"/>
            <p:cNvGrpSpPr/>
            <p:nvPr/>
          </p:nvGrpSpPr>
          <p:grpSpPr>
            <a:xfrm>
              <a:off x="5940152" y="4869160"/>
              <a:ext cx="432048" cy="648000"/>
              <a:chOff x="5343410" y="3645024"/>
              <a:chExt cx="1794842" cy="2688651"/>
            </a:xfrm>
          </p:grpSpPr>
          <p:grpSp>
            <p:nvGrpSpPr>
              <p:cNvPr id="26" name="Groupe 67"/>
              <p:cNvGrpSpPr/>
              <p:nvPr/>
            </p:nvGrpSpPr>
            <p:grpSpPr>
              <a:xfrm>
                <a:off x="5343410" y="3645024"/>
                <a:ext cx="1794842" cy="2688651"/>
                <a:chOff x="5343410" y="3645024"/>
                <a:chExt cx="1794842" cy="2688651"/>
              </a:xfrm>
            </p:grpSpPr>
            <p:sp>
              <p:nvSpPr>
                <p:cNvPr id="99" name="Ellipse 98"/>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0" name="Connecteur droit 20"/>
                <p:cNvCxnSpPr/>
                <p:nvPr/>
              </p:nvCxnSpPr>
              <p:spPr>
                <a:xfrm flipH="1">
                  <a:off x="5675962" y="3645024"/>
                  <a:ext cx="1344310" cy="268865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1" name="Ellipse 100"/>
                <p:cNvSpPr/>
                <p:nvPr/>
              </p:nvSpPr>
              <p:spPr>
                <a:xfrm rot="1560000">
                  <a:off x="5364000" y="4824000"/>
                  <a:ext cx="1774252"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7" name="Groupe 49"/>
              <p:cNvGrpSpPr/>
              <p:nvPr/>
            </p:nvGrpSpPr>
            <p:grpSpPr>
              <a:xfrm>
                <a:off x="6228184" y="5085184"/>
                <a:ext cx="266420" cy="276999"/>
                <a:chOff x="6228184" y="5085184"/>
                <a:chExt cx="266420" cy="276999"/>
              </a:xfrm>
            </p:grpSpPr>
            <p:sp>
              <p:nvSpPr>
                <p:cNvPr id="97" name="Ellipse 96"/>
                <p:cNvSpPr/>
                <p:nvPr/>
              </p:nvSpPr>
              <p:spPr>
                <a:xfrm>
                  <a:off x="6228184" y="508518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ZoneTexte 97"/>
                <p:cNvSpPr txBox="1"/>
                <p:nvPr/>
              </p:nvSpPr>
              <p:spPr>
                <a:xfrm>
                  <a:off x="6228184" y="5085184"/>
                  <a:ext cx="266420" cy="276999"/>
                </a:xfrm>
                <a:prstGeom prst="rect">
                  <a:avLst/>
                </a:prstGeom>
                <a:noFill/>
              </p:spPr>
              <p:txBody>
                <a:bodyPr wrap="none" rtlCol="0">
                  <a:spAutoFit/>
                </a:bodyPr>
                <a:lstStyle/>
                <a:p>
                  <a:r>
                    <a:rPr lang="fr-FR" sz="1200" dirty="0" smtClean="0"/>
                    <a:t>C</a:t>
                  </a:r>
                  <a:endParaRPr lang="fr-FR" sz="1200" dirty="0"/>
                </a:p>
              </p:txBody>
            </p:sp>
          </p:grpSp>
          <p:sp>
            <p:nvSpPr>
              <p:cNvPr id="94" name="Ellipse 93"/>
              <p:cNvSpPr/>
              <p:nvPr/>
            </p:nvSpPr>
            <p:spPr>
              <a:xfrm rot="1560000">
                <a:off x="5841598" y="4477224"/>
                <a:ext cx="1260001" cy="396000"/>
              </a:xfrm>
              <a:prstGeom prst="ellipse">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5" name="Ellipse 94"/>
              <p:cNvSpPr/>
              <p:nvPr/>
            </p:nvSpPr>
            <p:spPr>
              <a:xfrm rot="1560000">
                <a:off x="5796000" y="4320000"/>
                <a:ext cx="914400" cy="172800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6" name="ZoneTexte 95"/>
              <p:cNvSpPr txBox="1"/>
              <p:nvPr/>
            </p:nvSpPr>
            <p:spPr>
              <a:xfrm>
                <a:off x="6409718" y="3933056"/>
                <a:ext cx="498285" cy="801483"/>
              </a:xfrm>
              <a:prstGeom prst="rect">
                <a:avLst/>
              </a:prstGeom>
              <a:noFill/>
            </p:spPr>
            <p:txBody>
              <a:bodyPr wrap="none" rtlCol="0">
                <a:spAutoFit/>
              </a:bodyPr>
              <a:lstStyle/>
              <a:p>
                <a:endParaRPr lang="fr-FR" sz="1400" dirty="0">
                  <a:solidFill>
                    <a:srgbClr val="002060"/>
                  </a:solidFill>
                </a:endParaRPr>
              </a:p>
            </p:txBody>
          </p:sp>
        </p:grpSp>
        <p:grpSp>
          <p:nvGrpSpPr>
            <p:cNvPr id="28" name="Groupe 72"/>
            <p:cNvGrpSpPr/>
            <p:nvPr/>
          </p:nvGrpSpPr>
          <p:grpSpPr>
            <a:xfrm>
              <a:off x="4788024" y="5249637"/>
              <a:ext cx="1365108" cy="852951"/>
              <a:chOff x="4788024" y="5249637"/>
              <a:chExt cx="1365108" cy="852951"/>
            </a:xfrm>
          </p:grpSpPr>
          <p:cxnSp>
            <p:nvCxnSpPr>
              <p:cNvPr id="90" name="Connecteur droit avec flèche 89"/>
              <p:cNvCxnSpPr>
                <a:stCxn id="98" idx="1"/>
              </p:cNvCxnSpPr>
              <p:nvPr/>
            </p:nvCxnSpPr>
            <p:spPr>
              <a:xfrm flipH="1">
                <a:off x="4788024" y="5249637"/>
                <a:ext cx="1365108" cy="5556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ZoneTexte 90"/>
              <p:cNvSpPr txBox="1"/>
              <p:nvPr/>
            </p:nvSpPr>
            <p:spPr>
              <a:xfrm>
                <a:off x="4860032" y="5733256"/>
                <a:ext cx="304892" cy="369332"/>
              </a:xfrm>
              <a:prstGeom prst="rect">
                <a:avLst/>
              </a:prstGeom>
              <a:noFill/>
            </p:spPr>
            <p:txBody>
              <a:bodyPr wrap="none" rtlCol="0">
                <a:spAutoFit/>
              </a:bodyPr>
              <a:lstStyle/>
              <a:p>
                <a:r>
                  <a:rPr lang="fr-FR" dirty="0" smtClean="0"/>
                  <a:t>X</a:t>
                </a:r>
                <a:endParaRPr lang="fr-FR" dirty="0"/>
              </a:p>
            </p:txBody>
          </p:sp>
        </p:grpSp>
        <p:grpSp>
          <p:nvGrpSpPr>
            <p:cNvPr id="29" name="Groupe 74"/>
            <p:cNvGrpSpPr/>
            <p:nvPr/>
          </p:nvGrpSpPr>
          <p:grpSpPr>
            <a:xfrm>
              <a:off x="6156176" y="5229200"/>
              <a:ext cx="1521012" cy="945396"/>
              <a:chOff x="6156176" y="5229200"/>
              <a:chExt cx="1521012" cy="945396"/>
            </a:xfrm>
          </p:grpSpPr>
          <p:cxnSp>
            <p:nvCxnSpPr>
              <p:cNvPr id="88" name="Connecteur droit avec flèche 87"/>
              <p:cNvCxnSpPr/>
              <p:nvPr/>
            </p:nvCxnSpPr>
            <p:spPr>
              <a:xfrm>
                <a:off x="6156176" y="5229200"/>
                <a:ext cx="1224136"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9" name="ZoneTexte 88"/>
              <p:cNvSpPr txBox="1"/>
              <p:nvPr/>
            </p:nvSpPr>
            <p:spPr>
              <a:xfrm>
                <a:off x="7380312" y="5805264"/>
                <a:ext cx="296876" cy="369332"/>
              </a:xfrm>
              <a:prstGeom prst="rect">
                <a:avLst/>
              </a:prstGeom>
              <a:noFill/>
            </p:spPr>
            <p:txBody>
              <a:bodyPr wrap="none" rtlCol="0">
                <a:spAutoFit/>
              </a:bodyPr>
              <a:lstStyle/>
              <a:p>
                <a:r>
                  <a:rPr lang="fr-FR" dirty="0" smtClean="0"/>
                  <a:t>Y</a:t>
                </a:r>
                <a:endParaRPr lang="fr-FR" dirty="0"/>
              </a:p>
            </p:txBody>
          </p:sp>
        </p:grpSp>
        <p:grpSp>
          <p:nvGrpSpPr>
            <p:cNvPr id="30" name="Groupe 78"/>
            <p:cNvGrpSpPr/>
            <p:nvPr/>
          </p:nvGrpSpPr>
          <p:grpSpPr>
            <a:xfrm>
              <a:off x="6156176" y="3933056"/>
              <a:ext cx="868132" cy="1296144"/>
              <a:chOff x="6156176" y="3933056"/>
              <a:chExt cx="868132" cy="1296144"/>
            </a:xfrm>
          </p:grpSpPr>
          <p:cxnSp>
            <p:nvCxnSpPr>
              <p:cNvPr id="86" name="Connecteur droit avec flèche 85"/>
              <p:cNvCxnSpPr/>
              <p:nvPr/>
            </p:nvCxnSpPr>
            <p:spPr>
              <a:xfrm flipV="1">
                <a:off x="6156176" y="4149080"/>
                <a:ext cx="576064"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7" name="ZoneTexte 86"/>
              <p:cNvSpPr txBox="1"/>
              <p:nvPr/>
            </p:nvSpPr>
            <p:spPr>
              <a:xfrm>
                <a:off x="6732240" y="3933056"/>
                <a:ext cx="292068" cy="369332"/>
              </a:xfrm>
              <a:prstGeom prst="rect">
                <a:avLst/>
              </a:prstGeom>
              <a:noFill/>
            </p:spPr>
            <p:txBody>
              <a:bodyPr wrap="none" rtlCol="0">
                <a:spAutoFit/>
              </a:bodyPr>
              <a:lstStyle/>
              <a:p>
                <a:r>
                  <a:rPr lang="fr-FR" dirty="0" smtClean="0"/>
                  <a:t>Z</a:t>
                </a:r>
                <a:endParaRPr lang="fr-FR" dirty="0"/>
              </a:p>
            </p:txBody>
          </p:sp>
        </p:grpSp>
      </p:grpSp>
      <p:grpSp>
        <p:nvGrpSpPr>
          <p:cNvPr id="31" name="Groupe 101"/>
          <p:cNvGrpSpPr/>
          <p:nvPr/>
        </p:nvGrpSpPr>
        <p:grpSpPr>
          <a:xfrm>
            <a:off x="539552" y="2771636"/>
            <a:ext cx="2889164" cy="2241540"/>
            <a:chOff x="4788024" y="3933056"/>
            <a:chExt cx="2889164" cy="2241540"/>
          </a:xfrm>
        </p:grpSpPr>
        <p:grpSp>
          <p:nvGrpSpPr>
            <p:cNvPr id="71680" name="Groupe 19"/>
            <p:cNvGrpSpPr/>
            <p:nvPr/>
          </p:nvGrpSpPr>
          <p:grpSpPr>
            <a:xfrm>
              <a:off x="5940152" y="4869160"/>
              <a:ext cx="432048" cy="648000"/>
              <a:chOff x="5343410" y="3645024"/>
              <a:chExt cx="1794842" cy="2688651"/>
            </a:xfrm>
          </p:grpSpPr>
          <p:grpSp>
            <p:nvGrpSpPr>
              <p:cNvPr id="71681" name="Groupe 67"/>
              <p:cNvGrpSpPr/>
              <p:nvPr/>
            </p:nvGrpSpPr>
            <p:grpSpPr>
              <a:xfrm>
                <a:off x="5343410" y="3645024"/>
                <a:ext cx="1794842" cy="2688651"/>
                <a:chOff x="5343410" y="3645024"/>
                <a:chExt cx="1794842" cy="2688651"/>
              </a:xfrm>
            </p:grpSpPr>
            <p:sp>
              <p:nvSpPr>
                <p:cNvPr id="120" name="Ellipse 119"/>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1" name="Connecteur droit 20"/>
                <p:cNvCxnSpPr/>
                <p:nvPr/>
              </p:nvCxnSpPr>
              <p:spPr>
                <a:xfrm flipH="1">
                  <a:off x="5675962" y="3645024"/>
                  <a:ext cx="1344310" cy="268865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2" name="Ellipse 121"/>
                <p:cNvSpPr/>
                <p:nvPr/>
              </p:nvSpPr>
              <p:spPr>
                <a:xfrm rot="1560000">
                  <a:off x="5364000" y="4824000"/>
                  <a:ext cx="1774252"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1682" name="Groupe 49"/>
              <p:cNvGrpSpPr/>
              <p:nvPr/>
            </p:nvGrpSpPr>
            <p:grpSpPr>
              <a:xfrm>
                <a:off x="6228184" y="5085184"/>
                <a:ext cx="266420" cy="276999"/>
                <a:chOff x="6228184" y="5085184"/>
                <a:chExt cx="266420" cy="276999"/>
              </a:xfrm>
            </p:grpSpPr>
            <p:sp>
              <p:nvSpPr>
                <p:cNvPr id="118" name="Ellipse 117"/>
                <p:cNvSpPr/>
                <p:nvPr/>
              </p:nvSpPr>
              <p:spPr>
                <a:xfrm>
                  <a:off x="6228184" y="508518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9" name="ZoneTexte 118"/>
                <p:cNvSpPr txBox="1"/>
                <p:nvPr/>
              </p:nvSpPr>
              <p:spPr>
                <a:xfrm>
                  <a:off x="6228184" y="5085184"/>
                  <a:ext cx="266420" cy="276999"/>
                </a:xfrm>
                <a:prstGeom prst="rect">
                  <a:avLst/>
                </a:prstGeom>
                <a:noFill/>
              </p:spPr>
              <p:txBody>
                <a:bodyPr wrap="none" rtlCol="0">
                  <a:spAutoFit/>
                </a:bodyPr>
                <a:lstStyle/>
                <a:p>
                  <a:r>
                    <a:rPr lang="fr-FR" sz="1200" dirty="0" smtClean="0"/>
                    <a:t>C</a:t>
                  </a:r>
                  <a:endParaRPr lang="fr-FR" sz="1200" dirty="0"/>
                </a:p>
              </p:txBody>
            </p:sp>
          </p:grpSp>
          <p:sp>
            <p:nvSpPr>
              <p:cNvPr id="115" name="Ellipse 114"/>
              <p:cNvSpPr/>
              <p:nvPr/>
            </p:nvSpPr>
            <p:spPr>
              <a:xfrm rot="1560000">
                <a:off x="5841598" y="4477224"/>
                <a:ext cx="1260001" cy="396000"/>
              </a:xfrm>
              <a:prstGeom prst="ellipse">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Ellipse 115"/>
              <p:cNvSpPr/>
              <p:nvPr/>
            </p:nvSpPr>
            <p:spPr>
              <a:xfrm rot="1560000">
                <a:off x="5796000" y="4320000"/>
                <a:ext cx="914400" cy="172800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7" name="ZoneTexte 116"/>
              <p:cNvSpPr txBox="1"/>
              <p:nvPr/>
            </p:nvSpPr>
            <p:spPr>
              <a:xfrm>
                <a:off x="6409718" y="3933056"/>
                <a:ext cx="498285" cy="801483"/>
              </a:xfrm>
              <a:prstGeom prst="rect">
                <a:avLst/>
              </a:prstGeom>
              <a:noFill/>
            </p:spPr>
            <p:txBody>
              <a:bodyPr wrap="none" rtlCol="0">
                <a:spAutoFit/>
              </a:bodyPr>
              <a:lstStyle/>
              <a:p>
                <a:endParaRPr lang="fr-FR" sz="1400" dirty="0">
                  <a:solidFill>
                    <a:srgbClr val="002060"/>
                  </a:solidFill>
                </a:endParaRPr>
              </a:p>
            </p:txBody>
          </p:sp>
        </p:grpSp>
        <p:grpSp>
          <p:nvGrpSpPr>
            <p:cNvPr id="71683" name="Groupe 72"/>
            <p:cNvGrpSpPr/>
            <p:nvPr/>
          </p:nvGrpSpPr>
          <p:grpSpPr>
            <a:xfrm>
              <a:off x="4788024" y="5190136"/>
              <a:ext cx="1365108" cy="912452"/>
              <a:chOff x="4788024" y="5190136"/>
              <a:chExt cx="1365108" cy="912452"/>
            </a:xfrm>
          </p:grpSpPr>
          <p:cxnSp>
            <p:nvCxnSpPr>
              <p:cNvPr id="111" name="Connecteur droit avec flèche 110"/>
              <p:cNvCxnSpPr/>
              <p:nvPr/>
            </p:nvCxnSpPr>
            <p:spPr>
              <a:xfrm rot="120000" flipH="1">
                <a:off x="4788024" y="5190136"/>
                <a:ext cx="1365108" cy="5556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 name="ZoneTexte 111"/>
              <p:cNvSpPr txBox="1"/>
              <p:nvPr/>
            </p:nvSpPr>
            <p:spPr>
              <a:xfrm>
                <a:off x="4860032" y="5733256"/>
                <a:ext cx="304892" cy="369332"/>
              </a:xfrm>
              <a:prstGeom prst="rect">
                <a:avLst/>
              </a:prstGeom>
              <a:noFill/>
            </p:spPr>
            <p:txBody>
              <a:bodyPr wrap="none" rtlCol="0">
                <a:spAutoFit/>
              </a:bodyPr>
              <a:lstStyle/>
              <a:p>
                <a:r>
                  <a:rPr lang="fr-FR" dirty="0" smtClean="0"/>
                  <a:t>X</a:t>
                </a:r>
                <a:endParaRPr lang="fr-FR" dirty="0"/>
              </a:p>
            </p:txBody>
          </p:sp>
        </p:grpSp>
        <p:grpSp>
          <p:nvGrpSpPr>
            <p:cNvPr id="71685" name="Groupe 74"/>
            <p:cNvGrpSpPr/>
            <p:nvPr/>
          </p:nvGrpSpPr>
          <p:grpSpPr>
            <a:xfrm>
              <a:off x="6156176" y="5229200"/>
              <a:ext cx="1521012" cy="945396"/>
              <a:chOff x="6156176" y="5229200"/>
              <a:chExt cx="1521012" cy="945396"/>
            </a:xfrm>
          </p:grpSpPr>
          <p:cxnSp>
            <p:nvCxnSpPr>
              <p:cNvPr id="109" name="Connecteur droit avec flèche 108"/>
              <p:cNvCxnSpPr/>
              <p:nvPr/>
            </p:nvCxnSpPr>
            <p:spPr>
              <a:xfrm>
                <a:off x="6156176" y="5229200"/>
                <a:ext cx="1224136"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0" name="ZoneTexte 109"/>
              <p:cNvSpPr txBox="1"/>
              <p:nvPr/>
            </p:nvSpPr>
            <p:spPr>
              <a:xfrm>
                <a:off x="7380312" y="5805264"/>
                <a:ext cx="296876" cy="369332"/>
              </a:xfrm>
              <a:prstGeom prst="rect">
                <a:avLst/>
              </a:prstGeom>
              <a:noFill/>
            </p:spPr>
            <p:txBody>
              <a:bodyPr wrap="none" rtlCol="0">
                <a:spAutoFit/>
              </a:bodyPr>
              <a:lstStyle/>
              <a:p>
                <a:r>
                  <a:rPr lang="fr-FR" dirty="0" smtClean="0"/>
                  <a:t>Y</a:t>
                </a:r>
                <a:endParaRPr lang="fr-FR" dirty="0"/>
              </a:p>
            </p:txBody>
          </p:sp>
        </p:grpSp>
        <p:grpSp>
          <p:nvGrpSpPr>
            <p:cNvPr id="71686" name="Groupe 78"/>
            <p:cNvGrpSpPr/>
            <p:nvPr/>
          </p:nvGrpSpPr>
          <p:grpSpPr>
            <a:xfrm>
              <a:off x="6156176" y="3933056"/>
              <a:ext cx="868132" cy="1296144"/>
              <a:chOff x="6156176" y="3933056"/>
              <a:chExt cx="868132" cy="1296144"/>
            </a:xfrm>
          </p:grpSpPr>
          <p:cxnSp>
            <p:nvCxnSpPr>
              <p:cNvPr id="107" name="Connecteur droit avec flèche 106"/>
              <p:cNvCxnSpPr/>
              <p:nvPr/>
            </p:nvCxnSpPr>
            <p:spPr>
              <a:xfrm flipV="1">
                <a:off x="6156176" y="4149080"/>
                <a:ext cx="576064"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8" name="ZoneTexte 107"/>
              <p:cNvSpPr txBox="1"/>
              <p:nvPr/>
            </p:nvSpPr>
            <p:spPr>
              <a:xfrm>
                <a:off x="6732240" y="3933056"/>
                <a:ext cx="292068" cy="369332"/>
              </a:xfrm>
              <a:prstGeom prst="rect">
                <a:avLst/>
              </a:prstGeom>
              <a:noFill/>
            </p:spPr>
            <p:txBody>
              <a:bodyPr wrap="none" rtlCol="0">
                <a:spAutoFit/>
              </a:bodyPr>
              <a:lstStyle/>
              <a:p>
                <a:r>
                  <a:rPr lang="fr-FR" dirty="0" smtClean="0"/>
                  <a:t>Z</a:t>
                </a:r>
                <a:endParaRPr lang="fr-FR" dirty="0"/>
              </a:p>
            </p:txBody>
          </p:sp>
        </p:grpSp>
      </p:grpSp>
      <p:sp>
        <p:nvSpPr>
          <p:cNvPr id="125" name="Arc 124"/>
          <p:cNvSpPr/>
          <p:nvPr/>
        </p:nvSpPr>
        <p:spPr>
          <a:xfrm rot="7680000">
            <a:off x="4661289" y="824899"/>
            <a:ext cx="4755395" cy="4190808"/>
          </a:xfrm>
          <a:prstGeom prst="arc">
            <a:avLst>
              <a:gd name="adj1" fmla="val 18854842"/>
              <a:gd name="adj2" fmla="val 20010727"/>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7" name="ZoneTexte 126"/>
          <p:cNvSpPr txBox="1"/>
          <p:nvPr/>
        </p:nvSpPr>
        <p:spPr>
          <a:xfrm>
            <a:off x="0" y="1412776"/>
            <a:ext cx="9143999" cy="584775"/>
          </a:xfrm>
          <a:prstGeom prst="rect">
            <a:avLst/>
          </a:prstGeom>
          <a:noFill/>
        </p:spPr>
        <p:txBody>
          <a:bodyPr wrap="square" rtlCol="0">
            <a:spAutoFit/>
          </a:bodyPr>
          <a:lstStyle/>
          <a:p>
            <a:r>
              <a:rPr lang="fr-FR" sz="1600" dirty="0" smtClean="0"/>
              <a:t>Ce référentiel en translation « elliptique » (et non rectiligne uniforme) par rapport au référentiel de Galilée, n’est en principe pas galiléen</a:t>
            </a:r>
            <a:endParaRPr lang="fr-FR" sz="1600" dirty="0"/>
          </a:p>
        </p:txBody>
      </p:sp>
      <p:sp>
        <p:nvSpPr>
          <p:cNvPr id="128" name="ZoneTexte 127"/>
          <p:cNvSpPr txBox="1"/>
          <p:nvPr/>
        </p:nvSpPr>
        <p:spPr>
          <a:xfrm>
            <a:off x="0" y="5877272"/>
            <a:ext cx="9144000" cy="830997"/>
          </a:xfrm>
          <a:prstGeom prst="rect">
            <a:avLst/>
          </a:prstGeom>
          <a:noFill/>
        </p:spPr>
        <p:txBody>
          <a:bodyPr wrap="square" rtlCol="0">
            <a:spAutoFit/>
          </a:bodyPr>
          <a:lstStyle/>
          <a:p>
            <a:r>
              <a:rPr lang="fr-FR" sz="1600" dirty="0" smtClean="0"/>
              <a:t>Cependant pour des mouvements dont les distances caractéristiques sont faibles devant la dimension de l’orbite terrestre et dont les durées caractéristiques sont faibles devant la période de révolution de la Terre (1 an), on peut, avec une très bonne approximation, le considérer comme galiléen. </a:t>
            </a:r>
            <a:endParaRPr lang="fr-FR"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500"/>
                                        <p:tgtEl>
                                          <p:spTgt spid="8"/>
                                        </p:tgtEl>
                                      </p:cBhvr>
                                    </p:animEffect>
                                  </p:childTnLst>
                                </p:cTn>
                              </p:par>
                              <p:par>
                                <p:cTn id="12" presetID="22" presetClass="entr" presetSubtype="2" fill="hold"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right)">
                                      <p:cBhvr>
                                        <p:cTn id="14" dur="500"/>
                                        <p:tgtEl>
                                          <p:spTgt spid="14"/>
                                        </p:tgtEl>
                                      </p:cBhvr>
                                    </p:animEffect>
                                  </p:childTnLst>
                                </p:cTn>
                              </p:par>
                              <p:par>
                                <p:cTn id="15" presetID="22" presetClass="entr" presetSubtype="8"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left)">
                                      <p:cBhvr>
                                        <p:cTn id="17" dur="500"/>
                                        <p:tgtEl>
                                          <p:spTgt spid="16"/>
                                        </p:tgtEl>
                                      </p:cBhvr>
                                    </p:animEffect>
                                  </p:childTnLst>
                                </p:cTn>
                              </p:par>
                              <p:par>
                                <p:cTn id="18" presetID="22" presetClass="entr" presetSubtype="4" fill="hold"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wipe(down)">
                                      <p:cBhvr>
                                        <p:cTn id="20" dur="500"/>
                                        <p:tgtEl>
                                          <p:spTgt spid="18"/>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animEffect transition="in" filter="dissolve">
                                      <p:cBhvr>
                                        <p:cTn id="23" dur="500"/>
                                        <p:tgtEl>
                                          <p:spTgt spid="58"/>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1" nodeType="clickEffect">
                                  <p:stCondLst>
                                    <p:cond delay="0"/>
                                  </p:stCondLst>
                                  <p:childTnLst>
                                    <p:set>
                                      <p:cBhvr>
                                        <p:cTn id="27" dur="1" fill="hold">
                                          <p:stCondLst>
                                            <p:cond delay="0"/>
                                          </p:stCondLst>
                                        </p:cTn>
                                        <p:tgtEl>
                                          <p:spTgt spid="12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3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27"/>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12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animBg="1"/>
      <p:bldP spid="125" grpId="1" animBg="1"/>
      <p:bldP spid="12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76672"/>
          </a:xfrm>
        </p:spPr>
        <p:txBody>
          <a:bodyPr>
            <a:noAutofit/>
          </a:bodyPr>
          <a:lstStyle/>
          <a:p>
            <a:r>
              <a:rPr lang="fr-FR" sz="1600" dirty="0" smtClean="0"/>
              <a:t>Considérons un  wagonnet posé sur un rail situé le long de l’axe O’X’ du manège</a:t>
            </a:r>
            <a:br>
              <a:rPr lang="fr-FR" sz="1600" dirty="0" smtClean="0"/>
            </a:br>
            <a:r>
              <a:rPr lang="fr-FR" sz="1600" dirty="0" smtClean="0"/>
              <a:t>et retenu par une cordelette  fixée en O’ .</a:t>
            </a:r>
            <a:endParaRPr lang="fr-FR" sz="1600" dirty="0">
              <a:latin typeface="Script MT Bold" pitchFamily="66" charset="0"/>
            </a:endParaRPr>
          </a:p>
        </p:txBody>
      </p:sp>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3" name="Groupe 75"/>
          <p:cNvGrpSpPr/>
          <p:nvPr/>
        </p:nvGrpSpPr>
        <p:grpSpPr>
          <a:xfrm>
            <a:off x="2771800"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5"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solidFill>
                      <a:srgbClr val="002060"/>
                    </a:solidFill>
                  </a:endParaRPr>
                </a:p>
              </p:txBody>
            </p:sp>
          </p:grpSp>
        </p:grpSp>
      </p:grpSp>
      <p:grpSp>
        <p:nvGrpSpPr>
          <p:cNvPr id="7" name="Groupe 70"/>
          <p:cNvGrpSpPr/>
          <p:nvPr/>
        </p:nvGrpSpPr>
        <p:grpSpPr>
          <a:xfrm>
            <a:off x="611560" y="1628800"/>
            <a:ext cx="2880320" cy="2601580"/>
            <a:chOff x="611560" y="1628800"/>
            <a:chExt cx="2880320"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8" name="Groupe 69"/>
            <p:cNvGrpSpPr/>
            <p:nvPr/>
          </p:nvGrpSpPr>
          <p:grpSpPr>
            <a:xfrm>
              <a:off x="611560" y="1628800"/>
              <a:ext cx="2592288" cy="2601580"/>
              <a:chOff x="611560" y="1628800"/>
              <a:chExt cx="2592288"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9" name="Groupe 66"/>
              <p:cNvGrpSpPr/>
              <p:nvPr/>
            </p:nvGrpSpPr>
            <p:grpSpPr>
              <a:xfrm>
                <a:off x="611560" y="1628800"/>
                <a:ext cx="2592288" cy="2376264"/>
                <a:chOff x="611560" y="1628800"/>
                <a:chExt cx="2592288" cy="2376264"/>
              </a:xfrm>
            </p:grpSpPr>
            <p:grpSp>
              <p:nvGrpSpPr>
                <p:cNvPr id="11" name="Groupe 29"/>
                <p:cNvGrpSpPr/>
                <p:nvPr/>
              </p:nvGrpSpPr>
              <p:grpSpPr>
                <a:xfrm>
                  <a:off x="683568" y="1628800"/>
                  <a:ext cx="2520280" cy="2376264"/>
                  <a:chOff x="683568" y="1628800"/>
                  <a:chExt cx="2520280" cy="2376264"/>
                </a:xfrm>
              </p:grpSpPr>
              <p:sp>
                <p:nvSpPr>
                  <p:cNvPr id="19" name="ZoneTexte 18"/>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3" name="Groupe 22"/>
                  <p:cNvGrpSpPr/>
                  <p:nvPr/>
                </p:nvGrpSpPr>
                <p:grpSpPr>
                  <a:xfrm>
                    <a:off x="683568" y="1628800"/>
                    <a:ext cx="2520280" cy="2376264"/>
                    <a:chOff x="683568" y="1628800"/>
                    <a:chExt cx="2520280" cy="2376264"/>
                  </a:xfrm>
                </p:grpSpPr>
                <p:grpSp>
                  <p:nvGrpSpPr>
                    <p:cNvPr id="15"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57" name="Rectangle 56"/>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6" name="Groupe 77"/>
          <p:cNvGrpSpPr/>
          <p:nvPr/>
        </p:nvGrpSpPr>
        <p:grpSpPr>
          <a:xfrm>
            <a:off x="3419872" y="2411596"/>
            <a:ext cx="3453878" cy="3609692"/>
            <a:chOff x="3419872" y="2411596"/>
            <a:chExt cx="3453878" cy="3609692"/>
          </a:xfrm>
        </p:grpSpPr>
        <p:sp>
          <p:nvSpPr>
            <p:cNvPr id="61" name="ZoneTexte 60"/>
            <p:cNvSpPr txBox="1"/>
            <p:nvPr/>
          </p:nvSpPr>
          <p:spPr>
            <a:xfrm>
              <a:off x="4464026" y="3995772"/>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7" name="Groupe 68"/>
            <p:cNvGrpSpPr/>
            <p:nvPr/>
          </p:nvGrpSpPr>
          <p:grpSpPr>
            <a:xfrm>
              <a:off x="3419872" y="2411596"/>
              <a:ext cx="3453878" cy="3609692"/>
              <a:chOff x="3419872" y="2276872"/>
              <a:chExt cx="3453878" cy="3609692"/>
            </a:xfrm>
          </p:grpSpPr>
          <p:sp>
            <p:nvSpPr>
              <p:cNvPr id="41" name="Rectangle 40"/>
              <p:cNvSpPr/>
              <p:nvPr/>
            </p:nvSpPr>
            <p:spPr>
              <a:xfrm>
                <a:off x="6516216" y="422108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8" name="Groupe 67"/>
              <p:cNvGrpSpPr/>
              <p:nvPr/>
            </p:nvGrpSpPr>
            <p:grpSpPr>
              <a:xfrm>
                <a:off x="3419872" y="2276872"/>
                <a:ext cx="3275111" cy="3609692"/>
                <a:chOff x="3419872" y="2276872"/>
                <a:chExt cx="3275111" cy="3609692"/>
              </a:xfrm>
            </p:grpSpPr>
            <p:sp>
              <p:nvSpPr>
                <p:cNvPr id="56" name="ZoneTexte 55"/>
                <p:cNvSpPr txBox="1"/>
                <p:nvPr/>
              </p:nvSpPr>
              <p:spPr>
                <a:xfrm>
                  <a:off x="3995936" y="2708920"/>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23" name="Groupe 65"/>
                <p:cNvGrpSpPr/>
                <p:nvPr/>
              </p:nvGrpSpPr>
              <p:grpSpPr>
                <a:xfrm>
                  <a:off x="3419872" y="2276872"/>
                  <a:ext cx="3275111" cy="3609692"/>
                  <a:chOff x="3419872" y="2276872"/>
                  <a:chExt cx="3275111" cy="3609692"/>
                </a:xfrm>
              </p:grpSpPr>
              <p:grpSp>
                <p:nvGrpSpPr>
                  <p:cNvPr id="24" name="Groupe 23"/>
                  <p:cNvGrpSpPr/>
                  <p:nvPr/>
                </p:nvGrpSpPr>
                <p:grpSpPr>
                  <a:xfrm>
                    <a:off x="3419872" y="2276872"/>
                    <a:ext cx="3275111" cy="3312368"/>
                    <a:chOff x="183934" y="1340768"/>
                    <a:chExt cx="3275111" cy="3312368"/>
                  </a:xfrm>
                </p:grpSpPr>
                <p:grpSp>
                  <p:nvGrpSpPr>
                    <p:cNvPr id="25" name="Groupe 17"/>
                    <p:cNvGrpSpPr/>
                    <p:nvPr/>
                  </p:nvGrpSpPr>
                  <p:grpSpPr>
                    <a:xfrm>
                      <a:off x="183934" y="1340768"/>
                      <a:ext cx="3275111" cy="3312368"/>
                      <a:chOff x="-320122" y="1196752"/>
                      <a:chExt cx="3275111" cy="3312368"/>
                    </a:xfrm>
                  </p:grpSpPr>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flipH="1">
                        <a:off x="-320122" y="3140968"/>
                        <a:ext cx="1075698" cy="13681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a:endCxn id="41" idx="0"/>
                      </p:cNvCxnSpPr>
                      <p:nvPr/>
                    </p:nvCxnSpPr>
                    <p:spPr>
                      <a:xfrm>
                        <a:off x="755576" y="3140968"/>
                        <a:ext cx="2199413" cy="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331640" y="1340768"/>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3419872" y="5517232"/>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sp>
        <p:nvSpPr>
          <p:cNvPr id="42" name="ZoneTexte 41"/>
          <p:cNvSpPr txBox="1"/>
          <p:nvPr/>
        </p:nvSpPr>
        <p:spPr>
          <a:xfrm>
            <a:off x="0" y="764704"/>
            <a:ext cx="9144000" cy="830997"/>
          </a:xfrm>
          <a:prstGeom prst="rect">
            <a:avLst/>
          </a:prstGeom>
          <a:noFill/>
        </p:spPr>
        <p:txBody>
          <a:bodyPr wrap="square" rtlCol="0">
            <a:spAutoFit/>
          </a:bodyPr>
          <a:lstStyle/>
          <a:p>
            <a:pPr algn="ctr"/>
            <a:r>
              <a:rPr lang="fr-FR" sz="1600" dirty="0" smtClean="0"/>
              <a:t>Lorsque le manège est à l’arrêt, </a:t>
            </a:r>
          </a:p>
          <a:p>
            <a:pPr algn="ctr"/>
            <a:r>
              <a:rPr lang="fr-FR" sz="1600" dirty="0" smtClean="0"/>
              <a:t> le référentiel </a:t>
            </a:r>
            <a:r>
              <a:rPr lang="fr-FR" sz="1600" dirty="0" smtClean="0">
                <a:solidFill>
                  <a:srgbClr val="002060"/>
                </a:solidFill>
                <a:latin typeface="Script MT Bold" pitchFamily="66" charset="0"/>
              </a:rPr>
              <a:t>R’ </a:t>
            </a:r>
            <a:r>
              <a:rPr lang="fr-FR" sz="1600" dirty="0" smtClean="0">
                <a:solidFill>
                  <a:srgbClr val="002060"/>
                </a:solidFill>
                <a:latin typeface="+mn-lt"/>
              </a:rPr>
              <a:t>, immobile par rapport à </a:t>
            </a:r>
            <a:r>
              <a:rPr lang="fr-FR" sz="1600" dirty="0" smtClean="0">
                <a:solidFill>
                  <a:srgbClr val="FF0000"/>
                </a:solidFill>
                <a:latin typeface="Script MT Bold" pitchFamily="66" charset="0"/>
              </a:rPr>
              <a:t>R </a:t>
            </a:r>
            <a:r>
              <a:rPr lang="fr-FR" sz="1600" dirty="0" smtClean="0">
                <a:solidFill>
                  <a:srgbClr val="FF0000"/>
                </a:solidFill>
                <a:latin typeface="+mn-lt"/>
              </a:rPr>
              <a:t> </a:t>
            </a:r>
            <a:r>
              <a:rPr lang="fr-FR" sz="1600" dirty="0" smtClean="0">
                <a:latin typeface="+mn-lt"/>
              </a:rPr>
              <a:t>est également « galiléen », </a:t>
            </a:r>
          </a:p>
          <a:p>
            <a:pPr algn="ctr"/>
            <a:r>
              <a:rPr lang="fr-FR" sz="1600" dirty="0" smtClean="0">
                <a:latin typeface="+mn-lt"/>
              </a:rPr>
              <a:t>de sorte que les forces qui s’exercent sur le groupe de piétons et sur le wagonnet sont identiques :</a:t>
            </a:r>
          </a:p>
        </p:txBody>
      </p:sp>
      <p:sp>
        <p:nvSpPr>
          <p:cNvPr id="43" name="ZoneTexte 42"/>
          <p:cNvSpPr txBox="1"/>
          <p:nvPr/>
        </p:nvSpPr>
        <p:spPr>
          <a:xfrm>
            <a:off x="3966873" y="1556792"/>
            <a:ext cx="1327608" cy="369332"/>
          </a:xfrm>
          <a:prstGeom prst="rect">
            <a:avLst/>
          </a:prstGeom>
          <a:noFill/>
        </p:spPr>
        <p:txBody>
          <a:bodyPr wrap="none" rtlCol="0">
            <a:spAutoFit/>
          </a:bodyPr>
          <a:lstStyle/>
          <a:p>
            <a:pPr algn="ctr"/>
            <a:r>
              <a:rPr lang="fr-FR" dirty="0" smtClean="0">
                <a:latin typeface="+mn-lt"/>
              </a:rPr>
              <a:t> </a:t>
            </a:r>
            <a:r>
              <a:rPr lang="fr-FR" sz="1600" dirty="0" smtClean="0">
                <a:latin typeface="+mn-lt"/>
              </a:rPr>
              <a:t>- leur poids </a:t>
            </a:r>
            <a:r>
              <a:rPr lang="fr-FR" sz="1600" b="1" dirty="0" smtClean="0">
                <a:solidFill>
                  <a:srgbClr val="FF0000"/>
                </a:solidFill>
                <a:latin typeface="+mn-lt"/>
              </a:rPr>
              <a:t>P</a:t>
            </a:r>
            <a:endParaRPr lang="fr-FR" sz="1600" b="1" dirty="0" smtClean="0">
              <a:latin typeface="+mn-lt"/>
            </a:endParaRPr>
          </a:p>
        </p:txBody>
      </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53"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sp>
        <p:nvSpPr>
          <p:cNvPr id="64" name="ZoneTexte 63"/>
          <p:cNvSpPr txBox="1"/>
          <p:nvPr/>
        </p:nvSpPr>
        <p:spPr>
          <a:xfrm>
            <a:off x="3989299" y="1844824"/>
            <a:ext cx="2094869" cy="338554"/>
          </a:xfrm>
          <a:prstGeom prst="rect">
            <a:avLst/>
          </a:prstGeom>
          <a:noFill/>
        </p:spPr>
        <p:txBody>
          <a:bodyPr wrap="none" rtlCol="0">
            <a:spAutoFit/>
          </a:bodyPr>
          <a:lstStyle/>
          <a:p>
            <a:r>
              <a:rPr lang="fr-FR" sz="1600" dirty="0" smtClean="0"/>
              <a:t>- </a:t>
            </a:r>
            <a:r>
              <a:rPr lang="fr-FR" sz="1600" dirty="0" smtClean="0">
                <a:latin typeface="+mn-lt"/>
              </a:rPr>
              <a:t>et la réaction du sol </a:t>
            </a:r>
            <a:r>
              <a:rPr lang="fr-FR" sz="1600" b="1" dirty="0" smtClean="0">
                <a:latin typeface="+mn-lt"/>
              </a:rPr>
              <a:t>R</a:t>
            </a:r>
            <a:endParaRPr lang="fr-FR" sz="1600" dirty="0"/>
          </a:p>
        </p:txBody>
      </p:sp>
      <p:grpSp>
        <p:nvGrpSpPr>
          <p:cNvPr id="71" name="Groupe 70"/>
          <p:cNvGrpSpPr/>
          <p:nvPr/>
        </p:nvGrpSpPr>
        <p:grpSpPr>
          <a:xfrm>
            <a:off x="3803024" y="4380671"/>
            <a:ext cx="817872" cy="688946"/>
            <a:chOff x="3803024" y="4380671"/>
            <a:chExt cx="817872" cy="688946"/>
          </a:xfrm>
        </p:grpSpPr>
        <p:cxnSp>
          <p:nvCxnSpPr>
            <p:cNvPr id="69" name="Connecteur droit 68"/>
            <p:cNvCxnSpPr/>
            <p:nvPr/>
          </p:nvCxnSpPr>
          <p:spPr>
            <a:xfrm rot="-240000" flipH="1">
              <a:off x="3803024" y="4380671"/>
              <a:ext cx="612000" cy="684000"/>
            </a:xfrm>
            <a:prstGeom prst="line">
              <a:avLst/>
            </a:prstGeom>
            <a:ln w="1905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70" name="Connecteur droit 69"/>
            <p:cNvCxnSpPr/>
            <p:nvPr/>
          </p:nvCxnSpPr>
          <p:spPr>
            <a:xfrm rot="-240000" flipH="1">
              <a:off x="4008896" y="4385617"/>
              <a:ext cx="612000" cy="684000"/>
            </a:xfrm>
            <a:prstGeom prst="line">
              <a:avLst/>
            </a:prstGeom>
            <a:ln w="1905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grpSp>
      <p:cxnSp>
        <p:nvCxnSpPr>
          <p:cNvPr id="73" name="Connecteur droit 72"/>
          <p:cNvCxnSpPr/>
          <p:nvPr/>
        </p:nvCxnSpPr>
        <p:spPr>
          <a:xfrm flipH="1">
            <a:off x="4211960" y="4365104"/>
            <a:ext cx="288032" cy="36004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6150" name="Picture 6" descr="http://www.blitz-kit.fr/photos/Wagonnet%20minier%20V60%20%281%29.jpg"/>
          <p:cNvPicPr>
            <a:picLocks noChangeAspect="1" noChangeArrowheads="1"/>
          </p:cNvPicPr>
          <p:nvPr/>
        </p:nvPicPr>
        <p:blipFill>
          <a:blip r:embed="rId3" cstate="print"/>
          <a:srcRect l="22098" r="31379"/>
          <a:stretch>
            <a:fillRect/>
          </a:stretch>
        </p:blipFill>
        <p:spPr bwMode="auto">
          <a:xfrm rot="385726">
            <a:off x="3921579" y="4526560"/>
            <a:ext cx="337518" cy="463200"/>
          </a:xfrm>
          <a:prstGeom prst="rect">
            <a:avLst/>
          </a:prstGeom>
          <a:noFill/>
          <a:scene3d>
            <a:camera prst="orthographicFront">
              <a:rot lat="1974221" lon="20263063" rev="1196590"/>
            </a:camera>
            <a:lightRig rig="threePt" dir="t"/>
          </a:scene3d>
        </p:spPr>
      </p:pic>
      <p:grpSp>
        <p:nvGrpSpPr>
          <p:cNvPr id="63" name="Groupe 62"/>
          <p:cNvGrpSpPr/>
          <p:nvPr/>
        </p:nvGrpSpPr>
        <p:grpSpPr>
          <a:xfrm>
            <a:off x="3923928" y="3717032"/>
            <a:ext cx="309700" cy="1008112"/>
            <a:chOff x="4139952" y="3645024"/>
            <a:chExt cx="309700" cy="1008112"/>
          </a:xfrm>
        </p:grpSpPr>
        <p:sp>
          <p:nvSpPr>
            <p:cNvPr id="62" name="ZoneTexte 61"/>
            <p:cNvSpPr txBox="1"/>
            <p:nvPr/>
          </p:nvSpPr>
          <p:spPr>
            <a:xfrm>
              <a:off x="4139952" y="3645024"/>
              <a:ext cx="309700" cy="369332"/>
            </a:xfrm>
            <a:prstGeom prst="rect">
              <a:avLst/>
            </a:prstGeom>
            <a:noFill/>
          </p:spPr>
          <p:txBody>
            <a:bodyPr wrap="none" rtlCol="0">
              <a:spAutoFit/>
            </a:bodyPr>
            <a:lstStyle/>
            <a:p>
              <a:r>
                <a:rPr lang="fr-FR" dirty="0" smtClean="0"/>
                <a:t>R</a:t>
              </a:r>
              <a:endParaRPr lang="fr-FR" dirty="0"/>
            </a:p>
          </p:txBody>
        </p:sp>
        <p:cxnSp>
          <p:nvCxnSpPr>
            <p:cNvPr id="51" name="Connecteur droit avec flèche 50"/>
            <p:cNvCxnSpPr/>
            <p:nvPr/>
          </p:nvCxnSpPr>
          <p:spPr>
            <a:xfrm rot="10800000">
              <a:off x="4283969" y="4077072"/>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59" name="Groupe 58"/>
          <p:cNvGrpSpPr/>
          <p:nvPr/>
        </p:nvGrpSpPr>
        <p:grpSpPr>
          <a:xfrm>
            <a:off x="4067944" y="4787860"/>
            <a:ext cx="303288" cy="729372"/>
            <a:chOff x="4283968" y="4509120"/>
            <a:chExt cx="303288" cy="729372"/>
          </a:xfrm>
        </p:grpSpPr>
        <p:cxnSp>
          <p:nvCxnSpPr>
            <p:cNvPr id="46" name="Connecteur droit avec flèche 45"/>
            <p:cNvCxnSpPr/>
            <p:nvPr/>
          </p:nvCxnSpPr>
          <p:spPr>
            <a:xfrm>
              <a:off x="4283968" y="4509120"/>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4283968" y="4869160"/>
              <a:ext cx="303288" cy="369332"/>
            </a:xfrm>
            <a:prstGeom prst="rect">
              <a:avLst/>
            </a:prstGeom>
          </p:spPr>
          <p:txBody>
            <a:bodyPr wrap="none">
              <a:spAutoFit/>
            </a:bodyPr>
            <a:lstStyle/>
            <a:p>
              <a:r>
                <a:rPr lang="fr-FR" dirty="0" smtClean="0">
                  <a:solidFill>
                    <a:srgbClr val="FF0000"/>
                  </a:solidFill>
                </a:rPr>
                <a:t>P</a:t>
              </a:r>
              <a:endParaRPr lang="fr-FR" dirty="0">
                <a:solidFill>
                  <a:srgbClr val="FF0000"/>
                </a:solidFill>
              </a:endParaRPr>
            </a:p>
          </p:txBody>
        </p:sp>
      </p:grpSp>
      <p:sp>
        <p:nvSpPr>
          <p:cNvPr id="67" name="Espace réservé du numéro de diapositive 66"/>
          <p:cNvSpPr>
            <a:spLocks noGrp="1"/>
          </p:cNvSpPr>
          <p:nvPr>
            <p:ph type="sldNum" sz="quarter" idx="12"/>
          </p:nvPr>
        </p:nvSpPr>
        <p:spPr/>
        <p:txBody>
          <a:bodyPr/>
          <a:lstStyle/>
          <a:p>
            <a:fld id="{083CCA20-CF97-4534-A8C1-DF94BF714617}" type="slidenum">
              <a:rPr lang="fr-FR" smtClean="0"/>
              <a:pPr/>
              <a:t>3</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dissolve">
                                      <p:cBhvr>
                                        <p:cTn id="7" dur="500"/>
                                        <p:tgtEl>
                                          <p:spTgt spid="615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3"/>
                                        </p:tgtEl>
                                        <p:attrNameLst>
                                          <p:attrName>style.visibility</p:attrName>
                                        </p:attrNameLst>
                                      </p:cBhvr>
                                      <p:to>
                                        <p:strVal val="visible"/>
                                      </p:to>
                                    </p:set>
                                    <p:animEffect transition="in" filter="wipe(down)">
                                      <p:cBhvr>
                                        <p:cTn id="12" dur="500"/>
                                        <p:tgtEl>
                                          <p:spTgt spid="7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2">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2">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3">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P spid="6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083CCA20-CF97-4534-A8C1-DF94BF714617}" type="slidenum">
              <a:rPr lang="fr-FR" smtClean="0"/>
              <a:pPr/>
              <a:t>30</a:t>
            </a:fld>
            <a:endParaRPr lang="fr-FR"/>
          </a:p>
        </p:txBody>
      </p:sp>
      <p:grpSp>
        <p:nvGrpSpPr>
          <p:cNvPr id="7" name="Groupe 67"/>
          <p:cNvGrpSpPr/>
          <p:nvPr/>
        </p:nvGrpSpPr>
        <p:grpSpPr>
          <a:xfrm>
            <a:off x="3419872" y="2204864"/>
            <a:ext cx="1907119" cy="2625155"/>
            <a:chOff x="5343410" y="3645024"/>
            <a:chExt cx="1794841" cy="2688651"/>
          </a:xfrm>
        </p:grpSpPr>
        <p:sp>
          <p:nvSpPr>
            <p:cNvPr id="34" name="Ellipse 33"/>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5" name="Connecteur droit 20"/>
            <p:cNvCxnSpPr/>
            <p:nvPr/>
          </p:nvCxnSpPr>
          <p:spPr>
            <a:xfrm flipH="1">
              <a:off x="5675962" y="3645024"/>
              <a:ext cx="1344310" cy="268865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7" name="Ellipse 36"/>
            <p:cNvSpPr/>
            <p:nvPr/>
          </p:nvSpPr>
          <p:spPr>
            <a:xfrm rot="1560000">
              <a:off x="5363999" y="4824000"/>
              <a:ext cx="1774252"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7" name="Groupe 46"/>
          <p:cNvGrpSpPr/>
          <p:nvPr/>
        </p:nvGrpSpPr>
        <p:grpSpPr>
          <a:xfrm>
            <a:off x="3900770" y="2697016"/>
            <a:ext cx="2081242" cy="1854075"/>
            <a:chOff x="3900770" y="2697016"/>
            <a:chExt cx="2081242" cy="1854075"/>
          </a:xfrm>
        </p:grpSpPr>
        <p:grpSp>
          <p:nvGrpSpPr>
            <p:cNvPr id="10" name="Groupe 66"/>
            <p:cNvGrpSpPr/>
            <p:nvPr/>
          </p:nvGrpSpPr>
          <p:grpSpPr>
            <a:xfrm>
              <a:off x="3900770" y="2697016"/>
              <a:ext cx="1387253" cy="1854075"/>
              <a:chOff x="5795999" y="4149080"/>
              <a:chExt cx="1305582" cy="1898920"/>
            </a:xfrm>
          </p:grpSpPr>
          <p:sp>
            <p:nvSpPr>
              <p:cNvPr id="21" name="Ellipse 20"/>
              <p:cNvSpPr/>
              <p:nvPr/>
            </p:nvSpPr>
            <p:spPr>
              <a:xfrm rot="1560000">
                <a:off x="5795999" y="4320000"/>
                <a:ext cx="914400" cy="172800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8" name="Groupe 63"/>
              <p:cNvGrpSpPr/>
              <p:nvPr/>
            </p:nvGrpSpPr>
            <p:grpSpPr>
              <a:xfrm>
                <a:off x="6783456" y="4149080"/>
                <a:ext cx="318125" cy="847265"/>
                <a:chOff x="6783456" y="4149080"/>
                <a:chExt cx="318125" cy="847265"/>
              </a:xfrm>
            </p:grpSpPr>
            <p:cxnSp>
              <p:nvCxnSpPr>
                <p:cNvPr id="19" name="Connecteur droit avec flèche 18"/>
                <p:cNvCxnSpPr/>
                <p:nvPr/>
              </p:nvCxnSpPr>
              <p:spPr>
                <a:xfrm flipV="1">
                  <a:off x="6783456" y="4365104"/>
                  <a:ext cx="65641" cy="631241"/>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6800397" y="4149080"/>
                  <a:ext cx="301184" cy="315221"/>
                </a:xfrm>
                <a:prstGeom prst="rect">
                  <a:avLst/>
                </a:prstGeom>
                <a:noFill/>
              </p:spPr>
              <p:txBody>
                <a:bodyPr wrap="none" rtlCol="0">
                  <a:spAutoFit/>
                </a:bodyPr>
                <a:lstStyle/>
                <a:p>
                  <a:r>
                    <a:rPr lang="fr-FR" sz="1400" dirty="0" smtClean="0">
                      <a:solidFill>
                        <a:srgbClr val="002060"/>
                      </a:solidFill>
                    </a:rPr>
                    <a:t>Y’</a:t>
                  </a:r>
                  <a:endParaRPr lang="fr-FR" sz="1400" dirty="0">
                    <a:solidFill>
                      <a:srgbClr val="002060"/>
                    </a:solidFill>
                  </a:endParaRPr>
                </a:p>
              </p:txBody>
            </p:sp>
          </p:grpSp>
        </p:grpSp>
        <p:grpSp>
          <p:nvGrpSpPr>
            <p:cNvPr id="46" name="Groupe 45"/>
            <p:cNvGrpSpPr/>
            <p:nvPr/>
          </p:nvGrpSpPr>
          <p:grpSpPr>
            <a:xfrm>
              <a:off x="3949224" y="3017409"/>
              <a:ext cx="2032788" cy="864061"/>
              <a:chOff x="3949224" y="3017409"/>
              <a:chExt cx="2032788" cy="864061"/>
            </a:xfrm>
          </p:grpSpPr>
          <p:grpSp>
            <p:nvGrpSpPr>
              <p:cNvPr id="8" name="Groupe 49"/>
              <p:cNvGrpSpPr/>
              <p:nvPr/>
            </p:nvGrpSpPr>
            <p:grpSpPr>
              <a:xfrm>
                <a:off x="4359994" y="3611013"/>
                <a:ext cx="283086" cy="270457"/>
                <a:chOff x="6228184" y="5085184"/>
                <a:chExt cx="266420" cy="276999"/>
              </a:xfrm>
            </p:grpSpPr>
            <p:sp>
              <p:nvSpPr>
                <p:cNvPr id="32" name="Ellipse 31"/>
                <p:cNvSpPr/>
                <p:nvPr/>
              </p:nvSpPr>
              <p:spPr>
                <a:xfrm>
                  <a:off x="6228184" y="508518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p:cNvSpPr txBox="1"/>
                <p:nvPr/>
              </p:nvSpPr>
              <p:spPr>
                <a:xfrm>
                  <a:off x="6228184" y="5085184"/>
                  <a:ext cx="266420" cy="276999"/>
                </a:xfrm>
                <a:prstGeom prst="rect">
                  <a:avLst/>
                </a:prstGeom>
                <a:noFill/>
              </p:spPr>
              <p:txBody>
                <a:bodyPr wrap="none" rtlCol="0">
                  <a:spAutoFit/>
                </a:bodyPr>
                <a:lstStyle/>
                <a:p>
                  <a:r>
                    <a:rPr lang="fr-FR" sz="1200" dirty="0" smtClean="0"/>
                    <a:t>C</a:t>
                  </a:r>
                  <a:endParaRPr lang="fr-FR" sz="1200" dirty="0"/>
                </a:p>
              </p:txBody>
            </p:sp>
          </p:grpSp>
          <p:grpSp>
            <p:nvGrpSpPr>
              <p:cNvPr id="9" name="Groupe 65"/>
              <p:cNvGrpSpPr/>
              <p:nvPr/>
            </p:nvGrpSpPr>
            <p:grpSpPr>
              <a:xfrm>
                <a:off x="3949224" y="3017409"/>
                <a:ext cx="2032788" cy="760766"/>
                <a:chOff x="5841598" y="4477223"/>
                <a:chExt cx="1913112" cy="779167"/>
              </a:xfrm>
            </p:grpSpPr>
            <p:sp>
              <p:nvSpPr>
                <p:cNvPr id="29" name="Ellipse 28"/>
                <p:cNvSpPr/>
                <p:nvPr/>
              </p:nvSpPr>
              <p:spPr>
                <a:xfrm rot="1560000">
                  <a:off x="5841598" y="4477223"/>
                  <a:ext cx="1260000" cy="396000"/>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5" name="Groupe 62"/>
                <p:cNvGrpSpPr/>
                <p:nvPr/>
              </p:nvGrpSpPr>
              <p:grpSpPr>
                <a:xfrm>
                  <a:off x="6588223" y="4777408"/>
                  <a:ext cx="1166487" cy="478982"/>
                  <a:chOff x="6588223" y="4777408"/>
                  <a:chExt cx="1166487" cy="478982"/>
                </a:xfrm>
              </p:grpSpPr>
              <p:cxnSp>
                <p:nvCxnSpPr>
                  <p:cNvPr id="26" name="Connecteur droit avec flèche 25"/>
                  <p:cNvCxnSpPr>
                    <a:stCxn id="29" idx="5"/>
                  </p:cNvCxnSpPr>
                  <p:nvPr/>
                </p:nvCxnSpPr>
                <p:spPr>
                  <a:xfrm>
                    <a:off x="6810615" y="4996345"/>
                    <a:ext cx="569697" cy="16831"/>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6588223" y="4777408"/>
                    <a:ext cx="285432" cy="315222"/>
                  </a:xfrm>
                  <a:prstGeom prst="rect">
                    <a:avLst/>
                  </a:prstGeom>
                  <a:noFill/>
                </p:spPr>
                <p:txBody>
                  <a:bodyPr wrap="none" rtlCol="0">
                    <a:spAutoFit/>
                  </a:bodyPr>
                  <a:lstStyle/>
                  <a:p>
                    <a:r>
                      <a:rPr lang="fr-FR" sz="1400" dirty="0" smtClean="0">
                        <a:solidFill>
                          <a:srgbClr val="0070C0"/>
                        </a:solidFill>
                      </a:rPr>
                      <a:t>O</a:t>
                    </a:r>
                    <a:endParaRPr lang="fr-FR" sz="1400" dirty="0">
                      <a:solidFill>
                        <a:srgbClr val="0070C0"/>
                      </a:solidFill>
                    </a:endParaRPr>
                  </a:p>
                </p:txBody>
              </p:sp>
              <p:sp>
                <p:nvSpPr>
                  <p:cNvPr id="28" name="ZoneTexte 27"/>
                  <p:cNvSpPr txBox="1"/>
                  <p:nvPr/>
                </p:nvSpPr>
                <p:spPr>
                  <a:xfrm>
                    <a:off x="7452320" y="4941169"/>
                    <a:ext cx="302390" cy="315221"/>
                  </a:xfrm>
                  <a:prstGeom prst="rect">
                    <a:avLst/>
                  </a:prstGeom>
                  <a:noFill/>
                </p:spPr>
                <p:txBody>
                  <a:bodyPr wrap="none" rtlCol="0">
                    <a:spAutoFit/>
                  </a:bodyPr>
                  <a:lstStyle/>
                  <a:p>
                    <a:r>
                      <a:rPr lang="fr-FR" sz="1400" dirty="0" smtClean="0">
                        <a:solidFill>
                          <a:srgbClr val="002060"/>
                        </a:solidFill>
                      </a:rPr>
                      <a:t>X’</a:t>
                    </a:r>
                    <a:endParaRPr lang="fr-FR" sz="1400" dirty="0">
                      <a:solidFill>
                        <a:srgbClr val="002060"/>
                      </a:solidFill>
                    </a:endParaRPr>
                  </a:p>
                </p:txBody>
              </p:sp>
            </p:grpSp>
          </p:grpSp>
          <p:grpSp>
            <p:nvGrpSpPr>
              <p:cNvPr id="11" name="Groupe 64"/>
              <p:cNvGrpSpPr/>
              <p:nvPr/>
            </p:nvGrpSpPr>
            <p:grpSpPr>
              <a:xfrm>
                <a:off x="4398048" y="3189168"/>
                <a:ext cx="1579604" cy="448027"/>
                <a:chOff x="6264000" y="4653136"/>
                <a:chExt cx="1486608" cy="458864"/>
              </a:xfrm>
            </p:grpSpPr>
            <p:cxnSp>
              <p:nvCxnSpPr>
                <p:cNvPr id="15" name="Connecteur droit avec flèche 14"/>
                <p:cNvCxnSpPr/>
                <p:nvPr/>
              </p:nvCxnSpPr>
              <p:spPr>
                <a:xfrm flipV="1">
                  <a:off x="6264000" y="4824000"/>
                  <a:ext cx="1188000" cy="288000"/>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7452322" y="4653136"/>
                  <a:ext cx="298286" cy="315222"/>
                </a:xfrm>
                <a:prstGeom prst="rect">
                  <a:avLst/>
                </a:prstGeom>
                <a:noFill/>
              </p:spPr>
              <p:txBody>
                <a:bodyPr wrap="none" rtlCol="0">
                  <a:spAutoFit/>
                </a:bodyPr>
                <a:lstStyle/>
                <a:p>
                  <a:r>
                    <a:rPr lang="fr-FR" sz="1400" dirty="0" smtClean="0">
                      <a:solidFill>
                        <a:srgbClr val="002060"/>
                      </a:solidFill>
                    </a:rPr>
                    <a:t>Z’</a:t>
                  </a:r>
                  <a:endParaRPr lang="fr-FR" sz="1400" dirty="0">
                    <a:solidFill>
                      <a:srgbClr val="002060"/>
                    </a:solidFill>
                  </a:endParaRPr>
                </a:p>
              </p:txBody>
            </p:sp>
          </p:grpSp>
        </p:grpSp>
      </p:grpSp>
      <p:grpSp>
        <p:nvGrpSpPr>
          <p:cNvPr id="12" name="Groupe 74"/>
          <p:cNvGrpSpPr/>
          <p:nvPr/>
        </p:nvGrpSpPr>
        <p:grpSpPr>
          <a:xfrm>
            <a:off x="4552882" y="2486094"/>
            <a:ext cx="410401" cy="511409"/>
            <a:chOff x="6409716" y="3933056"/>
            <a:chExt cx="386239" cy="523779"/>
          </a:xfrm>
        </p:grpSpPr>
        <p:sp>
          <p:nvSpPr>
            <p:cNvPr id="13" name="Flèche droite 12"/>
            <p:cNvSpPr/>
            <p:nvPr/>
          </p:nvSpPr>
          <p:spPr>
            <a:xfrm rot="-3720000">
              <a:off x="6548142" y="4209021"/>
              <a:ext cx="372728" cy="12289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6409716" y="3933056"/>
              <a:ext cx="322524" cy="307777"/>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sp>
        <p:nvSpPr>
          <p:cNvPr id="41" name="ZoneTexte 40"/>
          <p:cNvSpPr txBox="1"/>
          <p:nvPr/>
        </p:nvSpPr>
        <p:spPr>
          <a:xfrm>
            <a:off x="0" y="116632"/>
            <a:ext cx="9144000" cy="584775"/>
          </a:xfrm>
          <a:prstGeom prst="rect">
            <a:avLst/>
          </a:prstGeom>
          <a:noFill/>
        </p:spPr>
        <p:txBody>
          <a:bodyPr wrap="square" rtlCol="0">
            <a:spAutoFit/>
          </a:bodyPr>
          <a:lstStyle/>
          <a:p>
            <a:pPr algn="ctr"/>
            <a:r>
              <a:rPr lang="fr-FR" sz="1600" dirty="0" smtClean="0"/>
              <a:t>Par rapport au </a:t>
            </a:r>
            <a:r>
              <a:rPr lang="fr-FR" sz="1600" u="sng" dirty="0" smtClean="0">
                <a:solidFill>
                  <a:srgbClr val="FF0000"/>
                </a:solidFill>
              </a:rPr>
              <a:t>référentiel géocentrique </a:t>
            </a:r>
            <a:r>
              <a:rPr lang="fr-FR" sz="1600" dirty="0" smtClean="0">
                <a:solidFill>
                  <a:srgbClr val="FF0000"/>
                </a:solidFill>
              </a:rPr>
              <a:t>(C,XYZ)</a:t>
            </a:r>
            <a:r>
              <a:rPr lang="fr-FR" sz="1600" dirty="0" smtClean="0"/>
              <a:t>, </a:t>
            </a:r>
          </a:p>
          <a:p>
            <a:pPr algn="ctr"/>
            <a:r>
              <a:rPr lang="fr-FR" sz="1600" dirty="0" smtClean="0"/>
              <a:t>le </a:t>
            </a:r>
            <a:r>
              <a:rPr lang="fr-FR" sz="1600" dirty="0" smtClean="0">
                <a:solidFill>
                  <a:srgbClr val="002060"/>
                </a:solidFill>
              </a:rPr>
              <a:t>référentiel local (O,X’Y’Z’), </a:t>
            </a:r>
            <a:r>
              <a:rPr lang="fr-FR" sz="1600" dirty="0" smtClean="0"/>
              <a:t>en rotation avec la Terre,  n’est pas galiléen</a:t>
            </a:r>
            <a:endParaRPr lang="fr-FR" sz="1600" dirty="0"/>
          </a:p>
        </p:txBody>
      </p:sp>
      <p:sp>
        <p:nvSpPr>
          <p:cNvPr id="42" name="ZoneTexte 41"/>
          <p:cNvSpPr txBox="1"/>
          <p:nvPr/>
        </p:nvSpPr>
        <p:spPr>
          <a:xfrm>
            <a:off x="-1" y="764704"/>
            <a:ext cx="9144001" cy="1077218"/>
          </a:xfrm>
          <a:prstGeom prst="rect">
            <a:avLst/>
          </a:prstGeom>
          <a:noFill/>
        </p:spPr>
        <p:txBody>
          <a:bodyPr wrap="square" rtlCol="0">
            <a:spAutoFit/>
          </a:bodyPr>
          <a:lstStyle/>
          <a:p>
            <a:r>
              <a:rPr lang="fr-FR" sz="1600" dirty="0" smtClean="0"/>
              <a:t>Cependant, pour tous les mouvements dont les durées sont faibles devant la période de rotation propre de la Terre (1 jour), on peut, avec une précision raisonnable,  considérer le référentiel local comme galiléen.</a:t>
            </a:r>
          </a:p>
          <a:p>
            <a:r>
              <a:rPr lang="fr-FR" sz="1600" dirty="0" smtClean="0"/>
              <a:t>De même tout référentiel lié à un solide immobile par rapport à la terre (salle de cours, murs du laboratoire d’expériences) pourra être considéré comme galiléen.</a:t>
            </a:r>
            <a:endParaRPr lang="fr-FR" sz="1600" dirty="0"/>
          </a:p>
        </p:txBody>
      </p:sp>
      <p:sp>
        <p:nvSpPr>
          <p:cNvPr id="43" name="ZoneTexte 42"/>
          <p:cNvSpPr txBox="1"/>
          <p:nvPr/>
        </p:nvSpPr>
        <p:spPr>
          <a:xfrm>
            <a:off x="0" y="5229200"/>
            <a:ext cx="9144000" cy="369332"/>
          </a:xfrm>
          <a:prstGeom prst="rect">
            <a:avLst/>
          </a:prstGeom>
          <a:noFill/>
        </p:spPr>
        <p:txBody>
          <a:bodyPr wrap="square" rtlCol="0">
            <a:spAutoFit/>
          </a:bodyPr>
          <a:lstStyle/>
          <a:p>
            <a:pPr algn="ctr"/>
            <a:r>
              <a:rPr lang="fr-FR" dirty="0" smtClean="0"/>
              <a:t>Mais,  tel n’est pas le cas pour la Météorologie et la Balistique</a:t>
            </a:r>
          </a:p>
        </p:txBody>
      </p:sp>
      <p:grpSp>
        <p:nvGrpSpPr>
          <p:cNvPr id="52" name="Groupe 51"/>
          <p:cNvGrpSpPr/>
          <p:nvPr/>
        </p:nvGrpSpPr>
        <p:grpSpPr>
          <a:xfrm rot="60000">
            <a:off x="4347321" y="1700534"/>
            <a:ext cx="1327612" cy="2045434"/>
            <a:chOff x="4359994" y="1700808"/>
            <a:chExt cx="1327612" cy="2045434"/>
          </a:xfrm>
        </p:grpSpPr>
        <p:cxnSp>
          <p:nvCxnSpPr>
            <p:cNvPr id="45" name="Connecteur droit avec flèche 44"/>
            <p:cNvCxnSpPr/>
            <p:nvPr/>
          </p:nvCxnSpPr>
          <p:spPr>
            <a:xfrm rot="-120000" flipV="1">
              <a:off x="4359994" y="1844824"/>
              <a:ext cx="1076102" cy="190141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8" name="ZoneTexte 47"/>
            <p:cNvSpPr txBox="1"/>
            <p:nvPr/>
          </p:nvSpPr>
          <p:spPr>
            <a:xfrm>
              <a:off x="5395538" y="1700808"/>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nvGrpSpPr>
          <p:cNvPr id="54" name="Groupe 53"/>
          <p:cNvGrpSpPr/>
          <p:nvPr/>
        </p:nvGrpSpPr>
        <p:grpSpPr>
          <a:xfrm>
            <a:off x="4392001" y="3708478"/>
            <a:ext cx="1941663" cy="1169974"/>
            <a:chOff x="4427984" y="3708478"/>
            <a:chExt cx="1870112" cy="1169974"/>
          </a:xfrm>
        </p:grpSpPr>
        <p:cxnSp>
          <p:nvCxnSpPr>
            <p:cNvPr id="50" name="Connecteur droit avec flèche 49"/>
            <p:cNvCxnSpPr/>
            <p:nvPr/>
          </p:nvCxnSpPr>
          <p:spPr>
            <a:xfrm rot="180000">
              <a:off x="4427984" y="3708478"/>
              <a:ext cx="1798655" cy="75409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3" name="ZoneTexte 52"/>
            <p:cNvSpPr txBox="1"/>
            <p:nvPr/>
          </p:nvSpPr>
          <p:spPr>
            <a:xfrm>
              <a:off x="6012160" y="4509120"/>
              <a:ext cx="285936" cy="369332"/>
            </a:xfrm>
            <a:prstGeom prst="rect">
              <a:avLst/>
            </a:prstGeom>
            <a:noFill/>
          </p:spPr>
          <p:txBody>
            <a:bodyPr wrap="none" rtlCol="0">
              <a:spAutoFit/>
            </a:bodyPr>
            <a:lstStyle/>
            <a:p>
              <a:r>
                <a:rPr lang="fr-FR" dirty="0" smtClean="0">
                  <a:solidFill>
                    <a:srgbClr val="FF0000"/>
                  </a:solidFill>
                </a:rPr>
                <a:t>Y</a:t>
              </a:r>
              <a:endParaRPr lang="fr-FR" dirty="0">
                <a:solidFill>
                  <a:srgbClr val="FF0000"/>
                </a:solidFill>
              </a:endParaRPr>
            </a:p>
          </p:txBody>
        </p:sp>
      </p:grpSp>
      <p:grpSp>
        <p:nvGrpSpPr>
          <p:cNvPr id="58" name="Groupe 57"/>
          <p:cNvGrpSpPr/>
          <p:nvPr/>
        </p:nvGrpSpPr>
        <p:grpSpPr>
          <a:xfrm>
            <a:off x="2267744" y="3611013"/>
            <a:ext cx="2160032" cy="826099"/>
            <a:chOff x="2267744" y="3611013"/>
            <a:chExt cx="2160032" cy="826099"/>
          </a:xfrm>
        </p:grpSpPr>
        <p:cxnSp>
          <p:nvCxnSpPr>
            <p:cNvPr id="56" name="Connecteur droit avec flèche 55"/>
            <p:cNvCxnSpPr/>
            <p:nvPr/>
          </p:nvCxnSpPr>
          <p:spPr>
            <a:xfrm rot="60000" flipH="1">
              <a:off x="2555776" y="3611013"/>
              <a:ext cx="1872000" cy="61007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7" name="ZoneTexte 56"/>
            <p:cNvSpPr txBox="1"/>
            <p:nvPr/>
          </p:nvSpPr>
          <p:spPr>
            <a:xfrm>
              <a:off x="2267744" y="4067780"/>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sp>
        <p:nvSpPr>
          <p:cNvPr id="59" name="ZoneTexte 58"/>
          <p:cNvSpPr txBox="1"/>
          <p:nvPr/>
        </p:nvSpPr>
        <p:spPr>
          <a:xfrm>
            <a:off x="5508104" y="2143889"/>
            <a:ext cx="1003865" cy="276999"/>
          </a:xfrm>
          <a:prstGeom prst="rect">
            <a:avLst/>
          </a:prstGeom>
          <a:noFill/>
        </p:spPr>
        <p:txBody>
          <a:bodyPr wrap="none" rtlCol="0">
            <a:spAutoFit/>
          </a:bodyPr>
          <a:lstStyle/>
          <a:p>
            <a:r>
              <a:rPr lang="fr-FR" sz="1200" i="1" dirty="0" smtClean="0">
                <a:solidFill>
                  <a:srgbClr val="FF0000"/>
                </a:solidFill>
              </a:rPr>
              <a:t>Direction fixe</a:t>
            </a:r>
            <a:endParaRPr lang="fr-FR" sz="1200" i="1" dirty="0">
              <a:solidFill>
                <a:srgbClr val="FF0000"/>
              </a:solidFill>
            </a:endParaRPr>
          </a:p>
        </p:txBody>
      </p:sp>
      <p:sp>
        <p:nvSpPr>
          <p:cNvPr id="60" name="Rectangle 59"/>
          <p:cNvSpPr/>
          <p:nvPr/>
        </p:nvSpPr>
        <p:spPr>
          <a:xfrm>
            <a:off x="6300192" y="4509120"/>
            <a:ext cx="1003865" cy="276999"/>
          </a:xfrm>
          <a:prstGeom prst="rect">
            <a:avLst/>
          </a:prstGeom>
        </p:spPr>
        <p:txBody>
          <a:bodyPr wrap="none">
            <a:spAutoFit/>
          </a:bodyPr>
          <a:lstStyle/>
          <a:p>
            <a:r>
              <a:rPr lang="fr-FR" sz="1200" i="1" dirty="0" smtClean="0">
                <a:solidFill>
                  <a:srgbClr val="FF0000"/>
                </a:solidFill>
              </a:rPr>
              <a:t>Direction fixe</a:t>
            </a:r>
            <a:endParaRPr lang="fr-FR" sz="1200" i="1" dirty="0">
              <a:solidFill>
                <a:srgbClr val="FF0000"/>
              </a:solidFill>
            </a:endParaRPr>
          </a:p>
        </p:txBody>
      </p:sp>
      <p:sp>
        <p:nvSpPr>
          <p:cNvPr id="61" name="Rectangle 60"/>
          <p:cNvSpPr/>
          <p:nvPr/>
        </p:nvSpPr>
        <p:spPr>
          <a:xfrm>
            <a:off x="1767935" y="4293096"/>
            <a:ext cx="1003865" cy="276999"/>
          </a:xfrm>
          <a:prstGeom prst="rect">
            <a:avLst/>
          </a:prstGeom>
        </p:spPr>
        <p:txBody>
          <a:bodyPr wrap="none">
            <a:spAutoFit/>
          </a:bodyPr>
          <a:lstStyle/>
          <a:p>
            <a:r>
              <a:rPr lang="fr-FR" sz="1200" i="1" dirty="0" smtClean="0">
                <a:solidFill>
                  <a:srgbClr val="FF0000"/>
                </a:solidFill>
              </a:rPr>
              <a:t>Direction fixe</a:t>
            </a:r>
            <a:endParaRPr lang="fr-FR" sz="1200" i="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2">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420888"/>
            <a:ext cx="8229600" cy="1143000"/>
          </a:xfrm>
        </p:spPr>
        <p:txBody>
          <a:bodyPr>
            <a:normAutofit fontScale="90000"/>
          </a:bodyPr>
          <a:lstStyle/>
          <a:p>
            <a:r>
              <a:rPr lang="fr-FR" dirty="0" smtClean="0"/>
              <a:t>La force de Coriolis due à la rotation terrestre</a:t>
            </a:r>
            <a:endParaRPr lang="fr-FR" dirty="0"/>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3CCA20-CF97-4534-A8C1-DF94BF714617}" type="slidenum">
              <a:rPr lang="fr-FR" smtClean="0"/>
              <a:pPr/>
              <a:t>31</a:t>
            </a:fld>
            <a:endParaRPr 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083CCA20-CF97-4534-A8C1-DF94BF714617}" type="slidenum">
              <a:rPr lang="fr-FR" smtClean="0"/>
              <a:pPr/>
              <a:t>32</a:t>
            </a:fld>
            <a:endParaRPr lang="fr-FR"/>
          </a:p>
        </p:txBody>
      </p:sp>
      <p:sp>
        <p:nvSpPr>
          <p:cNvPr id="67" name="ZoneTexte 66"/>
          <p:cNvSpPr txBox="1"/>
          <p:nvPr/>
        </p:nvSpPr>
        <p:spPr>
          <a:xfrm>
            <a:off x="107504" y="116632"/>
            <a:ext cx="9036496" cy="584775"/>
          </a:xfrm>
          <a:prstGeom prst="rect">
            <a:avLst/>
          </a:prstGeom>
          <a:noFill/>
        </p:spPr>
        <p:txBody>
          <a:bodyPr wrap="square" rtlCol="0">
            <a:spAutoFit/>
          </a:bodyPr>
          <a:lstStyle/>
          <a:p>
            <a:pPr algn="ctr"/>
            <a:r>
              <a:rPr lang="fr-FR" sz="1600" dirty="0" smtClean="0"/>
              <a:t>Pour un avion long courrier survolant le pôle Nord en direction de l’Est,</a:t>
            </a:r>
          </a:p>
          <a:p>
            <a:pPr algn="ctr"/>
            <a:r>
              <a:rPr lang="fr-FR" sz="1600" dirty="0" smtClean="0"/>
              <a:t> tout se passe comme sur la plateforme du manège précédent, en rotation dans le sens direct. </a:t>
            </a:r>
          </a:p>
        </p:txBody>
      </p:sp>
      <p:grpSp>
        <p:nvGrpSpPr>
          <p:cNvPr id="130" name="Groupe 129"/>
          <p:cNvGrpSpPr/>
          <p:nvPr/>
        </p:nvGrpSpPr>
        <p:grpSpPr>
          <a:xfrm>
            <a:off x="4355976" y="1052736"/>
            <a:ext cx="4397679" cy="3249652"/>
            <a:chOff x="2761748" y="2348880"/>
            <a:chExt cx="4397679" cy="3249652"/>
          </a:xfrm>
        </p:grpSpPr>
        <p:grpSp>
          <p:nvGrpSpPr>
            <p:cNvPr id="131" name="Groupe 75"/>
            <p:cNvGrpSpPr/>
            <p:nvPr/>
          </p:nvGrpSpPr>
          <p:grpSpPr>
            <a:xfrm>
              <a:off x="2761748" y="3356992"/>
              <a:ext cx="3682460" cy="2088232"/>
              <a:chOff x="2761748" y="3356992"/>
              <a:chExt cx="3682460" cy="2088232"/>
            </a:xfrm>
          </p:grpSpPr>
          <p:cxnSp>
            <p:nvCxnSpPr>
              <p:cNvPr id="176" name="Connecteur droit 175"/>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177" name="Groupe 74"/>
              <p:cNvGrpSpPr/>
              <p:nvPr/>
            </p:nvGrpSpPr>
            <p:grpSpPr>
              <a:xfrm>
                <a:off x="2761748" y="3356992"/>
                <a:ext cx="3682460" cy="2088232"/>
                <a:chOff x="2761748" y="3356992"/>
                <a:chExt cx="3682460" cy="2088232"/>
              </a:xfrm>
            </p:grpSpPr>
            <p:cxnSp>
              <p:nvCxnSpPr>
                <p:cNvPr id="178" name="Connecteur droit 177"/>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179" name="Groupe 73"/>
                <p:cNvGrpSpPr/>
                <p:nvPr/>
              </p:nvGrpSpPr>
              <p:grpSpPr>
                <a:xfrm>
                  <a:off x="2771800" y="3356992"/>
                  <a:ext cx="3672408" cy="2088232"/>
                  <a:chOff x="2771800" y="3356992"/>
                  <a:chExt cx="3672408" cy="2088232"/>
                </a:xfrm>
              </p:grpSpPr>
              <p:sp>
                <p:nvSpPr>
                  <p:cNvPr id="180" name="Ellipse 179"/>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1"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132" name="Groupe 70"/>
            <p:cNvGrpSpPr/>
            <p:nvPr/>
          </p:nvGrpSpPr>
          <p:grpSpPr>
            <a:xfrm>
              <a:off x="3923928" y="2699628"/>
              <a:ext cx="2808312" cy="2601580"/>
              <a:chOff x="683568" y="1628800"/>
              <a:chExt cx="2808312" cy="2601580"/>
            </a:xfrm>
          </p:grpSpPr>
          <p:sp>
            <p:nvSpPr>
              <p:cNvPr id="167" name="ZoneTexte 166"/>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168" name="Groupe 69"/>
              <p:cNvGrpSpPr/>
              <p:nvPr/>
            </p:nvGrpSpPr>
            <p:grpSpPr>
              <a:xfrm>
                <a:off x="683568" y="1628800"/>
                <a:ext cx="2520280" cy="2601580"/>
                <a:chOff x="683568" y="1628800"/>
                <a:chExt cx="2520280" cy="2601580"/>
              </a:xfrm>
            </p:grpSpPr>
            <p:sp>
              <p:nvSpPr>
                <p:cNvPr id="169" name="ZoneTexte 168"/>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170" name="Groupe 22"/>
                <p:cNvGrpSpPr/>
                <p:nvPr/>
              </p:nvGrpSpPr>
              <p:grpSpPr>
                <a:xfrm>
                  <a:off x="683568" y="1628800"/>
                  <a:ext cx="2520280" cy="2376264"/>
                  <a:chOff x="683568" y="1628800"/>
                  <a:chExt cx="2520280" cy="2376264"/>
                </a:xfrm>
              </p:grpSpPr>
              <p:grpSp>
                <p:nvGrpSpPr>
                  <p:cNvPr id="171" name="Groupe 17"/>
                  <p:cNvGrpSpPr/>
                  <p:nvPr/>
                </p:nvGrpSpPr>
                <p:grpSpPr>
                  <a:xfrm>
                    <a:off x="683568" y="1628800"/>
                    <a:ext cx="2520280" cy="2376264"/>
                    <a:chOff x="179512" y="1484784"/>
                    <a:chExt cx="2520280" cy="2376264"/>
                  </a:xfrm>
                </p:grpSpPr>
                <p:cxnSp>
                  <p:nvCxnSpPr>
                    <p:cNvPr id="173" name="Connecteur droit avec flèche 172"/>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4"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5"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72" name="ZoneTexte 17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grpSp>
        <p:grpSp>
          <p:nvGrpSpPr>
            <p:cNvPr id="133" name="Groupe 77"/>
            <p:cNvGrpSpPr/>
            <p:nvPr/>
          </p:nvGrpSpPr>
          <p:grpSpPr>
            <a:xfrm>
              <a:off x="4175994" y="2348880"/>
              <a:ext cx="2983433" cy="3249652"/>
              <a:chOff x="4175994" y="2348880"/>
              <a:chExt cx="2983433" cy="3249652"/>
            </a:xfrm>
          </p:grpSpPr>
          <p:sp>
            <p:nvSpPr>
              <p:cNvPr id="154" name="ZoneTexte 153"/>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55" name="Groupe 68"/>
              <p:cNvGrpSpPr/>
              <p:nvPr/>
            </p:nvGrpSpPr>
            <p:grpSpPr>
              <a:xfrm>
                <a:off x="4495570" y="2348880"/>
                <a:ext cx="2663857" cy="3249652"/>
                <a:chOff x="4495570" y="2214156"/>
                <a:chExt cx="2663857" cy="3249652"/>
              </a:xfrm>
            </p:grpSpPr>
            <p:sp>
              <p:nvSpPr>
                <p:cNvPr id="156" name="Rectangle 155"/>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57" name="Groupe 67"/>
                <p:cNvGrpSpPr/>
                <p:nvPr/>
              </p:nvGrpSpPr>
              <p:grpSpPr>
                <a:xfrm>
                  <a:off x="4495570" y="2214156"/>
                  <a:ext cx="2663857" cy="3249652"/>
                  <a:chOff x="4495570" y="2214156"/>
                  <a:chExt cx="2663857" cy="3249652"/>
                </a:xfrm>
              </p:grpSpPr>
              <p:sp>
                <p:nvSpPr>
                  <p:cNvPr id="158" name="ZoneTexte 157"/>
                  <p:cNvSpPr txBox="1"/>
                  <p:nvPr/>
                </p:nvSpPr>
                <p:spPr>
                  <a:xfrm>
                    <a:off x="6455388" y="2574196"/>
                    <a:ext cx="704039"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59" name="Groupe 65"/>
                  <p:cNvGrpSpPr/>
                  <p:nvPr/>
                </p:nvGrpSpPr>
                <p:grpSpPr>
                  <a:xfrm>
                    <a:off x="4495570" y="2214156"/>
                    <a:ext cx="2092654" cy="3249652"/>
                    <a:chOff x="4495570" y="2214156"/>
                    <a:chExt cx="2092654" cy="3249652"/>
                  </a:xfrm>
                </p:grpSpPr>
                <p:grpSp>
                  <p:nvGrpSpPr>
                    <p:cNvPr id="160" name="Groupe 23"/>
                    <p:cNvGrpSpPr/>
                    <p:nvPr/>
                  </p:nvGrpSpPr>
                  <p:grpSpPr>
                    <a:xfrm>
                      <a:off x="4495570" y="2214156"/>
                      <a:ext cx="2092654" cy="2880320"/>
                      <a:chOff x="1259632" y="1278052"/>
                      <a:chExt cx="2092654" cy="2880320"/>
                    </a:xfrm>
                  </p:grpSpPr>
                  <p:grpSp>
                    <p:nvGrpSpPr>
                      <p:cNvPr id="162" name="Groupe 17"/>
                      <p:cNvGrpSpPr/>
                      <p:nvPr/>
                    </p:nvGrpSpPr>
                    <p:grpSpPr>
                      <a:xfrm>
                        <a:off x="1259632" y="1340768"/>
                        <a:ext cx="2092654" cy="2817604"/>
                        <a:chOff x="755576" y="1196752"/>
                        <a:chExt cx="2092654" cy="2817604"/>
                      </a:xfrm>
                    </p:grpSpPr>
                    <p:cxnSp>
                      <p:nvCxnSpPr>
                        <p:cNvPr id="164" name="Connecteur droit avec flèche 163"/>
                        <p:cNvCxnSpPr/>
                        <p:nvPr/>
                      </p:nvCxnSpPr>
                      <p:spPr>
                        <a:xfrm>
                          <a:off x="759998" y="3150260"/>
                          <a:ext cx="1584176" cy="86409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5" name="Connecteur droit avec flèche 28"/>
                        <p:cNvCxnSpPr/>
                        <p:nvPr/>
                      </p:nvCxnSpPr>
                      <p:spPr>
                        <a:xfrm flipV="1">
                          <a:off x="755576" y="1854116"/>
                          <a:ext cx="2092654" cy="12868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6"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163" name="ZoneTexte 162"/>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161" name="ZoneTexte 160"/>
                    <p:cNvSpPr txBox="1"/>
                    <p:nvPr/>
                  </p:nvSpPr>
                  <p:spPr>
                    <a:xfrm>
                      <a:off x="5724128" y="5094476"/>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sp>
          <p:nvSpPr>
            <p:cNvPr id="134" name="Flèche courbée vers la droite 133"/>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135" name="Picture 2" descr="C:\Users\Denise\AppData\Local\Microsoft\Windows\INetCache\IE\LTJQEBO3\MC900334456[1].wmf"/>
            <p:cNvPicPr>
              <a:picLocks noChangeAspect="1" noChangeArrowheads="1"/>
            </p:cNvPicPr>
            <p:nvPr/>
          </p:nvPicPr>
          <p:blipFill>
            <a:blip r:embed="rId2" cstate="print"/>
            <a:srcRect/>
            <a:stretch>
              <a:fillRect/>
            </a:stretch>
          </p:blipFill>
          <p:spPr bwMode="auto">
            <a:xfrm flipH="1">
              <a:off x="4705964" y="4302388"/>
              <a:ext cx="322434" cy="423627"/>
            </a:xfrm>
            <a:prstGeom prst="rect">
              <a:avLst/>
            </a:prstGeom>
            <a:noFill/>
          </p:spPr>
        </p:pic>
        <p:sp>
          <p:nvSpPr>
            <p:cNvPr id="136" name="Rectangle 135"/>
            <p:cNvSpPr/>
            <p:nvPr/>
          </p:nvSpPr>
          <p:spPr>
            <a:xfrm>
              <a:off x="6353176" y="3851756"/>
              <a:ext cx="357790" cy="369332"/>
            </a:xfrm>
            <a:prstGeom prst="rect">
              <a:avLst/>
            </a:prstGeom>
          </p:spPr>
          <p:txBody>
            <a:bodyPr wrap="none">
              <a:spAutoFit/>
            </a:bodyPr>
            <a:lstStyle/>
            <a:p>
              <a:r>
                <a:rPr lang="fr-FR" dirty="0" smtClean="0">
                  <a:solidFill>
                    <a:srgbClr val="FF0000"/>
                  </a:solidFill>
                  <a:latin typeface="Script MT Bold" pitchFamily="66" charset="0"/>
                </a:rPr>
                <a:t>®</a:t>
              </a:r>
              <a:endParaRPr lang="fr-FR" dirty="0"/>
            </a:p>
          </p:txBody>
        </p:sp>
        <p:grpSp>
          <p:nvGrpSpPr>
            <p:cNvPr id="137" name="Groupe 101"/>
            <p:cNvGrpSpPr/>
            <p:nvPr/>
          </p:nvGrpSpPr>
          <p:grpSpPr>
            <a:xfrm rot="-780000">
              <a:off x="4971493" y="4474965"/>
              <a:ext cx="403586" cy="588467"/>
              <a:chOff x="4888494" y="4578017"/>
              <a:chExt cx="403586" cy="588467"/>
            </a:xfrm>
          </p:grpSpPr>
          <p:cxnSp>
            <p:nvCxnSpPr>
              <p:cNvPr id="152" name="Connecteur droit avec flèche 151"/>
              <p:cNvCxnSpPr/>
              <p:nvPr/>
            </p:nvCxnSpPr>
            <p:spPr>
              <a:xfrm rot="-840000">
                <a:off x="4888494" y="4578017"/>
                <a:ext cx="0" cy="36000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53" name="ZoneTexte 152"/>
              <p:cNvSpPr txBox="1"/>
              <p:nvPr/>
            </p:nvSpPr>
            <p:spPr>
              <a:xfrm>
                <a:off x="4892612" y="4797152"/>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grpSp>
        <p:sp>
          <p:nvSpPr>
            <p:cNvPr id="138" name="ZoneTexte 137"/>
            <p:cNvSpPr txBox="1"/>
            <p:nvPr/>
          </p:nvSpPr>
          <p:spPr>
            <a:xfrm>
              <a:off x="5292080" y="4509120"/>
              <a:ext cx="216024" cy="369332"/>
            </a:xfrm>
            <a:prstGeom prst="rect">
              <a:avLst/>
            </a:prstGeom>
            <a:noFill/>
          </p:spPr>
          <p:txBody>
            <a:bodyPr wrap="square" rtlCol="0">
              <a:spAutoFit/>
            </a:bodyPr>
            <a:lstStyle/>
            <a:p>
              <a:endParaRPr lang="fr-FR" dirty="0"/>
            </a:p>
          </p:txBody>
        </p:sp>
        <p:grpSp>
          <p:nvGrpSpPr>
            <p:cNvPr id="139" name="Groupe 75"/>
            <p:cNvGrpSpPr/>
            <p:nvPr/>
          </p:nvGrpSpPr>
          <p:grpSpPr>
            <a:xfrm rot="60000">
              <a:off x="4434221" y="4572042"/>
              <a:ext cx="473463" cy="392857"/>
              <a:chOff x="4393393" y="4620319"/>
              <a:chExt cx="473463" cy="392857"/>
            </a:xfrm>
          </p:grpSpPr>
          <p:cxnSp>
            <p:nvCxnSpPr>
              <p:cNvPr id="150" name="Connecteur droit avec flèche 149"/>
              <p:cNvCxnSpPr/>
              <p:nvPr/>
            </p:nvCxnSpPr>
            <p:spPr>
              <a:xfrm rot="-840000" flipH="1">
                <a:off x="4423171" y="4620319"/>
                <a:ext cx="324000"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151" name="ZoneTexte 150"/>
              <p:cNvSpPr txBox="1"/>
              <p:nvPr/>
            </p:nvSpPr>
            <p:spPr>
              <a:xfrm>
                <a:off x="4393393" y="4643844"/>
                <a:ext cx="473463" cy="369332"/>
              </a:xfrm>
              <a:prstGeom prst="rect">
                <a:avLst/>
              </a:prstGeom>
              <a:noFill/>
            </p:spPr>
            <p:txBody>
              <a:bodyPr wrap="none" rtlCol="0">
                <a:spAutoFit/>
              </a:bodyPr>
              <a:lstStyle/>
              <a:p>
                <a:r>
                  <a:rPr lang="fr-FR" b="1" dirty="0" smtClean="0">
                    <a:solidFill>
                      <a:schemeClr val="bg1">
                        <a:lumMod val="50000"/>
                      </a:schemeClr>
                    </a:solidFill>
                  </a:rPr>
                  <a:t>F</a:t>
                </a:r>
                <a:r>
                  <a:rPr lang="fr-FR" baseline="-25000" dirty="0" smtClean="0">
                    <a:solidFill>
                      <a:schemeClr val="bg1">
                        <a:lumMod val="50000"/>
                      </a:schemeClr>
                    </a:solidFill>
                  </a:rPr>
                  <a:t>CO</a:t>
                </a:r>
                <a:endParaRPr lang="fr-FR" baseline="-25000" dirty="0">
                  <a:solidFill>
                    <a:schemeClr val="bg1">
                      <a:lumMod val="50000"/>
                    </a:schemeClr>
                  </a:solidFill>
                </a:endParaRPr>
              </a:p>
            </p:txBody>
          </p:sp>
        </p:grpSp>
        <p:grpSp>
          <p:nvGrpSpPr>
            <p:cNvPr id="141" name="Groupe 52"/>
            <p:cNvGrpSpPr/>
            <p:nvPr/>
          </p:nvGrpSpPr>
          <p:grpSpPr>
            <a:xfrm>
              <a:off x="4860032" y="4653136"/>
              <a:ext cx="303288" cy="801380"/>
              <a:chOff x="2339752" y="3140968"/>
              <a:chExt cx="303288" cy="801380"/>
            </a:xfrm>
          </p:grpSpPr>
          <p:cxnSp>
            <p:nvCxnSpPr>
              <p:cNvPr id="146" name="Connecteur droit avec flèche 145"/>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7" name="ZoneTexte 146"/>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grpSp>
          <p:nvGrpSpPr>
            <p:cNvPr id="142" name="Groupe 75"/>
            <p:cNvGrpSpPr/>
            <p:nvPr/>
          </p:nvGrpSpPr>
          <p:grpSpPr>
            <a:xfrm>
              <a:off x="4766356" y="3635732"/>
              <a:ext cx="309700" cy="873388"/>
              <a:chOff x="4766356" y="3635732"/>
              <a:chExt cx="309700" cy="873388"/>
            </a:xfrm>
          </p:grpSpPr>
          <p:cxnSp>
            <p:nvCxnSpPr>
              <p:cNvPr id="144" name="Connecteur droit avec flèche 143"/>
              <p:cNvCxnSpPr/>
              <p:nvPr/>
            </p:nvCxnSpPr>
            <p:spPr>
              <a:xfrm rot="10800000">
                <a:off x="4860032" y="3933056"/>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5" name="ZoneTexte 144"/>
              <p:cNvSpPr txBox="1"/>
              <p:nvPr/>
            </p:nvSpPr>
            <p:spPr>
              <a:xfrm>
                <a:off x="4766356" y="3635732"/>
                <a:ext cx="309700" cy="369332"/>
              </a:xfrm>
              <a:prstGeom prst="rect">
                <a:avLst/>
              </a:prstGeom>
              <a:noFill/>
            </p:spPr>
            <p:txBody>
              <a:bodyPr wrap="none" rtlCol="0">
                <a:spAutoFit/>
              </a:bodyPr>
              <a:lstStyle/>
              <a:p>
                <a:r>
                  <a:rPr lang="fr-FR" dirty="0" smtClean="0"/>
                  <a:t>R</a:t>
                </a:r>
                <a:endParaRPr lang="fr-FR" dirty="0"/>
              </a:p>
            </p:txBody>
          </p:sp>
        </p:grpSp>
        <p:sp>
          <p:nvSpPr>
            <p:cNvPr id="143" name="Arc 142"/>
            <p:cNvSpPr/>
            <p:nvPr/>
          </p:nvSpPr>
          <p:spPr>
            <a:xfrm rot="3848831">
              <a:off x="4020032" y="4250927"/>
              <a:ext cx="553747" cy="1288582"/>
            </a:xfrm>
            <a:prstGeom prst="arc">
              <a:avLst>
                <a:gd name="adj1" fmla="val 16200000"/>
                <a:gd name="adj2" fmla="val 363802"/>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cxnSp>
        <p:nvCxnSpPr>
          <p:cNvPr id="184" name="Connecteur droit avec flèche 183"/>
          <p:cNvCxnSpPr/>
          <p:nvPr/>
        </p:nvCxnSpPr>
        <p:spPr>
          <a:xfrm flipH="1">
            <a:off x="467544" y="3717032"/>
            <a:ext cx="1368152" cy="57606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6" name="Connecteur droit avec flèche 185"/>
          <p:cNvCxnSpPr/>
          <p:nvPr/>
        </p:nvCxnSpPr>
        <p:spPr>
          <a:xfrm>
            <a:off x="1835696" y="3717032"/>
            <a:ext cx="1296144"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8" name="Connecteur droit avec flèche 187"/>
          <p:cNvCxnSpPr/>
          <p:nvPr/>
        </p:nvCxnSpPr>
        <p:spPr>
          <a:xfrm flipV="1">
            <a:off x="1835696" y="1628800"/>
            <a:ext cx="72008" cy="208823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9" name="ZoneTexte 188"/>
          <p:cNvSpPr txBox="1"/>
          <p:nvPr/>
        </p:nvSpPr>
        <p:spPr>
          <a:xfrm>
            <a:off x="467544" y="4365104"/>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sp>
        <p:nvSpPr>
          <p:cNvPr id="190" name="ZoneTexte 189"/>
          <p:cNvSpPr txBox="1"/>
          <p:nvPr/>
        </p:nvSpPr>
        <p:spPr>
          <a:xfrm>
            <a:off x="3203848" y="3933056"/>
            <a:ext cx="296876" cy="369332"/>
          </a:xfrm>
          <a:prstGeom prst="rect">
            <a:avLst/>
          </a:prstGeom>
          <a:noFill/>
        </p:spPr>
        <p:txBody>
          <a:bodyPr wrap="none" rtlCol="0">
            <a:spAutoFit/>
          </a:bodyPr>
          <a:lstStyle/>
          <a:p>
            <a:r>
              <a:rPr lang="fr-FR" dirty="0" smtClean="0">
                <a:solidFill>
                  <a:srgbClr val="FF0000"/>
                </a:solidFill>
              </a:rPr>
              <a:t>Y</a:t>
            </a:r>
            <a:endParaRPr lang="fr-FR" dirty="0">
              <a:solidFill>
                <a:srgbClr val="FF0000"/>
              </a:solidFill>
            </a:endParaRPr>
          </a:p>
        </p:txBody>
      </p:sp>
      <p:sp>
        <p:nvSpPr>
          <p:cNvPr id="191" name="ZoneTexte 190"/>
          <p:cNvSpPr txBox="1"/>
          <p:nvPr/>
        </p:nvSpPr>
        <p:spPr>
          <a:xfrm>
            <a:off x="1907704" y="1412776"/>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sp>
        <p:nvSpPr>
          <p:cNvPr id="34" name="Ellipse 33"/>
          <p:cNvSpPr/>
          <p:nvPr/>
        </p:nvSpPr>
        <p:spPr>
          <a:xfrm rot="20580000">
            <a:off x="833230" y="2972805"/>
            <a:ext cx="1869081" cy="167479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5" name="Connecteur droit 20"/>
          <p:cNvCxnSpPr/>
          <p:nvPr/>
        </p:nvCxnSpPr>
        <p:spPr>
          <a:xfrm rot="20040000" flipH="1">
            <a:off x="1096758" y="2282744"/>
            <a:ext cx="1428405" cy="262515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7" name="Ellipse 36"/>
          <p:cNvSpPr/>
          <p:nvPr/>
        </p:nvSpPr>
        <p:spPr>
          <a:xfrm>
            <a:off x="846000" y="3501008"/>
            <a:ext cx="1836000" cy="5624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51" name="Groupe 50"/>
          <p:cNvGrpSpPr/>
          <p:nvPr/>
        </p:nvGrpSpPr>
        <p:grpSpPr>
          <a:xfrm>
            <a:off x="1771006" y="2488059"/>
            <a:ext cx="451791" cy="478383"/>
            <a:chOff x="4588233" y="2408412"/>
            <a:chExt cx="451791" cy="478383"/>
          </a:xfrm>
        </p:grpSpPr>
        <p:sp>
          <p:nvSpPr>
            <p:cNvPr id="13" name="Flèche droite 12"/>
            <p:cNvSpPr/>
            <p:nvPr/>
          </p:nvSpPr>
          <p:spPr>
            <a:xfrm rot="16320000">
              <a:off x="4471564" y="2639539"/>
              <a:ext cx="363925" cy="1305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4697324" y="2408412"/>
              <a:ext cx="342700" cy="300508"/>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sp>
        <p:nvSpPr>
          <p:cNvPr id="71" name="Flèche courbée vers la droite 70"/>
          <p:cNvSpPr/>
          <p:nvPr/>
        </p:nvSpPr>
        <p:spPr>
          <a:xfrm rot="219122">
            <a:off x="1587719" y="1988840"/>
            <a:ext cx="504056" cy="424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nvGrpSpPr>
          <p:cNvPr id="6" name="Groupe 63"/>
          <p:cNvGrpSpPr/>
          <p:nvPr/>
        </p:nvGrpSpPr>
        <p:grpSpPr>
          <a:xfrm rot="6261199">
            <a:off x="1941949" y="2328161"/>
            <a:ext cx="536110" cy="747368"/>
            <a:chOff x="6316638" y="3457029"/>
            <a:chExt cx="504549" cy="786705"/>
          </a:xfrm>
        </p:grpSpPr>
        <p:cxnSp>
          <p:nvCxnSpPr>
            <p:cNvPr id="19" name="Connecteur droit avec flèche 18"/>
            <p:cNvCxnSpPr/>
            <p:nvPr/>
          </p:nvCxnSpPr>
          <p:spPr>
            <a:xfrm rot="15338801" flipV="1">
              <a:off x="6457957" y="3880505"/>
              <a:ext cx="516245" cy="210214"/>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rot="15338801">
              <a:off x="6297585" y="3476082"/>
              <a:ext cx="327764" cy="289658"/>
            </a:xfrm>
            <a:prstGeom prst="rect">
              <a:avLst/>
            </a:prstGeom>
            <a:noFill/>
            <a:ln>
              <a:noFill/>
            </a:ln>
          </p:spPr>
          <p:txBody>
            <a:bodyPr wrap="none" rtlCol="0">
              <a:spAutoFit/>
            </a:bodyPr>
            <a:lstStyle/>
            <a:p>
              <a:r>
                <a:rPr lang="fr-FR" sz="1400" dirty="0" smtClean="0">
                  <a:solidFill>
                    <a:srgbClr val="002060"/>
                  </a:solidFill>
                </a:rPr>
                <a:t>Y’</a:t>
              </a:r>
              <a:endParaRPr lang="fr-FR" sz="1400" dirty="0">
                <a:solidFill>
                  <a:srgbClr val="002060"/>
                </a:solidFill>
              </a:endParaRPr>
            </a:p>
          </p:txBody>
        </p:sp>
      </p:grpSp>
      <p:grpSp>
        <p:nvGrpSpPr>
          <p:cNvPr id="75" name="Groupe 74"/>
          <p:cNvGrpSpPr/>
          <p:nvPr/>
        </p:nvGrpSpPr>
        <p:grpSpPr>
          <a:xfrm>
            <a:off x="1522364" y="2276872"/>
            <a:ext cx="327657" cy="689459"/>
            <a:chOff x="4328915" y="2197225"/>
            <a:chExt cx="336759" cy="689459"/>
          </a:xfrm>
        </p:grpSpPr>
        <p:cxnSp>
          <p:nvCxnSpPr>
            <p:cNvPr id="73" name="Connecteur droit avec flèche 72"/>
            <p:cNvCxnSpPr>
              <a:stCxn id="13" idx="1"/>
            </p:cNvCxnSpPr>
            <p:nvPr/>
          </p:nvCxnSpPr>
          <p:spPr>
            <a:xfrm flipV="1">
              <a:off x="4611201" y="2276872"/>
              <a:ext cx="32807" cy="609812"/>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4" name="ZoneTexte 73"/>
            <p:cNvSpPr txBox="1"/>
            <p:nvPr/>
          </p:nvSpPr>
          <p:spPr>
            <a:xfrm>
              <a:off x="4328915" y="2197225"/>
              <a:ext cx="336759" cy="338554"/>
            </a:xfrm>
            <a:prstGeom prst="rect">
              <a:avLst/>
            </a:prstGeom>
            <a:noFill/>
            <a:ln>
              <a:noFill/>
            </a:ln>
          </p:spPr>
          <p:txBody>
            <a:bodyPr wrap="none" rtlCol="0">
              <a:spAutoFit/>
            </a:bodyPr>
            <a:lstStyle/>
            <a:p>
              <a:r>
                <a:rPr lang="fr-FR" sz="1600" dirty="0" smtClean="0">
                  <a:solidFill>
                    <a:srgbClr val="002060"/>
                  </a:solidFill>
                </a:rPr>
                <a:t>Z’</a:t>
              </a:r>
              <a:endParaRPr lang="fr-FR" sz="1600" dirty="0">
                <a:solidFill>
                  <a:srgbClr val="002060"/>
                </a:solidFill>
              </a:endParaRPr>
            </a:p>
          </p:txBody>
        </p:sp>
      </p:grpSp>
      <p:grpSp>
        <p:nvGrpSpPr>
          <p:cNvPr id="203" name="Groupe 202"/>
          <p:cNvGrpSpPr/>
          <p:nvPr/>
        </p:nvGrpSpPr>
        <p:grpSpPr>
          <a:xfrm>
            <a:off x="1797021" y="2924944"/>
            <a:ext cx="1337696" cy="441340"/>
            <a:chOff x="1829950" y="2924944"/>
            <a:chExt cx="1374854" cy="441340"/>
          </a:xfrm>
        </p:grpSpPr>
        <p:cxnSp>
          <p:nvCxnSpPr>
            <p:cNvPr id="193" name="Connecteur droit avec flèche 192"/>
            <p:cNvCxnSpPr/>
            <p:nvPr/>
          </p:nvCxnSpPr>
          <p:spPr>
            <a:xfrm>
              <a:off x="1829950" y="2924944"/>
              <a:ext cx="1013858" cy="174637"/>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97" name="ZoneTexte 196"/>
            <p:cNvSpPr txBox="1"/>
            <p:nvPr/>
          </p:nvSpPr>
          <p:spPr>
            <a:xfrm>
              <a:off x="2843808" y="2996952"/>
              <a:ext cx="360996" cy="369332"/>
            </a:xfrm>
            <a:prstGeom prst="rect">
              <a:avLst/>
            </a:prstGeom>
            <a:noFill/>
            <a:ln>
              <a:noFill/>
            </a:ln>
          </p:spPr>
          <p:txBody>
            <a:bodyPr wrap="none" rtlCol="0">
              <a:spAutoFit/>
            </a:bodyPr>
            <a:lstStyle/>
            <a:p>
              <a:r>
                <a:rPr lang="fr-FR" dirty="0" smtClean="0"/>
                <a:t>X’</a:t>
              </a:r>
              <a:endParaRPr lang="fr-FR" dirty="0"/>
            </a:p>
          </p:txBody>
        </p:sp>
      </p:grpSp>
      <p:sp>
        <p:nvSpPr>
          <p:cNvPr id="202" name="Ellipse 201"/>
          <p:cNvSpPr/>
          <p:nvPr/>
        </p:nvSpPr>
        <p:spPr>
          <a:xfrm>
            <a:off x="611560" y="2420888"/>
            <a:ext cx="2592288" cy="914400"/>
          </a:xfrm>
          <a:prstGeom prst="ellipse">
            <a:avLst/>
          </a:prstGeom>
          <a:noFill/>
          <a:ln w="6350">
            <a:solidFill>
              <a:schemeClr val="bg1"/>
            </a:solidFill>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0118" name="Picture 6" descr="http://www.lecoindesmots.com/fondecran4/achblog.com-Avions-de-ligne-51222.jpg"/>
          <p:cNvPicPr>
            <a:picLocks noChangeAspect="1" noChangeArrowheads="1"/>
          </p:cNvPicPr>
          <p:nvPr/>
        </p:nvPicPr>
        <p:blipFill>
          <a:blip r:embed="rId3" cstate="print"/>
          <a:srcRect l="3544" t="15888" r="10226" b="24263"/>
          <a:stretch>
            <a:fillRect/>
          </a:stretch>
        </p:blipFill>
        <p:spPr bwMode="auto">
          <a:xfrm>
            <a:off x="1403648" y="2564904"/>
            <a:ext cx="720079" cy="374835"/>
          </a:xfrm>
          <a:prstGeom prst="rect">
            <a:avLst/>
          </a:prstGeom>
          <a:noFill/>
        </p:spPr>
      </p:pic>
      <p:sp>
        <p:nvSpPr>
          <p:cNvPr id="81" name="ZoneTexte 80"/>
          <p:cNvSpPr txBox="1"/>
          <p:nvPr/>
        </p:nvSpPr>
        <p:spPr>
          <a:xfrm>
            <a:off x="0" y="5301208"/>
            <a:ext cx="9144000" cy="338554"/>
          </a:xfrm>
          <a:prstGeom prst="rect">
            <a:avLst/>
          </a:prstGeom>
          <a:noFill/>
        </p:spPr>
        <p:txBody>
          <a:bodyPr wrap="square" rtlCol="0">
            <a:spAutoFit/>
          </a:bodyPr>
          <a:lstStyle/>
          <a:p>
            <a:pPr algn="ctr"/>
            <a:r>
              <a:rPr lang="fr-FR" sz="1600" dirty="0" smtClean="0"/>
              <a:t>Et la force de Coriolis : F</a:t>
            </a:r>
            <a:r>
              <a:rPr lang="fr-FR" sz="1600" baseline="-25000" dirty="0" smtClean="0"/>
              <a:t>CO</a:t>
            </a:r>
            <a:r>
              <a:rPr lang="fr-FR" sz="1600" dirty="0" smtClean="0"/>
              <a:t> =  - 2 </a:t>
            </a:r>
            <a:r>
              <a:rPr lang="fr-FR" sz="1600" dirty="0" smtClean="0">
                <a:sym typeface="Symbol"/>
              </a:rPr>
              <a:t> </a:t>
            </a:r>
            <a:r>
              <a:rPr lang="fr-FR" sz="1600" b="1" dirty="0" smtClean="0">
                <a:sym typeface="Symbol"/>
              </a:rPr>
              <a:t> V</a:t>
            </a:r>
            <a:r>
              <a:rPr lang="fr-FR" sz="1600" dirty="0" smtClean="0"/>
              <a:t> dévie sa trajectoire horizontale vers la droite </a:t>
            </a:r>
            <a:endParaRPr lang="fr-FR"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0118"/>
                                        </p:tgtEl>
                                        <p:attrNameLst>
                                          <p:attrName>style.visibility</p:attrName>
                                        </p:attrNameLst>
                                      </p:cBhvr>
                                      <p:to>
                                        <p:strVal val="visible"/>
                                      </p:to>
                                    </p:set>
                                    <p:animEffect transition="in" filter="dissolve">
                                      <p:cBhvr>
                                        <p:cTn id="7" dur="500"/>
                                        <p:tgtEl>
                                          <p:spTgt spid="9011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02"/>
                                        </p:tgtEl>
                                        <p:attrNameLst>
                                          <p:attrName>style.visibility</p:attrName>
                                        </p:attrNameLst>
                                      </p:cBhvr>
                                      <p:to>
                                        <p:strVal val="visible"/>
                                      </p:to>
                                    </p:set>
                                    <p:animEffect transition="in" filter="dissolve">
                                      <p:cBhvr>
                                        <p:cTn id="16" dur="500"/>
                                        <p:tgtEl>
                                          <p:spTgt spid="202"/>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130"/>
                                        </p:tgtEl>
                                        <p:attrNameLst>
                                          <p:attrName>style.visibility</p:attrName>
                                        </p:attrNameLst>
                                      </p:cBhvr>
                                      <p:to>
                                        <p:strVal val="visible"/>
                                      </p:to>
                                    </p:set>
                                    <p:animEffect transition="in" filter="dissolve">
                                      <p:cBhvr>
                                        <p:cTn id="21" dur="500"/>
                                        <p:tgtEl>
                                          <p:spTgt spid="130"/>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8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083CCA20-CF97-4534-A8C1-DF94BF714617}" type="slidenum">
              <a:rPr lang="fr-FR" smtClean="0"/>
              <a:pPr/>
              <a:t>33</a:t>
            </a:fld>
            <a:endParaRPr lang="fr-FR"/>
          </a:p>
        </p:txBody>
      </p:sp>
      <p:sp>
        <p:nvSpPr>
          <p:cNvPr id="67" name="ZoneTexte 66"/>
          <p:cNvSpPr txBox="1"/>
          <p:nvPr/>
        </p:nvSpPr>
        <p:spPr>
          <a:xfrm>
            <a:off x="107504" y="116632"/>
            <a:ext cx="9036496" cy="830997"/>
          </a:xfrm>
          <a:prstGeom prst="rect">
            <a:avLst/>
          </a:prstGeom>
          <a:noFill/>
        </p:spPr>
        <p:txBody>
          <a:bodyPr wrap="square" rtlCol="0">
            <a:spAutoFit/>
          </a:bodyPr>
          <a:lstStyle/>
          <a:p>
            <a:pPr algn="ctr"/>
            <a:r>
              <a:rPr lang="fr-FR" sz="1600" dirty="0" smtClean="0"/>
              <a:t>Pour le même avion long courrier survolant le pôle Sud en direction de l’Est,</a:t>
            </a:r>
          </a:p>
          <a:p>
            <a:pPr algn="ctr"/>
            <a:r>
              <a:rPr lang="fr-FR" sz="1600" dirty="0" smtClean="0"/>
              <a:t> tout se passe comme sur la plateforme du manège précédent, en rotation dans le sens indirect.</a:t>
            </a:r>
          </a:p>
          <a:p>
            <a:pPr algn="ctr"/>
            <a:r>
              <a:rPr lang="fr-FR" sz="1600" dirty="0" smtClean="0"/>
              <a:t> </a:t>
            </a:r>
            <a:endParaRPr lang="fr-FR" sz="1600" dirty="0"/>
          </a:p>
        </p:txBody>
      </p:sp>
      <p:grpSp>
        <p:nvGrpSpPr>
          <p:cNvPr id="3" name="Groupe 67"/>
          <p:cNvGrpSpPr/>
          <p:nvPr/>
        </p:nvGrpSpPr>
        <p:grpSpPr>
          <a:xfrm rot="19980000">
            <a:off x="756029" y="2337353"/>
            <a:ext cx="1886264" cy="2625155"/>
            <a:chOff x="5343410" y="3645024"/>
            <a:chExt cx="1775213" cy="2688651"/>
          </a:xfrm>
        </p:grpSpPr>
        <p:sp>
          <p:nvSpPr>
            <p:cNvPr id="34" name="Ellipse 33"/>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5" name="Connecteur droit 20"/>
            <p:cNvCxnSpPr/>
            <p:nvPr/>
          </p:nvCxnSpPr>
          <p:spPr>
            <a:xfrm flipH="1">
              <a:off x="5675962" y="3645024"/>
              <a:ext cx="1344310" cy="268865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7" name="Ellipse 36"/>
            <p:cNvSpPr/>
            <p:nvPr/>
          </p:nvSpPr>
          <p:spPr>
            <a:xfrm rot="1560000">
              <a:off x="5390714" y="4826459"/>
              <a:ext cx="1727909" cy="57606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 name="Groupe 50"/>
          <p:cNvGrpSpPr/>
          <p:nvPr/>
        </p:nvGrpSpPr>
        <p:grpSpPr>
          <a:xfrm>
            <a:off x="1771006" y="2488059"/>
            <a:ext cx="451791" cy="478383"/>
            <a:chOff x="4588233" y="2408412"/>
            <a:chExt cx="451791" cy="478383"/>
          </a:xfrm>
        </p:grpSpPr>
        <p:sp>
          <p:nvSpPr>
            <p:cNvPr id="13" name="Flèche droite 12"/>
            <p:cNvSpPr/>
            <p:nvPr/>
          </p:nvSpPr>
          <p:spPr>
            <a:xfrm rot="16320000">
              <a:off x="4471564" y="2639539"/>
              <a:ext cx="363925" cy="1305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4697324" y="2408412"/>
              <a:ext cx="342700" cy="300508"/>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sp>
        <p:nvSpPr>
          <p:cNvPr id="71" name="Flèche courbée vers la droite 70"/>
          <p:cNvSpPr/>
          <p:nvPr/>
        </p:nvSpPr>
        <p:spPr>
          <a:xfrm rot="219122">
            <a:off x="1587719" y="1988840"/>
            <a:ext cx="504056" cy="424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cxnSp>
        <p:nvCxnSpPr>
          <p:cNvPr id="184" name="Connecteur droit avec flèche 183"/>
          <p:cNvCxnSpPr/>
          <p:nvPr/>
        </p:nvCxnSpPr>
        <p:spPr>
          <a:xfrm flipH="1">
            <a:off x="432000" y="3717032"/>
            <a:ext cx="1368152" cy="57606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6" name="Connecteur droit avec flèche 185"/>
          <p:cNvCxnSpPr/>
          <p:nvPr/>
        </p:nvCxnSpPr>
        <p:spPr>
          <a:xfrm>
            <a:off x="1800000" y="3717032"/>
            <a:ext cx="133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8" name="Connecteur droit avec flèche 187"/>
          <p:cNvCxnSpPr/>
          <p:nvPr/>
        </p:nvCxnSpPr>
        <p:spPr>
          <a:xfrm rot="-60000" flipV="1">
            <a:off x="1781905" y="1628800"/>
            <a:ext cx="72008" cy="208823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9" name="ZoneTexte 188"/>
          <p:cNvSpPr txBox="1"/>
          <p:nvPr/>
        </p:nvSpPr>
        <p:spPr>
          <a:xfrm>
            <a:off x="467544" y="4365104"/>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sp>
        <p:nvSpPr>
          <p:cNvPr id="190" name="ZoneTexte 189"/>
          <p:cNvSpPr txBox="1"/>
          <p:nvPr/>
        </p:nvSpPr>
        <p:spPr>
          <a:xfrm>
            <a:off x="3203848" y="3933056"/>
            <a:ext cx="296876" cy="369332"/>
          </a:xfrm>
          <a:prstGeom prst="rect">
            <a:avLst/>
          </a:prstGeom>
          <a:noFill/>
        </p:spPr>
        <p:txBody>
          <a:bodyPr wrap="none" rtlCol="0">
            <a:spAutoFit/>
          </a:bodyPr>
          <a:lstStyle/>
          <a:p>
            <a:r>
              <a:rPr lang="fr-FR" dirty="0" smtClean="0">
                <a:solidFill>
                  <a:srgbClr val="FF0000"/>
                </a:solidFill>
              </a:rPr>
              <a:t>Y</a:t>
            </a:r>
            <a:endParaRPr lang="fr-FR" dirty="0">
              <a:solidFill>
                <a:srgbClr val="FF0000"/>
              </a:solidFill>
            </a:endParaRPr>
          </a:p>
        </p:txBody>
      </p:sp>
      <p:sp>
        <p:nvSpPr>
          <p:cNvPr id="191" name="ZoneTexte 190"/>
          <p:cNvSpPr txBox="1"/>
          <p:nvPr/>
        </p:nvSpPr>
        <p:spPr>
          <a:xfrm>
            <a:off x="1907704" y="1412776"/>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nvGrpSpPr>
          <p:cNvPr id="142" name="Groupe 141"/>
          <p:cNvGrpSpPr/>
          <p:nvPr/>
        </p:nvGrpSpPr>
        <p:grpSpPr>
          <a:xfrm>
            <a:off x="971600" y="4653136"/>
            <a:ext cx="1751326" cy="1449452"/>
            <a:chOff x="971600" y="4653136"/>
            <a:chExt cx="1751326" cy="1449452"/>
          </a:xfrm>
        </p:grpSpPr>
        <p:grpSp>
          <p:nvGrpSpPr>
            <p:cNvPr id="141" name="Groupe 140"/>
            <p:cNvGrpSpPr/>
            <p:nvPr/>
          </p:nvGrpSpPr>
          <p:grpSpPr>
            <a:xfrm>
              <a:off x="1402510" y="4653136"/>
              <a:ext cx="1320416" cy="1449452"/>
              <a:chOff x="1402510" y="4653136"/>
              <a:chExt cx="1320416" cy="1449452"/>
            </a:xfrm>
          </p:grpSpPr>
          <p:grpSp>
            <p:nvGrpSpPr>
              <p:cNvPr id="4" name="Groupe 63"/>
              <p:cNvGrpSpPr/>
              <p:nvPr/>
            </p:nvGrpSpPr>
            <p:grpSpPr>
              <a:xfrm rot="6261199">
                <a:off x="1684718" y="4390537"/>
                <a:ext cx="756000" cy="1320416"/>
                <a:chOff x="8399476" y="2768004"/>
                <a:chExt cx="711492" cy="1352341"/>
              </a:xfrm>
            </p:grpSpPr>
            <p:cxnSp>
              <p:nvCxnSpPr>
                <p:cNvPr id="19" name="Connecteur droit avec flèche 18"/>
                <p:cNvCxnSpPr/>
                <p:nvPr/>
              </p:nvCxnSpPr>
              <p:spPr>
                <a:xfrm rot="12818801" flipH="1" flipV="1">
                  <a:off x="8399476" y="4046595"/>
                  <a:ext cx="711492" cy="73750"/>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rot="15338801">
                  <a:off x="8597740" y="2779071"/>
                  <a:ext cx="369724" cy="347589"/>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nvGrpSpPr>
              <p:cNvPr id="7" name="Groupe 74"/>
              <p:cNvGrpSpPr/>
              <p:nvPr/>
            </p:nvGrpSpPr>
            <p:grpSpPr>
              <a:xfrm rot="10800000">
                <a:off x="1746000" y="4725144"/>
                <a:ext cx="372657" cy="1377444"/>
                <a:chOff x="3374601" y="-867024"/>
                <a:chExt cx="372657" cy="1377444"/>
              </a:xfrm>
            </p:grpSpPr>
            <p:cxnSp>
              <p:nvCxnSpPr>
                <p:cNvPr id="73" name="Connecteur droit avec flèche 72"/>
                <p:cNvCxnSpPr/>
                <p:nvPr/>
              </p:nvCxnSpPr>
              <p:spPr>
                <a:xfrm rot="10740000" flipH="1">
                  <a:off x="3696532" y="-641708"/>
                  <a:ext cx="50726" cy="1152128"/>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4" name="ZoneTexte 73"/>
                <p:cNvSpPr txBox="1"/>
                <p:nvPr/>
              </p:nvSpPr>
              <p:spPr>
                <a:xfrm rot="10800000">
                  <a:off x="3374601" y="-867024"/>
                  <a:ext cx="354969" cy="369332"/>
                </a:xfrm>
                <a:prstGeom prst="rect">
                  <a:avLst/>
                </a:prstGeom>
                <a:noFill/>
              </p:spPr>
              <p:txBody>
                <a:bodyPr wrap="none" rtlCol="0">
                  <a:spAutoFit/>
                </a:bodyPr>
                <a:lstStyle/>
                <a:p>
                  <a:r>
                    <a:rPr lang="fr-FR" dirty="0" smtClean="0">
                      <a:solidFill>
                        <a:srgbClr val="002060"/>
                      </a:solidFill>
                    </a:rPr>
                    <a:t>Z’</a:t>
                  </a:r>
                  <a:endParaRPr lang="fr-FR" dirty="0">
                    <a:solidFill>
                      <a:srgbClr val="002060"/>
                    </a:solidFill>
                  </a:endParaRPr>
                </a:p>
              </p:txBody>
            </p:sp>
          </p:grpSp>
          <p:cxnSp>
            <p:nvCxnSpPr>
              <p:cNvPr id="193" name="Connecteur droit avec flèche 192"/>
              <p:cNvCxnSpPr/>
              <p:nvPr/>
            </p:nvCxnSpPr>
            <p:spPr>
              <a:xfrm>
                <a:off x="1800000" y="4653136"/>
                <a:ext cx="576064" cy="390661"/>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197" name="ZoneTexte 196"/>
            <p:cNvSpPr txBox="1"/>
            <p:nvPr/>
          </p:nvSpPr>
          <p:spPr>
            <a:xfrm>
              <a:off x="971600" y="5085184"/>
              <a:ext cx="357534" cy="369332"/>
            </a:xfrm>
            <a:prstGeom prst="rect">
              <a:avLst/>
            </a:prstGeom>
            <a:noFill/>
          </p:spPr>
          <p:txBody>
            <a:bodyPr wrap="none" rtlCol="0">
              <a:spAutoFit/>
            </a:bodyPr>
            <a:lstStyle/>
            <a:p>
              <a:r>
                <a:rPr lang="fr-FR" dirty="0" smtClean="0"/>
                <a:t>Y’</a:t>
              </a:r>
              <a:endParaRPr lang="fr-FR" dirty="0"/>
            </a:p>
          </p:txBody>
        </p:sp>
      </p:grpSp>
      <p:grpSp>
        <p:nvGrpSpPr>
          <p:cNvPr id="80" name="Groupe 79"/>
          <p:cNvGrpSpPr/>
          <p:nvPr/>
        </p:nvGrpSpPr>
        <p:grpSpPr>
          <a:xfrm>
            <a:off x="4211960" y="1700808"/>
            <a:ext cx="4320480" cy="3825716"/>
            <a:chOff x="2761748" y="1772816"/>
            <a:chExt cx="4320480" cy="3825716"/>
          </a:xfrm>
        </p:grpSpPr>
        <p:grpSp>
          <p:nvGrpSpPr>
            <p:cNvPr id="81" name="Groupe 75"/>
            <p:cNvGrpSpPr/>
            <p:nvPr/>
          </p:nvGrpSpPr>
          <p:grpSpPr>
            <a:xfrm>
              <a:off x="2761748" y="3356992"/>
              <a:ext cx="3682460" cy="2088232"/>
              <a:chOff x="2761748" y="3356992"/>
              <a:chExt cx="3682460" cy="2088232"/>
            </a:xfrm>
          </p:grpSpPr>
          <p:cxnSp>
            <p:nvCxnSpPr>
              <p:cNvPr id="126" name="Connecteur droit 125"/>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127" name="Groupe 74"/>
              <p:cNvGrpSpPr/>
              <p:nvPr/>
            </p:nvGrpSpPr>
            <p:grpSpPr>
              <a:xfrm>
                <a:off x="2761748" y="3356992"/>
                <a:ext cx="3682460" cy="2088232"/>
                <a:chOff x="2761748" y="3356992"/>
                <a:chExt cx="3682460" cy="2088232"/>
              </a:xfrm>
            </p:grpSpPr>
            <p:cxnSp>
              <p:nvCxnSpPr>
                <p:cNvPr id="128" name="Connecteur droit 127"/>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129" name="Groupe 73"/>
                <p:cNvGrpSpPr/>
                <p:nvPr/>
              </p:nvGrpSpPr>
              <p:grpSpPr>
                <a:xfrm>
                  <a:off x="2771800" y="3356992"/>
                  <a:ext cx="3672408" cy="2088232"/>
                  <a:chOff x="2771800" y="3356992"/>
                  <a:chExt cx="3672408" cy="2088232"/>
                </a:xfrm>
              </p:grpSpPr>
              <p:sp>
                <p:nvSpPr>
                  <p:cNvPr id="130" name="Ellipse 129"/>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1"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82" name="Groupe 70"/>
            <p:cNvGrpSpPr/>
            <p:nvPr/>
          </p:nvGrpSpPr>
          <p:grpSpPr>
            <a:xfrm>
              <a:off x="3635896" y="2699628"/>
              <a:ext cx="3096344" cy="2376264"/>
              <a:chOff x="395536" y="1628800"/>
              <a:chExt cx="3096344" cy="2376264"/>
            </a:xfrm>
          </p:grpSpPr>
          <p:sp>
            <p:nvSpPr>
              <p:cNvPr id="117" name="ZoneTexte 116"/>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118" name="Groupe 69"/>
              <p:cNvGrpSpPr/>
              <p:nvPr/>
            </p:nvGrpSpPr>
            <p:grpSpPr>
              <a:xfrm>
                <a:off x="395536" y="1628800"/>
                <a:ext cx="2808312" cy="2376264"/>
                <a:chOff x="395536" y="1628800"/>
                <a:chExt cx="2808312" cy="2376264"/>
              </a:xfrm>
            </p:grpSpPr>
            <p:sp>
              <p:nvSpPr>
                <p:cNvPr id="119" name="ZoneTexte 118"/>
                <p:cNvSpPr txBox="1"/>
                <p:nvPr/>
              </p:nvSpPr>
              <p:spPr>
                <a:xfrm>
                  <a:off x="395536" y="358230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120" name="Groupe 22"/>
                <p:cNvGrpSpPr/>
                <p:nvPr/>
              </p:nvGrpSpPr>
              <p:grpSpPr>
                <a:xfrm>
                  <a:off x="683568" y="1628800"/>
                  <a:ext cx="2520280" cy="2376264"/>
                  <a:chOff x="683568" y="1628800"/>
                  <a:chExt cx="2520280" cy="2376264"/>
                </a:xfrm>
              </p:grpSpPr>
              <p:grpSp>
                <p:nvGrpSpPr>
                  <p:cNvPr id="121" name="Groupe 17"/>
                  <p:cNvGrpSpPr/>
                  <p:nvPr/>
                </p:nvGrpSpPr>
                <p:grpSpPr>
                  <a:xfrm>
                    <a:off x="683568" y="1628800"/>
                    <a:ext cx="2520280" cy="2376264"/>
                    <a:chOff x="179512" y="1484784"/>
                    <a:chExt cx="2520280" cy="2376264"/>
                  </a:xfrm>
                </p:grpSpPr>
                <p:cxnSp>
                  <p:nvCxnSpPr>
                    <p:cNvPr id="123" name="Connecteur droit avec flèche 122"/>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4"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5" name="Connecteur droit avec flèche 124"/>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22" name="ZoneTexte 1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grpSp>
        <p:grpSp>
          <p:nvGrpSpPr>
            <p:cNvPr id="83" name="Groupe 77"/>
            <p:cNvGrpSpPr/>
            <p:nvPr/>
          </p:nvGrpSpPr>
          <p:grpSpPr>
            <a:xfrm>
              <a:off x="4175994" y="2348880"/>
              <a:ext cx="2906234" cy="3249652"/>
              <a:chOff x="4175994" y="2348880"/>
              <a:chExt cx="2906234" cy="3249652"/>
            </a:xfrm>
          </p:grpSpPr>
          <p:sp>
            <p:nvSpPr>
              <p:cNvPr id="104" name="ZoneTexte 103"/>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05" name="Groupe 68"/>
              <p:cNvGrpSpPr/>
              <p:nvPr/>
            </p:nvGrpSpPr>
            <p:grpSpPr>
              <a:xfrm>
                <a:off x="4495570" y="2348880"/>
                <a:ext cx="2586658" cy="3249652"/>
                <a:chOff x="4495570" y="2214156"/>
                <a:chExt cx="2586658" cy="3249652"/>
              </a:xfrm>
            </p:grpSpPr>
            <p:sp>
              <p:nvSpPr>
                <p:cNvPr id="106" name="Rectangle 105"/>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07" name="Groupe 67"/>
                <p:cNvGrpSpPr/>
                <p:nvPr/>
              </p:nvGrpSpPr>
              <p:grpSpPr>
                <a:xfrm>
                  <a:off x="4495570" y="2214156"/>
                  <a:ext cx="2586658" cy="3249652"/>
                  <a:chOff x="4495570" y="2214156"/>
                  <a:chExt cx="2586658" cy="3249652"/>
                </a:xfrm>
              </p:grpSpPr>
              <p:sp>
                <p:nvSpPr>
                  <p:cNvPr id="108" name="ZoneTexte 107"/>
                  <p:cNvSpPr txBox="1"/>
                  <p:nvPr/>
                </p:nvSpPr>
                <p:spPr>
                  <a:xfrm>
                    <a:off x="6378189" y="2574196"/>
                    <a:ext cx="704039"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09" name="Groupe 65"/>
                  <p:cNvGrpSpPr/>
                  <p:nvPr/>
                </p:nvGrpSpPr>
                <p:grpSpPr>
                  <a:xfrm>
                    <a:off x="4495570" y="2214156"/>
                    <a:ext cx="2092654" cy="3249652"/>
                    <a:chOff x="4495570" y="2214156"/>
                    <a:chExt cx="2092654" cy="3249652"/>
                  </a:xfrm>
                </p:grpSpPr>
                <p:grpSp>
                  <p:nvGrpSpPr>
                    <p:cNvPr id="110" name="Groupe 23"/>
                    <p:cNvGrpSpPr/>
                    <p:nvPr/>
                  </p:nvGrpSpPr>
                  <p:grpSpPr>
                    <a:xfrm>
                      <a:off x="4495570" y="2214156"/>
                      <a:ext cx="2092654" cy="2880320"/>
                      <a:chOff x="1259632" y="1278052"/>
                      <a:chExt cx="2092654" cy="2880320"/>
                    </a:xfrm>
                  </p:grpSpPr>
                  <p:grpSp>
                    <p:nvGrpSpPr>
                      <p:cNvPr id="112" name="Groupe 17"/>
                      <p:cNvGrpSpPr/>
                      <p:nvPr/>
                    </p:nvGrpSpPr>
                    <p:grpSpPr>
                      <a:xfrm>
                        <a:off x="1259632" y="1340768"/>
                        <a:ext cx="2092654" cy="2817604"/>
                        <a:chOff x="755576" y="1196752"/>
                        <a:chExt cx="2092654" cy="2817604"/>
                      </a:xfrm>
                    </p:grpSpPr>
                    <p:cxnSp>
                      <p:nvCxnSpPr>
                        <p:cNvPr id="114" name="Connecteur droit avec flèche 113"/>
                        <p:cNvCxnSpPr/>
                        <p:nvPr/>
                      </p:nvCxnSpPr>
                      <p:spPr>
                        <a:xfrm>
                          <a:off x="759998" y="3150260"/>
                          <a:ext cx="1584176" cy="86409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15" name="Connecteur droit avec flèche 28"/>
                        <p:cNvCxnSpPr/>
                        <p:nvPr/>
                      </p:nvCxnSpPr>
                      <p:spPr>
                        <a:xfrm flipV="1">
                          <a:off x="755576" y="1854116"/>
                          <a:ext cx="2092654" cy="12868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16"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113" name="ZoneTexte 112"/>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111" name="ZoneTexte 110"/>
                    <p:cNvSpPr txBox="1"/>
                    <p:nvPr/>
                  </p:nvSpPr>
                  <p:spPr>
                    <a:xfrm>
                      <a:off x="5724128" y="5094476"/>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sp>
          <p:nvSpPr>
            <p:cNvPr id="84" name="Flèche courbée vers la droite 83"/>
            <p:cNvSpPr/>
            <p:nvPr/>
          </p:nvSpPr>
          <p:spPr>
            <a:xfrm flipH="1">
              <a:off x="4262476" y="1772816"/>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85" name="Picture 2" descr="C:\Users\Denise\AppData\Local\Microsoft\Windows\INetCache\IE\LTJQEBO3\MC900334456[1].wmf"/>
            <p:cNvPicPr>
              <a:picLocks noChangeAspect="1" noChangeArrowheads="1"/>
            </p:cNvPicPr>
            <p:nvPr/>
          </p:nvPicPr>
          <p:blipFill>
            <a:blip r:embed="rId2" cstate="print"/>
            <a:srcRect/>
            <a:stretch>
              <a:fillRect/>
            </a:stretch>
          </p:blipFill>
          <p:spPr bwMode="auto">
            <a:xfrm flipH="1">
              <a:off x="4681614" y="4293096"/>
              <a:ext cx="322434" cy="423627"/>
            </a:xfrm>
            <a:prstGeom prst="rect">
              <a:avLst/>
            </a:prstGeom>
            <a:noFill/>
          </p:spPr>
        </p:pic>
        <p:sp>
          <p:nvSpPr>
            <p:cNvPr id="86" name="Rectangle 85"/>
            <p:cNvSpPr/>
            <p:nvPr/>
          </p:nvSpPr>
          <p:spPr>
            <a:xfrm>
              <a:off x="6290140" y="3923764"/>
              <a:ext cx="590226" cy="369332"/>
            </a:xfrm>
            <a:prstGeom prst="rect">
              <a:avLst/>
            </a:prstGeom>
          </p:spPr>
          <p:txBody>
            <a:bodyPr wrap="none">
              <a:spAutoFit/>
            </a:bodyPr>
            <a:lstStyle/>
            <a:p>
              <a:r>
                <a:rPr lang="fr-FR" dirty="0" smtClean="0">
                  <a:solidFill>
                    <a:srgbClr val="FF0000"/>
                  </a:solidFill>
                  <a:latin typeface="Script MT Bold" pitchFamily="66" charset="0"/>
                </a:rPr>
                <a:t>(R)</a:t>
              </a:r>
              <a:endParaRPr lang="fr-FR" dirty="0"/>
            </a:p>
          </p:txBody>
        </p:sp>
        <p:grpSp>
          <p:nvGrpSpPr>
            <p:cNvPr id="87" name="Groupe 101"/>
            <p:cNvGrpSpPr/>
            <p:nvPr/>
          </p:nvGrpSpPr>
          <p:grpSpPr>
            <a:xfrm rot="-780000">
              <a:off x="4936765" y="4683100"/>
              <a:ext cx="484596" cy="481648"/>
              <a:chOff x="4818811" y="4783485"/>
              <a:chExt cx="484596" cy="481648"/>
            </a:xfrm>
          </p:grpSpPr>
          <p:cxnSp>
            <p:nvCxnSpPr>
              <p:cNvPr id="102" name="Connecteur droit avec flèche 101"/>
              <p:cNvCxnSpPr/>
              <p:nvPr/>
            </p:nvCxnSpPr>
            <p:spPr>
              <a:xfrm rot="18780000">
                <a:off x="4998811" y="4603485"/>
                <a:ext cx="0" cy="36000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3" name="ZoneTexte 102"/>
              <p:cNvSpPr txBox="1"/>
              <p:nvPr/>
            </p:nvSpPr>
            <p:spPr>
              <a:xfrm rot="840000">
                <a:off x="4903939" y="4895801"/>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grpSp>
        <p:sp>
          <p:nvSpPr>
            <p:cNvPr id="88" name="ZoneTexte 87"/>
            <p:cNvSpPr txBox="1"/>
            <p:nvPr/>
          </p:nvSpPr>
          <p:spPr>
            <a:xfrm>
              <a:off x="5292080" y="4509120"/>
              <a:ext cx="216024" cy="369332"/>
            </a:xfrm>
            <a:prstGeom prst="rect">
              <a:avLst/>
            </a:prstGeom>
            <a:noFill/>
          </p:spPr>
          <p:txBody>
            <a:bodyPr wrap="square" rtlCol="0">
              <a:spAutoFit/>
            </a:bodyPr>
            <a:lstStyle/>
            <a:p>
              <a:endParaRPr lang="fr-FR" dirty="0"/>
            </a:p>
          </p:txBody>
        </p:sp>
        <p:grpSp>
          <p:nvGrpSpPr>
            <p:cNvPr id="89" name="Groupe 75"/>
            <p:cNvGrpSpPr/>
            <p:nvPr/>
          </p:nvGrpSpPr>
          <p:grpSpPr>
            <a:xfrm rot="10860000">
              <a:off x="4832043" y="4152634"/>
              <a:ext cx="473463" cy="392857"/>
              <a:chOff x="4393392" y="4620319"/>
              <a:chExt cx="473463" cy="392857"/>
            </a:xfrm>
          </p:grpSpPr>
          <p:cxnSp>
            <p:nvCxnSpPr>
              <p:cNvPr id="100" name="Connecteur droit avec flèche 99"/>
              <p:cNvCxnSpPr/>
              <p:nvPr/>
            </p:nvCxnSpPr>
            <p:spPr>
              <a:xfrm rot="-840000" flipH="1">
                <a:off x="4423171" y="4620319"/>
                <a:ext cx="324000"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1" name="ZoneTexte 100"/>
              <p:cNvSpPr txBox="1"/>
              <p:nvPr/>
            </p:nvSpPr>
            <p:spPr>
              <a:xfrm rot="10800000">
                <a:off x="4393392" y="4643844"/>
                <a:ext cx="473463" cy="369332"/>
              </a:xfrm>
              <a:prstGeom prst="rect">
                <a:avLst/>
              </a:prstGeom>
              <a:noFill/>
            </p:spPr>
            <p:txBody>
              <a:bodyPr wrap="none" rtlCol="0">
                <a:spAutoFit/>
              </a:bodyPr>
              <a:lstStyle/>
              <a:p>
                <a:r>
                  <a:rPr lang="fr-FR" b="1" dirty="0" smtClean="0">
                    <a:solidFill>
                      <a:schemeClr val="bg1">
                        <a:lumMod val="50000"/>
                      </a:schemeClr>
                    </a:solidFill>
                  </a:rPr>
                  <a:t>F</a:t>
                </a:r>
                <a:r>
                  <a:rPr lang="fr-FR" baseline="-25000" dirty="0" smtClean="0">
                    <a:solidFill>
                      <a:schemeClr val="bg1">
                        <a:lumMod val="50000"/>
                      </a:schemeClr>
                    </a:solidFill>
                  </a:rPr>
                  <a:t>CO</a:t>
                </a:r>
                <a:endParaRPr lang="fr-FR" baseline="-25000" dirty="0">
                  <a:solidFill>
                    <a:schemeClr val="bg1">
                      <a:lumMod val="50000"/>
                    </a:schemeClr>
                  </a:solidFill>
                </a:endParaRPr>
              </a:p>
            </p:txBody>
          </p:sp>
        </p:grpSp>
        <p:sp>
          <p:nvSpPr>
            <p:cNvPr id="91" name="Arc 90"/>
            <p:cNvSpPr/>
            <p:nvPr/>
          </p:nvSpPr>
          <p:spPr>
            <a:xfrm rot="13200000" flipH="1">
              <a:off x="4739457" y="3852000"/>
              <a:ext cx="819853" cy="819434"/>
            </a:xfrm>
            <a:prstGeom prst="arc">
              <a:avLst>
                <a:gd name="adj1" fmla="val 16200000"/>
                <a:gd name="adj2" fmla="val 363802"/>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2" name="Rectangle 91"/>
            <p:cNvSpPr/>
            <p:nvPr/>
          </p:nvSpPr>
          <p:spPr>
            <a:xfrm>
              <a:off x="4499992" y="4869160"/>
              <a:ext cx="362600" cy="369332"/>
            </a:xfrm>
            <a:prstGeom prst="rect">
              <a:avLst/>
            </a:prstGeom>
          </p:spPr>
          <p:txBody>
            <a:bodyPr wrap="square">
              <a:spAutoFit/>
            </a:bodyPr>
            <a:lstStyle/>
            <a:p>
              <a:r>
                <a:rPr lang="fr-FR" dirty="0" smtClean="0">
                  <a:solidFill>
                    <a:srgbClr val="002060"/>
                  </a:solidFill>
                  <a:sym typeface="Symbol"/>
                </a:rPr>
                <a:t></a:t>
              </a:r>
              <a:endParaRPr lang="fr-FR" dirty="0">
                <a:solidFill>
                  <a:srgbClr val="002060"/>
                </a:solidFill>
              </a:endParaRPr>
            </a:p>
          </p:txBody>
        </p:sp>
        <p:cxnSp>
          <p:nvCxnSpPr>
            <p:cNvPr id="94" name="Connecteur droit avec flèche 93"/>
            <p:cNvCxnSpPr>
              <a:stCxn id="85" idx="2"/>
            </p:cNvCxnSpPr>
            <p:nvPr/>
          </p:nvCxnSpPr>
          <p:spPr>
            <a:xfrm>
              <a:off x="4842831" y="4716723"/>
              <a:ext cx="17201" cy="44046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5" name="Flèche vers le haut 94"/>
            <p:cNvSpPr/>
            <p:nvPr/>
          </p:nvSpPr>
          <p:spPr>
            <a:xfrm rot="10800000">
              <a:off x="4355976" y="4365103"/>
              <a:ext cx="288032" cy="72008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40" name="ZoneTexte 139"/>
          <p:cNvSpPr txBox="1"/>
          <p:nvPr/>
        </p:nvSpPr>
        <p:spPr>
          <a:xfrm>
            <a:off x="3851920" y="1196752"/>
            <a:ext cx="4449551" cy="338554"/>
          </a:xfrm>
          <a:prstGeom prst="rect">
            <a:avLst/>
          </a:prstGeom>
          <a:noFill/>
        </p:spPr>
        <p:txBody>
          <a:bodyPr wrap="none" rtlCol="0">
            <a:spAutoFit/>
          </a:bodyPr>
          <a:lstStyle/>
          <a:p>
            <a:r>
              <a:rPr lang="fr-FR" sz="1600" dirty="0" smtClean="0"/>
              <a:t>Soit en remettant l’observateur la tête « en haut » :</a:t>
            </a:r>
            <a:endParaRPr lang="fr-FR" sz="1600" dirty="0"/>
          </a:p>
        </p:txBody>
      </p:sp>
      <p:grpSp>
        <p:nvGrpSpPr>
          <p:cNvPr id="155" name="Groupe 50"/>
          <p:cNvGrpSpPr/>
          <p:nvPr/>
        </p:nvGrpSpPr>
        <p:grpSpPr>
          <a:xfrm>
            <a:off x="1743945" y="4149080"/>
            <a:ext cx="451791" cy="478383"/>
            <a:chOff x="4588233" y="2408412"/>
            <a:chExt cx="451791" cy="478383"/>
          </a:xfrm>
        </p:grpSpPr>
        <p:sp>
          <p:nvSpPr>
            <p:cNvPr id="157" name="Flèche droite 156"/>
            <p:cNvSpPr/>
            <p:nvPr/>
          </p:nvSpPr>
          <p:spPr>
            <a:xfrm rot="16320000">
              <a:off x="4471564" y="2639539"/>
              <a:ext cx="363925" cy="1305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9" name="ZoneTexte 158"/>
            <p:cNvSpPr txBox="1"/>
            <p:nvPr/>
          </p:nvSpPr>
          <p:spPr>
            <a:xfrm>
              <a:off x="4697324" y="2408412"/>
              <a:ext cx="342700" cy="300508"/>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sp>
        <p:nvSpPr>
          <p:cNvPr id="160" name="Flèche courbée vers la droite 159"/>
          <p:cNvSpPr/>
          <p:nvPr/>
        </p:nvSpPr>
        <p:spPr>
          <a:xfrm rot="219122">
            <a:off x="1416642" y="5509593"/>
            <a:ext cx="504056" cy="424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77" name="Ellipse 176"/>
          <p:cNvSpPr/>
          <p:nvPr/>
        </p:nvSpPr>
        <p:spPr>
          <a:xfrm>
            <a:off x="611560" y="4211796"/>
            <a:ext cx="2592288" cy="936000"/>
          </a:xfrm>
          <a:prstGeom prst="ellipse">
            <a:avLst/>
          </a:prstGeom>
          <a:noFill/>
          <a:ln w="6350">
            <a:solidFill>
              <a:schemeClr val="bg1"/>
            </a:solidFill>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0" name="ZoneTexte 89"/>
          <p:cNvSpPr txBox="1"/>
          <p:nvPr/>
        </p:nvSpPr>
        <p:spPr>
          <a:xfrm>
            <a:off x="1659193" y="6093296"/>
            <a:ext cx="6342057" cy="338554"/>
          </a:xfrm>
          <a:prstGeom prst="rect">
            <a:avLst/>
          </a:prstGeom>
          <a:noFill/>
        </p:spPr>
        <p:txBody>
          <a:bodyPr wrap="none" rtlCol="0">
            <a:spAutoFit/>
          </a:bodyPr>
          <a:lstStyle/>
          <a:p>
            <a:pPr algn="ctr"/>
            <a:r>
              <a:rPr lang="fr-FR" sz="1600" dirty="0" smtClean="0"/>
              <a:t>Et la force de Coriolis : F</a:t>
            </a:r>
            <a:r>
              <a:rPr lang="fr-FR" sz="1600" baseline="-25000" dirty="0" smtClean="0"/>
              <a:t>CO</a:t>
            </a:r>
            <a:r>
              <a:rPr lang="fr-FR" sz="1600" dirty="0" smtClean="0"/>
              <a:t> =  - 2 </a:t>
            </a:r>
            <a:r>
              <a:rPr lang="fr-FR" sz="1600" dirty="0" smtClean="0">
                <a:sym typeface="Symbol"/>
              </a:rPr>
              <a:t> </a:t>
            </a:r>
            <a:r>
              <a:rPr lang="fr-FR" sz="1600" b="1" dirty="0" smtClean="0">
                <a:sym typeface="Symbol"/>
              </a:rPr>
              <a:t> V</a:t>
            </a:r>
            <a:r>
              <a:rPr lang="fr-FR" sz="1600" dirty="0" smtClean="0"/>
              <a:t> dévie le mouvement vers la gauche</a:t>
            </a:r>
            <a:endParaRPr lang="fr-FR" sz="1600" dirty="0"/>
          </a:p>
        </p:txBody>
      </p:sp>
      <p:pic>
        <p:nvPicPr>
          <p:cNvPr id="93" name="Picture 6" descr="http://www.lecoindesmots.com/fondecran4/achblog.com-Avions-de-ligne-51222.jpg"/>
          <p:cNvPicPr>
            <a:picLocks noChangeAspect="1" noChangeArrowheads="1"/>
          </p:cNvPicPr>
          <p:nvPr/>
        </p:nvPicPr>
        <p:blipFill>
          <a:blip r:embed="rId3" cstate="print"/>
          <a:srcRect l="3544" t="15888" r="10226" b="24263"/>
          <a:stretch>
            <a:fillRect/>
          </a:stretch>
        </p:blipFill>
        <p:spPr bwMode="auto">
          <a:xfrm rot="10800000" flipH="1">
            <a:off x="1475656" y="5070389"/>
            <a:ext cx="720079" cy="374835"/>
          </a:xfrm>
          <a:prstGeom prst="rect">
            <a:avLst/>
          </a:prstGeom>
          <a:noFill/>
          <a:scene3d>
            <a:camera prst="orthographicFront">
              <a:rot lat="21299996" lon="20999996" rev="19799999"/>
            </a:camera>
            <a:lightRig rig="threePt" dir="t"/>
          </a:scene3d>
        </p:spPr>
      </p:pic>
      <p:pic>
        <p:nvPicPr>
          <p:cNvPr id="96" name="Picture 2" descr="C:\Users\Denise\AppData\Local\Microsoft\Windows\INetCache\IE\LTJQEBO3\MC900334456[1].wmf"/>
          <p:cNvPicPr>
            <a:picLocks noChangeAspect="1" noChangeArrowheads="1"/>
          </p:cNvPicPr>
          <p:nvPr/>
        </p:nvPicPr>
        <p:blipFill>
          <a:blip r:embed="rId2" cstate="print"/>
          <a:srcRect/>
          <a:stretch>
            <a:fillRect/>
          </a:stretch>
        </p:blipFill>
        <p:spPr bwMode="auto">
          <a:xfrm rot="10800000" flipH="1">
            <a:off x="1619672" y="4661557"/>
            <a:ext cx="322434" cy="42362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42"/>
                                        </p:tgtEl>
                                        <p:attrNameLst>
                                          <p:attrName>style.visibility</p:attrName>
                                        </p:attrNameLst>
                                      </p:cBhvr>
                                      <p:to>
                                        <p:strVal val="visible"/>
                                      </p:to>
                                    </p:set>
                                    <p:animEffect transition="in" filter="wipe(up)">
                                      <p:cBhvr>
                                        <p:cTn id="7" dur="500"/>
                                        <p:tgtEl>
                                          <p:spTgt spid="14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93"/>
                                        </p:tgtEl>
                                        <p:attrNameLst>
                                          <p:attrName>style.visibility</p:attrName>
                                        </p:attrNameLst>
                                      </p:cBhvr>
                                      <p:to>
                                        <p:strVal val="visible"/>
                                      </p:to>
                                    </p:set>
                                    <p:animEffect transition="in" filter="dissolve">
                                      <p:cBhvr>
                                        <p:cTn id="12" dur="500"/>
                                        <p:tgtEl>
                                          <p:spTgt spid="9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155"/>
                                        </p:tgtEl>
                                        <p:attrNameLst>
                                          <p:attrName>style.visibility</p:attrName>
                                        </p:attrNameLst>
                                      </p:cBhvr>
                                      <p:to>
                                        <p:strVal val="visible"/>
                                      </p:to>
                                    </p:set>
                                    <p:animEffect transition="in" filter="dissolve">
                                      <p:cBhvr>
                                        <p:cTn id="21" dur="500"/>
                                        <p:tgtEl>
                                          <p:spTgt spid="155"/>
                                        </p:tgtEl>
                                      </p:cBhvr>
                                    </p:animEffect>
                                  </p:childTnLst>
                                </p:cTn>
                              </p:par>
                              <p:par>
                                <p:cTn id="22" presetID="9" presetClass="exit" presetSubtype="0" fill="hold" nodeType="withEffect">
                                  <p:stCondLst>
                                    <p:cond delay="0"/>
                                  </p:stCondLst>
                                  <p:childTnLst>
                                    <p:animEffect transition="out" filter="dissolve">
                                      <p:cBhvr>
                                        <p:cTn id="23" dur="500"/>
                                        <p:tgtEl>
                                          <p:spTgt spid="6"/>
                                        </p:tgtEl>
                                      </p:cBhvr>
                                    </p:animEffect>
                                    <p:set>
                                      <p:cBhvr>
                                        <p:cTn id="24" dur="1" fill="hold">
                                          <p:stCondLst>
                                            <p:cond delay="499"/>
                                          </p:stCondLst>
                                        </p:cTn>
                                        <p:tgtEl>
                                          <p:spTgt spid="6"/>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6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0">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80"/>
                                        </p:tgtEl>
                                        <p:attrNameLst>
                                          <p:attrName>style.visibility</p:attrName>
                                        </p:attrNameLst>
                                      </p:cBhvr>
                                      <p:to>
                                        <p:strVal val="visible"/>
                                      </p:to>
                                    </p:set>
                                    <p:animEffect transition="in" filter="dissolve">
                                      <p:cBhvr>
                                        <p:cTn id="37" dur="500"/>
                                        <p:tgtEl>
                                          <p:spTgt spid="80"/>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 grpId="0" animBg="1"/>
      <p:bldP spid="177" grpId="0" animBg="1"/>
      <p:bldP spid="9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083CCA20-CF97-4534-A8C1-DF94BF714617}" type="slidenum">
              <a:rPr lang="fr-FR" smtClean="0"/>
              <a:pPr/>
              <a:t>34</a:t>
            </a:fld>
            <a:endParaRPr lang="fr-FR"/>
          </a:p>
        </p:txBody>
      </p:sp>
      <p:grpSp>
        <p:nvGrpSpPr>
          <p:cNvPr id="2" name="Groupe 67"/>
          <p:cNvGrpSpPr/>
          <p:nvPr/>
        </p:nvGrpSpPr>
        <p:grpSpPr>
          <a:xfrm rot="20040000">
            <a:off x="3508681" y="2412701"/>
            <a:ext cx="1894547" cy="2196000"/>
            <a:chOff x="5343410" y="3799036"/>
            <a:chExt cx="1783009" cy="2249114"/>
          </a:xfrm>
        </p:grpSpPr>
        <p:sp>
          <p:nvSpPr>
            <p:cNvPr id="34" name="Ellipse 33"/>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5" name="Connecteur droit 20"/>
            <p:cNvCxnSpPr/>
            <p:nvPr/>
          </p:nvCxnSpPr>
          <p:spPr>
            <a:xfrm rot="21360000" flipH="1">
              <a:off x="5757231" y="3799036"/>
              <a:ext cx="1253581" cy="224911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7" name="Ellipse 36"/>
            <p:cNvSpPr/>
            <p:nvPr/>
          </p:nvSpPr>
          <p:spPr>
            <a:xfrm rot="1560000">
              <a:off x="5364629" y="4821027"/>
              <a:ext cx="1761790" cy="57606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 name="Groupe 46"/>
          <p:cNvGrpSpPr/>
          <p:nvPr/>
        </p:nvGrpSpPr>
        <p:grpSpPr>
          <a:xfrm rot="20040000">
            <a:off x="3901138" y="2415172"/>
            <a:ext cx="2205404" cy="1313506"/>
            <a:chOff x="3949226" y="2642294"/>
            <a:chExt cx="2205404" cy="1313506"/>
          </a:xfrm>
        </p:grpSpPr>
        <p:grpSp>
          <p:nvGrpSpPr>
            <p:cNvPr id="4" name="Groupe 63"/>
            <p:cNvGrpSpPr/>
            <p:nvPr/>
          </p:nvGrpSpPr>
          <p:grpSpPr>
            <a:xfrm>
              <a:off x="4994974" y="2642294"/>
              <a:ext cx="320024" cy="785332"/>
              <a:chOff x="6825792" y="4093034"/>
              <a:chExt cx="301184" cy="804327"/>
            </a:xfrm>
          </p:grpSpPr>
          <p:cxnSp>
            <p:nvCxnSpPr>
              <p:cNvPr id="19" name="Connecteur droit avec flèche 18"/>
              <p:cNvCxnSpPr/>
              <p:nvPr/>
            </p:nvCxnSpPr>
            <p:spPr>
              <a:xfrm rot="20220000" flipV="1">
                <a:off x="6927997" y="4266120"/>
                <a:ext cx="65641" cy="631241"/>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rot="1560000">
                <a:off x="6825792" y="4093034"/>
                <a:ext cx="301184" cy="315221"/>
              </a:xfrm>
              <a:prstGeom prst="rect">
                <a:avLst/>
              </a:prstGeom>
              <a:noFill/>
            </p:spPr>
            <p:txBody>
              <a:bodyPr wrap="none" rtlCol="0">
                <a:spAutoFit/>
              </a:bodyPr>
              <a:lstStyle/>
              <a:p>
                <a:r>
                  <a:rPr lang="fr-FR" sz="1400" dirty="0" smtClean="0">
                    <a:solidFill>
                      <a:srgbClr val="002060"/>
                    </a:solidFill>
                  </a:rPr>
                  <a:t>Y’</a:t>
                </a:r>
                <a:endParaRPr lang="fr-FR" sz="1400" dirty="0">
                  <a:solidFill>
                    <a:srgbClr val="002060"/>
                  </a:solidFill>
                </a:endParaRPr>
              </a:p>
            </p:txBody>
          </p:sp>
        </p:grpSp>
        <p:grpSp>
          <p:nvGrpSpPr>
            <p:cNvPr id="6" name="Groupe 45"/>
            <p:cNvGrpSpPr/>
            <p:nvPr/>
          </p:nvGrpSpPr>
          <p:grpSpPr>
            <a:xfrm>
              <a:off x="3949226" y="3017412"/>
              <a:ext cx="2205404" cy="938388"/>
              <a:chOff x="3949226" y="3017412"/>
              <a:chExt cx="2205404" cy="938388"/>
            </a:xfrm>
          </p:grpSpPr>
          <p:grpSp>
            <p:nvGrpSpPr>
              <p:cNvPr id="7" name="Groupe 49"/>
              <p:cNvGrpSpPr/>
              <p:nvPr/>
            </p:nvGrpSpPr>
            <p:grpSpPr>
              <a:xfrm>
                <a:off x="4323745" y="3611023"/>
                <a:ext cx="283086" cy="344777"/>
                <a:chOff x="6194069" y="5085184"/>
                <a:chExt cx="266420" cy="353116"/>
              </a:xfrm>
            </p:grpSpPr>
            <p:sp>
              <p:nvSpPr>
                <p:cNvPr id="32" name="Ellipse 31"/>
                <p:cNvSpPr/>
                <p:nvPr/>
              </p:nvSpPr>
              <p:spPr>
                <a:xfrm>
                  <a:off x="6228184" y="508518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p:cNvSpPr txBox="1"/>
                <p:nvPr/>
              </p:nvSpPr>
              <p:spPr>
                <a:xfrm rot="1560000">
                  <a:off x="6194069" y="5161301"/>
                  <a:ext cx="266420" cy="276999"/>
                </a:xfrm>
                <a:prstGeom prst="rect">
                  <a:avLst/>
                </a:prstGeom>
                <a:noFill/>
              </p:spPr>
              <p:txBody>
                <a:bodyPr wrap="none" rtlCol="0">
                  <a:spAutoFit/>
                </a:bodyPr>
                <a:lstStyle/>
                <a:p>
                  <a:r>
                    <a:rPr lang="fr-FR" sz="1200" dirty="0" smtClean="0"/>
                    <a:t>C</a:t>
                  </a:r>
                  <a:endParaRPr lang="fr-FR" sz="1200" dirty="0"/>
                </a:p>
              </p:txBody>
            </p:sp>
          </p:grpSp>
          <p:grpSp>
            <p:nvGrpSpPr>
              <p:cNvPr id="8" name="Groupe 65"/>
              <p:cNvGrpSpPr/>
              <p:nvPr/>
            </p:nvGrpSpPr>
            <p:grpSpPr>
              <a:xfrm>
                <a:off x="3949226" y="3017412"/>
                <a:ext cx="1349464" cy="627862"/>
                <a:chOff x="5841598" y="4477223"/>
                <a:chExt cx="1270017" cy="643048"/>
              </a:xfrm>
            </p:grpSpPr>
            <p:sp>
              <p:nvSpPr>
                <p:cNvPr id="29" name="Ellipse 28"/>
                <p:cNvSpPr/>
                <p:nvPr/>
              </p:nvSpPr>
              <p:spPr>
                <a:xfrm rot="1560000">
                  <a:off x="5841598" y="4477223"/>
                  <a:ext cx="1260000" cy="396000"/>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ZoneTexte 26"/>
                <p:cNvSpPr txBox="1"/>
                <p:nvPr/>
              </p:nvSpPr>
              <p:spPr>
                <a:xfrm rot="1560000">
                  <a:off x="6826182" y="4805050"/>
                  <a:ext cx="285433" cy="315221"/>
                </a:xfrm>
                <a:prstGeom prst="rect">
                  <a:avLst/>
                </a:prstGeom>
                <a:noFill/>
              </p:spPr>
              <p:txBody>
                <a:bodyPr wrap="none" rtlCol="0">
                  <a:spAutoFit/>
                </a:bodyPr>
                <a:lstStyle/>
                <a:p>
                  <a:r>
                    <a:rPr lang="fr-FR" sz="1400" dirty="0" smtClean="0">
                      <a:solidFill>
                        <a:srgbClr val="002060"/>
                      </a:solidFill>
                    </a:rPr>
                    <a:t>O</a:t>
                  </a:r>
                  <a:endParaRPr lang="fr-FR" sz="1400" dirty="0">
                    <a:solidFill>
                      <a:srgbClr val="002060"/>
                    </a:solidFill>
                  </a:endParaRPr>
                </a:p>
              </p:txBody>
            </p:sp>
          </p:grpSp>
          <p:grpSp>
            <p:nvGrpSpPr>
              <p:cNvPr id="9" name="Groupe 64"/>
              <p:cNvGrpSpPr/>
              <p:nvPr/>
            </p:nvGrpSpPr>
            <p:grpSpPr>
              <a:xfrm>
                <a:off x="4397343" y="3055616"/>
                <a:ext cx="1757287" cy="512520"/>
                <a:chOff x="6263339" y="4516369"/>
                <a:chExt cx="1653831" cy="524919"/>
              </a:xfrm>
            </p:grpSpPr>
            <p:cxnSp>
              <p:nvCxnSpPr>
                <p:cNvPr id="15" name="Connecteur droit avec flèche 14"/>
                <p:cNvCxnSpPr/>
                <p:nvPr/>
              </p:nvCxnSpPr>
              <p:spPr>
                <a:xfrm rot="21240000" flipV="1">
                  <a:off x="6263339" y="4746320"/>
                  <a:ext cx="1456865" cy="294968"/>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rot="1500000">
                  <a:off x="7618884" y="4516369"/>
                  <a:ext cx="298286" cy="315223"/>
                </a:xfrm>
                <a:prstGeom prst="rect">
                  <a:avLst/>
                </a:prstGeom>
                <a:noFill/>
              </p:spPr>
              <p:txBody>
                <a:bodyPr wrap="none" rtlCol="0">
                  <a:spAutoFit/>
                </a:bodyPr>
                <a:lstStyle/>
                <a:p>
                  <a:r>
                    <a:rPr lang="fr-FR" sz="1400" dirty="0" smtClean="0">
                      <a:solidFill>
                        <a:srgbClr val="002060"/>
                      </a:solidFill>
                    </a:rPr>
                    <a:t>Z’</a:t>
                  </a:r>
                  <a:endParaRPr lang="fr-FR" sz="1400" dirty="0">
                    <a:solidFill>
                      <a:srgbClr val="002060"/>
                    </a:solidFill>
                  </a:endParaRPr>
                </a:p>
              </p:txBody>
            </p:sp>
          </p:grpSp>
        </p:grpSp>
      </p:grpSp>
      <p:grpSp>
        <p:nvGrpSpPr>
          <p:cNvPr id="10" name="Groupe 50"/>
          <p:cNvGrpSpPr/>
          <p:nvPr/>
        </p:nvGrpSpPr>
        <p:grpSpPr>
          <a:xfrm>
            <a:off x="4320000" y="2276872"/>
            <a:ext cx="362844" cy="609923"/>
            <a:chOff x="4355976" y="2276872"/>
            <a:chExt cx="362844" cy="609923"/>
          </a:xfrm>
        </p:grpSpPr>
        <p:sp>
          <p:nvSpPr>
            <p:cNvPr id="13" name="Flèche droite 12"/>
            <p:cNvSpPr/>
            <p:nvPr/>
          </p:nvSpPr>
          <p:spPr>
            <a:xfrm rot="16320000">
              <a:off x="4471564" y="2639539"/>
              <a:ext cx="363925" cy="1305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rot="21600000">
              <a:off x="4355976" y="2276872"/>
              <a:ext cx="342700" cy="300508"/>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grpSp>
        <p:nvGrpSpPr>
          <p:cNvPr id="11" name="Groupe 48"/>
          <p:cNvGrpSpPr/>
          <p:nvPr/>
        </p:nvGrpSpPr>
        <p:grpSpPr>
          <a:xfrm>
            <a:off x="5076000" y="2455200"/>
            <a:ext cx="342700" cy="618307"/>
            <a:chOff x="5148064" y="2420888"/>
            <a:chExt cx="342700" cy="618307"/>
          </a:xfrm>
        </p:grpSpPr>
        <p:sp>
          <p:nvSpPr>
            <p:cNvPr id="46" name="Flèche droite 45"/>
            <p:cNvSpPr/>
            <p:nvPr/>
          </p:nvSpPr>
          <p:spPr>
            <a:xfrm rot="16320000">
              <a:off x="5110521" y="2791939"/>
              <a:ext cx="363925" cy="1305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ZoneTexte 46"/>
            <p:cNvSpPr txBox="1"/>
            <p:nvPr/>
          </p:nvSpPr>
          <p:spPr>
            <a:xfrm rot="21600000">
              <a:off x="5148064" y="2420888"/>
              <a:ext cx="342700" cy="300508"/>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sp>
        <p:nvSpPr>
          <p:cNvPr id="52" name="ZoneTexte 51"/>
          <p:cNvSpPr txBox="1"/>
          <p:nvPr/>
        </p:nvSpPr>
        <p:spPr>
          <a:xfrm>
            <a:off x="0" y="476672"/>
            <a:ext cx="9144000" cy="369332"/>
          </a:xfrm>
          <a:prstGeom prst="rect">
            <a:avLst/>
          </a:prstGeom>
          <a:noFill/>
        </p:spPr>
        <p:txBody>
          <a:bodyPr wrap="square" rtlCol="0">
            <a:spAutoFit/>
          </a:bodyPr>
          <a:lstStyle/>
          <a:p>
            <a:r>
              <a:rPr lang="fr-FR" sz="1600" dirty="0" smtClean="0"/>
              <a:t>         Plaçons-nous dans un plan méridien et orientons le vecteur rotation terrestre </a:t>
            </a:r>
            <a:r>
              <a:rPr lang="fr-FR" sz="1600" b="1" dirty="0" smtClean="0">
                <a:solidFill>
                  <a:srgbClr val="002060"/>
                </a:solidFill>
                <a:sym typeface="Symbol"/>
              </a:rPr>
              <a:t></a:t>
            </a:r>
            <a:r>
              <a:rPr lang="fr-FR" sz="1600" dirty="0" smtClean="0">
                <a:sym typeface="Symbol"/>
              </a:rPr>
              <a:t> </a:t>
            </a:r>
            <a:r>
              <a:rPr lang="fr-FR" sz="1600" dirty="0" smtClean="0"/>
              <a:t>selon la verticale</a:t>
            </a:r>
            <a:r>
              <a:rPr lang="fr-FR" dirty="0" smtClean="0"/>
              <a:t>. </a:t>
            </a:r>
            <a:endParaRPr lang="fr-FR" dirty="0"/>
          </a:p>
        </p:txBody>
      </p:sp>
      <p:sp>
        <p:nvSpPr>
          <p:cNvPr id="54" name="ZoneTexte 53"/>
          <p:cNvSpPr txBox="1"/>
          <p:nvPr/>
        </p:nvSpPr>
        <p:spPr>
          <a:xfrm>
            <a:off x="0" y="1268760"/>
            <a:ext cx="9144000" cy="338554"/>
          </a:xfrm>
          <a:prstGeom prst="rect">
            <a:avLst/>
          </a:prstGeom>
          <a:noFill/>
        </p:spPr>
        <p:txBody>
          <a:bodyPr wrap="square" rtlCol="0">
            <a:spAutoFit/>
          </a:bodyPr>
          <a:lstStyle/>
          <a:p>
            <a:r>
              <a:rPr lang="fr-FR" sz="1600" dirty="0" smtClean="0"/>
              <a:t>         Déplaçons le vecteur rotation </a:t>
            </a:r>
            <a:r>
              <a:rPr lang="fr-FR" sz="1600" b="1" dirty="0" smtClean="0">
                <a:solidFill>
                  <a:srgbClr val="002060"/>
                </a:solidFill>
                <a:sym typeface="Symbol"/>
              </a:rPr>
              <a:t></a:t>
            </a:r>
            <a:r>
              <a:rPr lang="fr-FR" sz="1600" dirty="0" smtClean="0">
                <a:sym typeface="Symbol"/>
              </a:rPr>
              <a:t> </a:t>
            </a:r>
            <a:r>
              <a:rPr lang="fr-FR" sz="1600" dirty="0" smtClean="0"/>
              <a:t>en O</a:t>
            </a:r>
            <a:endParaRPr lang="fr-FR" sz="1600" dirty="0"/>
          </a:p>
        </p:txBody>
      </p:sp>
      <p:cxnSp>
        <p:nvCxnSpPr>
          <p:cNvPr id="58" name="Connecteur droit 57"/>
          <p:cNvCxnSpPr/>
          <p:nvPr/>
        </p:nvCxnSpPr>
        <p:spPr>
          <a:xfrm>
            <a:off x="4581896" y="3672000"/>
            <a:ext cx="2006328" cy="8756"/>
          </a:xfrm>
          <a:prstGeom prst="line">
            <a:avLst/>
          </a:prstGeom>
        </p:spPr>
        <p:style>
          <a:lnRef idx="1">
            <a:schemeClr val="accent1"/>
          </a:lnRef>
          <a:fillRef idx="0">
            <a:schemeClr val="accent1"/>
          </a:fillRef>
          <a:effectRef idx="0">
            <a:schemeClr val="accent1"/>
          </a:effectRef>
          <a:fontRef idx="minor">
            <a:schemeClr val="tx1"/>
          </a:fontRef>
        </p:style>
      </p:cxnSp>
      <p:grpSp>
        <p:nvGrpSpPr>
          <p:cNvPr id="12" name="Groupe 63"/>
          <p:cNvGrpSpPr/>
          <p:nvPr/>
        </p:nvGrpSpPr>
        <p:grpSpPr>
          <a:xfrm>
            <a:off x="4211960" y="3140968"/>
            <a:ext cx="1057116" cy="777038"/>
            <a:chOff x="1462748" y="2078995"/>
            <a:chExt cx="1057116" cy="777038"/>
          </a:xfrm>
        </p:grpSpPr>
        <p:sp>
          <p:nvSpPr>
            <p:cNvPr id="62" name="Arc 61"/>
            <p:cNvSpPr/>
            <p:nvPr/>
          </p:nvSpPr>
          <p:spPr>
            <a:xfrm rot="2997094">
              <a:off x="1467853" y="2073890"/>
              <a:ext cx="777038" cy="787247"/>
            </a:xfrm>
            <a:prstGeom prst="arc">
              <a:avLst>
                <a:gd name="adj1" fmla="val 17398805"/>
                <a:gd name="adj2" fmla="val 19830773"/>
              </a:avLst>
            </a:prstGeom>
            <a:noFill/>
            <a:ln>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3" name="ZoneTexte 62"/>
            <p:cNvSpPr txBox="1"/>
            <p:nvPr/>
          </p:nvSpPr>
          <p:spPr>
            <a:xfrm>
              <a:off x="2195736" y="2276872"/>
              <a:ext cx="324128" cy="369332"/>
            </a:xfrm>
            <a:prstGeom prst="rect">
              <a:avLst/>
            </a:prstGeom>
            <a:noFill/>
          </p:spPr>
          <p:txBody>
            <a:bodyPr wrap="none" rtlCol="0">
              <a:spAutoFit/>
            </a:bodyPr>
            <a:lstStyle/>
            <a:p>
              <a:r>
                <a:rPr lang="fr-FR" dirty="0" smtClean="0">
                  <a:solidFill>
                    <a:srgbClr val="FF0000"/>
                  </a:solidFill>
                  <a:sym typeface="Symbol"/>
                </a:rPr>
                <a:t></a:t>
              </a:r>
              <a:endParaRPr lang="fr-FR" dirty="0">
                <a:solidFill>
                  <a:srgbClr val="FF0000"/>
                </a:solidFill>
              </a:endParaRPr>
            </a:p>
          </p:txBody>
        </p:sp>
      </p:grpSp>
      <p:sp>
        <p:nvSpPr>
          <p:cNvPr id="65" name="ZoneTexte 64"/>
          <p:cNvSpPr txBox="1"/>
          <p:nvPr/>
        </p:nvSpPr>
        <p:spPr>
          <a:xfrm>
            <a:off x="0" y="1002214"/>
            <a:ext cx="9144000" cy="338554"/>
          </a:xfrm>
          <a:prstGeom prst="rect">
            <a:avLst/>
          </a:prstGeom>
          <a:noFill/>
        </p:spPr>
        <p:txBody>
          <a:bodyPr wrap="square" rtlCol="0">
            <a:spAutoFit/>
          </a:bodyPr>
          <a:lstStyle/>
          <a:p>
            <a:r>
              <a:rPr lang="fr-FR" sz="1600" dirty="0" smtClean="0"/>
              <a:t>         Désignons par </a:t>
            </a:r>
            <a:r>
              <a:rPr lang="fr-FR" sz="1600" dirty="0" smtClean="0">
                <a:sym typeface="Symbol"/>
              </a:rPr>
              <a:t> la latitude de 0</a:t>
            </a:r>
            <a:endParaRPr lang="fr-FR" sz="1600" dirty="0"/>
          </a:p>
        </p:txBody>
      </p:sp>
      <p:sp>
        <p:nvSpPr>
          <p:cNvPr id="36" name="ZoneTexte 35"/>
          <p:cNvSpPr txBox="1"/>
          <p:nvPr/>
        </p:nvSpPr>
        <p:spPr>
          <a:xfrm>
            <a:off x="0" y="116632"/>
            <a:ext cx="9144000" cy="369332"/>
          </a:xfrm>
          <a:prstGeom prst="rect">
            <a:avLst/>
          </a:prstGeom>
          <a:noFill/>
        </p:spPr>
        <p:txBody>
          <a:bodyPr wrap="square" rtlCol="0">
            <a:spAutoFit/>
          </a:bodyPr>
          <a:lstStyle/>
          <a:p>
            <a:pPr algn="ctr"/>
            <a:r>
              <a:rPr lang="fr-FR" dirty="0" smtClean="0"/>
              <a:t>Et à une latitude quelconque ?</a:t>
            </a:r>
            <a:endParaRPr lang="fr-FR" dirty="0"/>
          </a:p>
        </p:txBody>
      </p:sp>
      <p:grpSp>
        <p:nvGrpSpPr>
          <p:cNvPr id="59" name="Groupe 58"/>
          <p:cNvGrpSpPr/>
          <p:nvPr/>
        </p:nvGrpSpPr>
        <p:grpSpPr>
          <a:xfrm>
            <a:off x="5247406" y="2755708"/>
            <a:ext cx="548730" cy="369177"/>
            <a:chOff x="5247406" y="2755708"/>
            <a:chExt cx="548730" cy="369177"/>
          </a:xfrm>
        </p:grpSpPr>
        <p:cxnSp>
          <p:nvCxnSpPr>
            <p:cNvPr id="39" name="Connecteur droit 38"/>
            <p:cNvCxnSpPr/>
            <p:nvPr/>
          </p:nvCxnSpPr>
          <p:spPr>
            <a:xfrm rot="780000">
              <a:off x="5247406" y="2755708"/>
              <a:ext cx="188690" cy="122448"/>
            </a:xfrm>
            <a:prstGeom prst="line">
              <a:avLst/>
            </a:prstGeom>
            <a:ln>
              <a:prstDash val="sysDot"/>
            </a:ln>
          </p:spPr>
          <p:style>
            <a:lnRef idx="1">
              <a:schemeClr val="accent1"/>
            </a:lnRef>
            <a:fillRef idx="0">
              <a:schemeClr val="accent1"/>
            </a:fillRef>
            <a:effectRef idx="0">
              <a:schemeClr val="accent1"/>
            </a:effectRef>
            <a:fontRef idx="minor">
              <a:schemeClr val="tx1"/>
            </a:fontRef>
          </p:style>
        </p:cxnSp>
        <p:grpSp>
          <p:nvGrpSpPr>
            <p:cNvPr id="51" name="Groupe 50"/>
            <p:cNvGrpSpPr/>
            <p:nvPr/>
          </p:nvGrpSpPr>
          <p:grpSpPr>
            <a:xfrm>
              <a:off x="5256683" y="2761183"/>
              <a:ext cx="539453" cy="363702"/>
              <a:chOff x="5256683" y="2761183"/>
              <a:chExt cx="539453" cy="363702"/>
            </a:xfrm>
          </p:grpSpPr>
          <p:cxnSp>
            <p:nvCxnSpPr>
              <p:cNvPr id="49" name="Connecteur droit avec flèche 48"/>
              <p:cNvCxnSpPr/>
              <p:nvPr/>
            </p:nvCxnSpPr>
            <p:spPr>
              <a:xfrm rot="1080000" flipV="1">
                <a:off x="5256683" y="2872885"/>
                <a:ext cx="144000" cy="252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0" name="ZoneTexte 49"/>
              <p:cNvSpPr txBox="1"/>
              <p:nvPr/>
            </p:nvSpPr>
            <p:spPr>
              <a:xfrm>
                <a:off x="5364088" y="2761183"/>
                <a:ext cx="432048" cy="246221"/>
              </a:xfrm>
              <a:prstGeom prst="rect">
                <a:avLst/>
              </a:prstGeom>
              <a:noFill/>
            </p:spPr>
            <p:txBody>
              <a:bodyPr wrap="square" rtlCol="0">
                <a:spAutoFit/>
              </a:bodyPr>
              <a:lstStyle/>
              <a:p>
                <a:r>
                  <a:rPr lang="fr-FR" sz="1000" b="1" dirty="0" smtClean="0">
                    <a:solidFill>
                      <a:srgbClr val="002060"/>
                    </a:solidFill>
                    <a:sym typeface="Symbol"/>
                  </a:rPr>
                  <a:t></a:t>
                </a:r>
                <a:r>
                  <a:rPr lang="fr-FR" sz="1000" b="1" baseline="-25000" dirty="0" smtClean="0">
                    <a:solidFill>
                      <a:srgbClr val="002060"/>
                    </a:solidFill>
                    <a:sym typeface="Symbol"/>
                  </a:rPr>
                  <a:t>Z</a:t>
                </a:r>
                <a:r>
                  <a:rPr lang="fr-FR" sz="1000" baseline="-25000" dirty="0" smtClean="0">
                    <a:solidFill>
                      <a:srgbClr val="002060"/>
                    </a:solidFill>
                    <a:sym typeface="Symbol"/>
                  </a:rPr>
                  <a:t>’</a:t>
                </a:r>
                <a:endParaRPr lang="fr-FR" sz="1000" baseline="-25000" dirty="0">
                  <a:solidFill>
                    <a:srgbClr val="002060"/>
                  </a:solidFill>
                </a:endParaRPr>
              </a:p>
            </p:txBody>
          </p:sp>
        </p:grpSp>
      </p:grpSp>
      <p:grpSp>
        <p:nvGrpSpPr>
          <p:cNvPr id="60" name="Groupe 59"/>
          <p:cNvGrpSpPr/>
          <p:nvPr/>
        </p:nvGrpSpPr>
        <p:grpSpPr>
          <a:xfrm>
            <a:off x="4860032" y="2636912"/>
            <a:ext cx="387326" cy="468024"/>
            <a:chOff x="4860032" y="2636912"/>
            <a:chExt cx="387326" cy="468024"/>
          </a:xfrm>
        </p:grpSpPr>
        <p:cxnSp>
          <p:nvCxnSpPr>
            <p:cNvPr id="44" name="Connecteur droit 43"/>
            <p:cNvCxnSpPr/>
            <p:nvPr/>
          </p:nvCxnSpPr>
          <p:spPr>
            <a:xfrm rot="-660000" flipH="1">
              <a:off x="5004000" y="2721600"/>
              <a:ext cx="243358" cy="14400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grpSp>
          <p:nvGrpSpPr>
            <p:cNvPr id="57" name="Groupe 56"/>
            <p:cNvGrpSpPr/>
            <p:nvPr/>
          </p:nvGrpSpPr>
          <p:grpSpPr>
            <a:xfrm>
              <a:off x="4860032" y="2636912"/>
              <a:ext cx="360016" cy="468024"/>
              <a:chOff x="4860032" y="2636912"/>
              <a:chExt cx="360016" cy="468024"/>
            </a:xfrm>
          </p:grpSpPr>
          <p:cxnSp>
            <p:nvCxnSpPr>
              <p:cNvPr id="55" name="Connecteur droit avec flèche 54"/>
              <p:cNvCxnSpPr/>
              <p:nvPr/>
            </p:nvCxnSpPr>
            <p:spPr>
              <a:xfrm rot="-120000" flipH="1" flipV="1">
                <a:off x="5004048" y="2852936"/>
                <a:ext cx="216000" cy="252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4860032" y="2636912"/>
                <a:ext cx="344966" cy="246221"/>
              </a:xfrm>
              <a:prstGeom prst="rect">
                <a:avLst/>
              </a:prstGeom>
              <a:noFill/>
            </p:spPr>
            <p:txBody>
              <a:bodyPr wrap="none" rtlCol="0">
                <a:spAutoFit/>
              </a:bodyPr>
              <a:lstStyle/>
              <a:p>
                <a:r>
                  <a:rPr lang="fr-FR" sz="1000" b="1" dirty="0" smtClean="0">
                    <a:solidFill>
                      <a:srgbClr val="002060"/>
                    </a:solidFill>
                    <a:sym typeface="Symbol"/>
                  </a:rPr>
                  <a:t></a:t>
                </a:r>
                <a:r>
                  <a:rPr lang="fr-FR" sz="1000" b="1" baseline="-25000" dirty="0" smtClean="0">
                    <a:solidFill>
                      <a:srgbClr val="002060"/>
                    </a:solidFill>
                    <a:sym typeface="Symbol"/>
                  </a:rPr>
                  <a:t>Y</a:t>
                </a:r>
                <a:r>
                  <a:rPr lang="fr-FR" sz="1000" baseline="-25000" dirty="0" smtClean="0">
                    <a:solidFill>
                      <a:srgbClr val="002060"/>
                    </a:solidFill>
                    <a:sym typeface="Symbol"/>
                  </a:rPr>
                  <a:t>’</a:t>
                </a:r>
                <a:endParaRPr lang="fr-FR" sz="1000" dirty="0"/>
              </a:p>
            </p:txBody>
          </p:sp>
        </p:grpSp>
      </p:grpSp>
      <p:sp>
        <p:nvSpPr>
          <p:cNvPr id="61" name="ZoneTexte 60"/>
          <p:cNvSpPr txBox="1"/>
          <p:nvPr/>
        </p:nvSpPr>
        <p:spPr>
          <a:xfrm>
            <a:off x="0" y="764704"/>
            <a:ext cx="9144000" cy="338554"/>
          </a:xfrm>
          <a:prstGeom prst="rect">
            <a:avLst/>
          </a:prstGeom>
          <a:noFill/>
        </p:spPr>
        <p:txBody>
          <a:bodyPr wrap="square" rtlCol="0">
            <a:spAutoFit/>
          </a:bodyPr>
          <a:lstStyle/>
          <a:p>
            <a:r>
              <a:rPr lang="fr-FR" sz="1600" dirty="0" smtClean="0"/>
              <a:t>         Soit (O,X’Y’Z’) le référentiel terrestre local (OX’ est dirigé vers l’arrière de la figure)</a:t>
            </a:r>
            <a:endParaRPr lang="fr-FR" sz="1600" dirty="0"/>
          </a:p>
        </p:txBody>
      </p:sp>
      <p:sp>
        <p:nvSpPr>
          <p:cNvPr id="64" name="ZoneTexte 63"/>
          <p:cNvSpPr txBox="1"/>
          <p:nvPr/>
        </p:nvSpPr>
        <p:spPr>
          <a:xfrm>
            <a:off x="0" y="4797152"/>
            <a:ext cx="9144001" cy="1077218"/>
          </a:xfrm>
          <a:prstGeom prst="rect">
            <a:avLst/>
          </a:prstGeom>
          <a:noFill/>
        </p:spPr>
        <p:txBody>
          <a:bodyPr wrap="square" rtlCol="0">
            <a:spAutoFit/>
          </a:bodyPr>
          <a:lstStyle/>
          <a:p>
            <a:r>
              <a:rPr lang="fr-FR" sz="1600" dirty="0" smtClean="0"/>
              <a:t>Localement, le référentiel O,X’,Y’Z’ est en rotation :</a:t>
            </a:r>
          </a:p>
          <a:p>
            <a:pPr>
              <a:buFontTx/>
              <a:buChar char="-"/>
            </a:pPr>
            <a:r>
              <a:rPr lang="fr-FR" sz="1600" dirty="0" smtClean="0"/>
              <a:t>autour de l’axe OZ’, à la vitesse angulaire </a:t>
            </a:r>
            <a:r>
              <a:rPr lang="fr-FR" sz="1600" dirty="0" smtClean="0">
                <a:sym typeface="Symbol"/>
              </a:rPr>
              <a:t></a:t>
            </a:r>
            <a:r>
              <a:rPr lang="fr-FR" sz="1600" baseline="-25000" dirty="0" smtClean="0">
                <a:sym typeface="Symbol"/>
              </a:rPr>
              <a:t>Z’ </a:t>
            </a:r>
            <a:r>
              <a:rPr lang="fr-FR" sz="1600" dirty="0" smtClean="0">
                <a:sym typeface="Symbol"/>
              </a:rPr>
              <a:t>=</a:t>
            </a:r>
            <a:r>
              <a:rPr lang="fr-FR" sz="1600" dirty="0" smtClean="0"/>
              <a:t> </a:t>
            </a:r>
            <a:r>
              <a:rPr lang="fr-FR" sz="1600" dirty="0" smtClean="0">
                <a:sym typeface="Symbol"/>
              </a:rPr>
              <a:t>sin ,</a:t>
            </a:r>
          </a:p>
          <a:p>
            <a:pPr>
              <a:buFontTx/>
              <a:buChar char="-"/>
            </a:pPr>
            <a:r>
              <a:rPr lang="fr-FR" sz="1600" dirty="0" smtClean="0">
                <a:sym typeface="Symbol"/>
              </a:rPr>
              <a:t> et autour de l’axe OY’, à la vitesse angulaire </a:t>
            </a:r>
            <a:r>
              <a:rPr lang="fr-FR" sz="1600" baseline="-25000" dirty="0" smtClean="0">
                <a:sym typeface="Symbol"/>
              </a:rPr>
              <a:t>Y’ </a:t>
            </a:r>
            <a:r>
              <a:rPr lang="fr-FR" sz="1600" dirty="0" smtClean="0">
                <a:sym typeface="Symbol"/>
              </a:rPr>
              <a:t>=</a:t>
            </a:r>
            <a:r>
              <a:rPr lang="fr-FR" sz="1600" dirty="0" smtClean="0"/>
              <a:t> </a:t>
            </a:r>
            <a:r>
              <a:rPr lang="fr-FR" sz="1600" dirty="0" smtClean="0">
                <a:sym typeface="Symbol"/>
              </a:rPr>
              <a:t>cos .</a:t>
            </a:r>
          </a:p>
          <a:p>
            <a:endParaRPr lang="fr-FR" sz="1600" dirty="0" smtClean="0"/>
          </a:p>
        </p:txBody>
      </p:sp>
      <p:sp>
        <p:nvSpPr>
          <p:cNvPr id="53" name="ZoneTexte 52"/>
          <p:cNvSpPr txBox="1"/>
          <p:nvPr/>
        </p:nvSpPr>
        <p:spPr>
          <a:xfrm>
            <a:off x="6012160" y="2636912"/>
            <a:ext cx="2952328" cy="861774"/>
          </a:xfrm>
          <a:prstGeom prst="rect">
            <a:avLst/>
          </a:prstGeom>
          <a:noFill/>
        </p:spPr>
        <p:txBody>
          <a:bodyPr wrap="square" rtlCol="0">
            <a:spAutoFit/>
          </a:bodyPr>
          <a:lstStyle/>
          <a:p>
            <a:r>
              <a:rPr lang="fr-FR" sz="1600" dirty="0" smtClean="0"/>
              <a:t>- Sa composante </a:t>
            </a:r>
            <a:r>
              <a:rPr lang="fr-FR" sz="1600" dirty="0" smtClean="0">
                <a:sym typeface="Symbol"/>
              </a:rPr>
              <a:t></a:t>
            </a:r>
            <a:r>
              <a:rPr lang="fr-FR" sz="1600" baseline="-25000" dirty="0" smtClean="0">
                <a:sym typeface="Symbol"/>
              </a:rPr>
              <a:t>Z’</a:t>
            </a:r>
            <a:r>
              <a:rPr lang="fr-FR" sz="1600" dirty="0" smtClean="0">
                <a:sym typeface="Symbol"/>
              </a:rPr>
              <a:t> </a:t>
            </a:r>
            <a:r>
              <a:rPr lang="fr-FR" sz="1600" dirty="0" smtClean="0"/>
              <a:t>selon OZ’, verticale locale, est : </a:t>
            </a:r>
            <a:r>
              <a:rPr lang="fr-FR" sz="1600" dirty="0" smtClean="0">
                <a:sym typeface="Symbol"/>
              </a:rPr>
              <a:t>sin</a:t>
            </a:r>
          </a:p>
          <a:p>
            <a:endParaRPr lang="fr-FR" dirty="0"/>
          </a:p>
        </p:txBody>
      </p:sp>
      <p:sp>
        <p:nvSpPr>
          <p:cNvPr id="67" name="ZoneTexte 66"/>
          <p:cNvSpPr txBox="1"/>
          <p:nvPr/>
        </p:nvSpPr>
        <p:spPr>
          <a:xfrm>
            <a:off x="323528" y="2636912"/>
            <a:ext cx="3384376" cy="584775"/>
          </a:xfrm>
          <a:prstGeom prst="rect">
            <a:avLst/>
          </a:prstGeom>
          <a:noFill/>
        </p:spPr>
        <p:txBody>
          <a:bodyPr wrap="square" rtlCol="0">
            <a:spAutoFit/>
          </a:bodyPr>
          <a:lstStyle/>
          <a:p>
            <a:r>
              <a:rPr lang="fr-FR" sz="1600" dirty="0" smtClean="0">
                <a:sym typeface="Symbol"/>
              </a:rPr>
              <a:t>- Sa composante </a:t>
            </a:r>
            <a:r>
              <a:rPr lang="fr-FR" sz="1600" baseline="-25000" dirty="0" smtClean="0">
                <a:sym typeface="Symbol"/>
              </a:rPr>
              <a:t>Y’</a:t>
            </a:r>
            <a:r>
              <a:rPr lang="fr-FR" sz="1600" dirty="0" smtClean="0">
                <a:sym typeface="Symbol"/>
              </a:rPr>
              <a:t> selon  OY’ (direction du Nord) est :  cos</a:t>
            </a:r>
            <a:endParaRPr lang="fr-FR"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down)">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4">
                                            <p:txEl>
                                              <p:pRg st="0" end="0"/>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9" presetClass="exit" presetSubtype="0" fill="hold" nodeType="clickEffect">
                                  <p:stCondLst>
                                    <p:cond delay="0"/>
                                  </p:stCondLst>
                                  <p:childTnLst>
                                    <p:animEffect transition="out" filter="dissolve">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par>
                                <p:cTn id="31" presetID="9"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dissolve">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53">
                                            <p:txEl>
                                              <p:pRg st="0" end="0"/>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59"/>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60"/>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64">
                                            <p:txEl>
                                              <p:pRg st="0" end="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64">
                                            <p:txEl>
                                              <p:pRg st="1" end="1"/>
                                            </p:tx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6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083CCA20-CF97-4534-A8C1-DF94BF714617}" type="slidenum">
              <a:rPr lang="fr-FR" smtClean="0"/>
              <a:pPr/>
              <a:t>35</a:t>
            </a:fld>
            <a:endParaRPr lang="fr-FR"/>
          </a:p>
        </p:txBody>
      </p:sp>
      <p:grpSp>
        <p:nvGrpSpPr>
          <p:cNvPr id="2" name="Groupe 67"/>
          <p:cNvGrpSpPr/>
          <p:nvPr/>
        </p:nvGrpSpPr>
        <p:grpSpPr>
          <a:xfrm rot="20040000">
            <a:off x="613750" y="2127241"/>
            <a:ext cx="1894547" cy="2625155"/>
            <a:chOff x="5343410" y="3645024"/>
            <a:chExt cx="1783009" cy="2688651"/>
          </a:xfrm>
        </p:grpSpPr>
        <p:sp>
          <p:nvSpPr>
            <p:cNvPr id="34" name="Ellipse 33"/>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5" name="Connecteur droit 20"/>
            <p:cNvCxnSpPr/>
            <p:nvPr/>
          </p:nvCxnSpPr>
          <p:spPr>
            <a:xfrm flipH="1">
              <a:off x="5675962" y="3645024"/>
              <a:ext cx="1344310" cy="268865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7" name="Ellipse 36"/>
            <p:cNvSpPr/>
            <p:nvPr/>
          </p:nvSpPr>
          <p:spPr>
            <a:xfrm rot="1560000">
              <a:off x="5364629" y="4821027"/>
              <a:ext cx="1761790" cy="57606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52" name="ZoneTexte 51"/>
          <p:cNvSpPr txBox="1"/>
          <p:nvPr/>
        </p:nvSpPr>
        <p:spPr>
          <a:xfrm>
            <a:off x="0" y="188640"/>
            <a:ext cx="9144000" cy="584775"/>
          </a:xfrm>
          <a:prstGeom prst="rect">
            <a:avLst/>
          </a:prstGeom>
          <a:noFill/>
        </p:spPr>
        <p:txBody>
          <a:bodyPr wrap="square" rtlCol="0">
            <a:spAutoFit/>
          </a:bodyPr>
          <a:lstStyle/>
          <a:p>
            <a:pPr algn="ctr"/>
            <a:r>
              <a:rPr lang="fr-FR" sz="1600" dirty="0" smtClean="0"/>
              <a:t>Vu en perspective, cette fois, plaçons-nous dans un plan méridien </a:t>
            </a:r>
          </a:p>
          <a:p>
            <a:pPr algn="ctr"/>
            <a:r>
              <a:rPr lang="fr-FR" sz="1600" dirty="0" smtClean="0"/>
              <a:t>et représentons les composantes du vecteur rotation terrestre:</a:t>
            </a:r>
            <a:endParaRPr lang="fr-FR" dirty="0"/>
          </a:p>
        </p:txBody>
      </p:sp>
      <p:sp>
        <p:nvSpPr>
          <p:cNvPr id="66" name="ZoneTexte 65"/>
          <p:cNvSpPr txBox="1"/>
          <p:nvPr/>
        </p:nvSpPr>
        <p:spPr>
          <a:xfrm>
            <a:off x="539552" y="692696"/>
            <a:ext cx="3797450" cy="584775"/>
          </a:xfrm>
          <a:prstGeom prst="rect">
            <a:avLst/>
          </a:prstGeom>
          <a:noFill/>
        </p:spPr>
        <p:txBody>
          <a:bodyPr wrap="none" rtlCol="0">
            <a:spAutoFit/>
          </a:bodyPr>
          <a:lstStyle/>
          <a:p>
            <a:r>
              <a:rPr lang="fr-FR" sz="1600" dirty="0" smtClean="0">
                <a:sym typeface="Symbol"/>
              </a:rPr>
              <a:t></a:t>
            </a:r>
            <a:r>
              <a:rPr lang="fr-FR" sz="1600" baseline="-25000" dirty="0" smtClean="0">
                <a:sym typeface="Symbol"/>
              </a:rPr>
              <a:t>Z’</a:t>
            </a:r>
            <a:r>
              <a:rPr lang="fr-FR" sz="1600" dirty="0" smtClean="0">
                <a:sym typeface="Symbol"/>
              </a:rPr>
              <a:t> </a:t>
            </a:r>
            <a:r>
              <a:rPr lang="fr-FR" sz="1600" dirty="0" smtClean="0"/>
              <a:t>selon la verticale locale  : </a:t>
            </a:r>
            <a:r>
              <a:rPr lang="fr-FR" sz="1600" dirty="0" smtClean="0">
                <a:sym typeface="Symbol"/>
              </a:rPr>
              <a:t>sin</a:t>
            </a:r>
          </a:p>
          <a:p>
            <a:r>
              <a:rPr lang="fr-FR" sz="1600" dirty="0" smtClean="0">
                <a:sym typeface="Symbol"/>
              </a:rPr>
              <a:t> </a:t>
            </a:r>
            <a:r>
              <a:rPr lang="fr-FR" sz="1600" baseline="-25000" dirty="0" smtClean="0">
                <a:sym typeface="Symbol"/>
              </a:rPr>
              <a:t>Y’</a:t>
            </a:r>
            <a:r>
              <a:rPr lang="fr-FR" sz="1600" dirty="0" smtClean="0">
                <a:sym typeface="Symbol"/>
              </a:rPr>
              <a:t> selon  OY’ (direction du Nord)  :  cos</a:t>
            </a:r>
            <a:endParaRPr lang="fr-FR" sz="1600" dirty="0"/>
          </a:p>
        </p:txBody>
      </p:sp>
      <p:sp>
        <p:nvSpPr>
          <p:cNvPr id="64" name="ZoneTexte 63"/>
          <p:cNvSpPr txBox="1"/>
          <p:nvPr/>
        </p:nvSpPr>
        <p:spPr>
          <a:xfrm>
            <a:off x="0" y="5118283"/>
            <a:ext cx="9144001" cy="1077218"/>
          </a:xfrm>
          <a:prstGeom prst="rect">
            <a:avLst/>
          </a:prstGeom>
          <a:noFill/>
        </p:spPr>
        <p:txBody>
          <a:bodyPr wrap="square" rtlCol="0">
            <a:spAutoFit/>
          </a:bodyPr>
          <a:lstStyle/>
          <a:p>
            <a:pPr algn="ctr"/>
            <a:r>
              <a:rPr lang="fr-FR" sz="1600" dirty="0" smtClean="0"/>
              <a:t>Un mobile se déplaçant dans le plan horizontal (OX’,OY’) est soumis à la force de Coriolis</a:t>
            </a:r>
          </a:p>
          <a:p>
            <a:pPr>
              <a:buFontTx/>
              <a:buChar char="-"/>
            </a:pPr>
            <a:r>
              <a:rPr lang="fr-FR" sz="1600" dirty="0" smtClean="0"/>
              <a:t>d’intensité 2m</a:t>
            </a:r>
            <a:r>
              <a:rPr lang="fr-FR" sz="1600" dirty="0" smtClean="0">
                <a:sym typeface="Symbol"/>
              </a:rPr>
              <a:t> </a:t>
            </a:r>
            <a:r>
              <a:rPr lang="fr-FR" sz="1600" baseline="-25000" dirty="0" smtClean="0">
                <a:sym typeface="Symbol"/>
              </a:rPr>
              <a:t>Z’</a:t>
            </a:r>
            <a:r>
              <a:rPr lang="fr-FR" sz="1600" dirty="0" smtClean="0"/>
              <a:t> </a:t>
            </a:r>
          </a:p>
          <a:p>
            <a:pPr>
              <a:buFontTx/>
              <a:buChar char="-"/>
            </a:pPr>
            <a:r>
              <a:rPr lang="fr-FR" sz="1600" dirty="0" smtClean="0"/>
              <a:t>et dont la direction est opposée à celle de l’accélération de Coriolis, donnée par  la règle des trois doigts précédemment décrite</a:t>
            </a:r>
          </a:p>
        </p:txBody>
      </p:sp>
      <p:grpSp>
        <p:nvGrpSpPr>
          <p:cNvPr id="3" name="Groupe 46"/>
          <p:cNvGrpSpPr/>
          <p:nvPr/>
        </p:nvGrpSpPr>
        <p:grpSpPr>
          <a:xfrm rot="20040000">
            <a:off x="978389" y="2422048"/>
            <a:ext cx="2114614" cy="1235421"/>
            <a:chOff x="3956376" y="2707013"/>
            <a:chExt cx="2114614" cy="1235421"/>
          </a:xfrm>
        </p:grpSpPr>
        <p:grpSp>
          <p:nvGrpSpPr>
            <p:cNvPr id="4" name="Groupe 63"/>
            <p:cNvGrpSpPr/>
            <p:nvPr/>
          </p:nvGrpSpPr>
          <p:grpSpPr>
            <a:xfrm>
              <a:off x="4810844" y="2707013"/>
              <a:ext cx="472583" cy="767388"/>
              <a:chOff x="6652475" y="4159346"/>
              <a:chExt cx="444760" cy="785954"/>
            </a:xfrm>
          </p:grpSpPr>
          <p:cxnSp>
            <p:nvCxnSpPr>
              <p:cNvPr id="19" name="Connecteur droit avec flèche 18"/>
              <p:cNvCxnSpPr/>
              <p:nvPr/>
            </p:nvCxnSpPr>
            <p:spPr>
              <a:xfrm rot="2580000" flipH="1" flipV="1">
                <a:off x="6652475" y="4429051"/>
                <a:ext cx="363545" cy="516249"/>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rot="1560000">
                <a:off x="6796051" y="4159346"/>
                <a:ext cx="301184" cy="315221"/>
              </a:xfrm>
              <a:prstGeom prst="rect">
                <a:avLst/>
              </a:prstGeom>
              <a:noFill/>
            </p:spPr>
            <p:txBody>
              <a:bodyPr wrap="none" rtlCol="0">
                <a:spAutoFit/>
              </a:bodyPr>
              <a:lstStyle/>
              <a:p>
                <a:r>
                  <a:rPr lang="fr-FR" sz="1400" dirty="0" smtClean="0">
                    <a:solidFill>
                      <a:srgbClr val="002060"/>
                    </a:solidFill>
                  </a:rPr>
                  <a:t>Y’</a:t>
                </a:r>
                <a:endParaRPr lang="fr-FR" sz="1400" dirty="0">
                  <a:solidFill>
                    <a:srgbClr val="002060"/>
                  </a:solidFill>
                </a:endParaRPr>
              </a:p>
            </p:txBody>
          </p:sp>
        </p:grpSp>
        <p:grpSp>
          <p:nvGrpSpPr>
            <p:cNvPr id="6" name="Groupe 45"/>
            <p:cNvGrpSpPr/>
            <p:nvPr/>
          </p:nvGrpSpPr>
          <p:grpSpPr>
            <a:xfrm>
              <a:off x="3956376" y="3031911"/>
              <a:ext cx="2114614" cy="910523"/>
              <a:chOff x="3956376" y="3031911"/>
              <a:chExt cx="2114614" cy="910523"/>
            </a:xfrm>
          </p:grpSpPr>
          <p:grpSp>
            <p:nvGrpSpPr>
              <p:cNvPr id="7" name="Groupe 49"/>
              <p:cNvGrpSpPr/>
              <p:nvPr/>
            </p:nvGrpSpPr>
            <p:grpSpPr>
              <a:xfrm>
                <a:off x="4274237" y="3611033"/>
                <a:ext cx="283086" cy="301061"/>
                <a:chOff x="6147475" y="5085184"/>
                <a:chExt cx="266420" cy="308342"/>
              </a:xfrm>
            </p:grpSpPr>
            <p:sp>
              <p:nvSpPr>
                <p:cNvPr id="32" name="Ellipse 31"/>
                <p:cNvSpPr/>
                <p:nvPr/>
              </p:nvSpPr>
              <p:spPr>
                <a:xfrm>
                  <a:off x="6228184" y="508518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p:cNvSpPr txBox="1"/>
                <p:nvPr/>
              </p:nvSpPr>
              <p:spPr>
                <a:xfrm rot="1560000">
                  <a:off x="6147475" y="5116528"/>
                  <a:ext cx="266420" cy="276998"/>
                </a:xfrm>
                <a:prstGeom prst="rect">
                  <a:avLst/>
                </a:prstGeom>
                <a:noFill/>
              </p:spPr>
              <p:txBody>
                <a:bodyPr wrap="none" rtlCol="0">
                  <a:spAutoFit/>
                </a:bodyPr>
                <a:lstStyle/>
                <a:p>
                  <a:r>
                    <a:rPr lang="fr-FR" sz="1200" dirty="0" smtClean="0"/>
                    <a:t>C</a:t>
                  </a:r>
                  <a:endParaRPr lang="fr-FR" sz="1200" dirty="0"/>
                </a:p>
              </p:txBody>
            </p:sp>
          </p:grpSp>
          <p:grpSp>
            <p:nvGrpSpPr>
              <p:cNvPr id="8" name="Groupe 65"/>
              <p:cNvGrpSpPr/>
              <p:nvPr/>
            </p:nvGrpSpPr>
            <p:grpSpPr>
              <a:xfrm>
                <a:off x="3956376" y="3031911"/>
                <a:ext cx="1476000" cy="568841"/>
                <a:chOff x="5848333" y="4492060"/>
                <a:chExt cx="1389105" cy="582598"/>
              </a:xfrm>
            </p:grpSpPr>
            <p:sp>
              <p:nvSpPr>
                <p:cNvPr id="29" name="Ellipse 28"/>
                <p:cNvSpPr/>
                <p:nvPr/>
              </p:nvSpPr>
              <p:spPr>
                <a:xfrm rot="1560000">
                  <a:off x="5848333" y="4492060"/>
                  <a:ext cx="1389105" cy="368707"/>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ZoneTexte 26"/>
                <p:cNvSpPr txBox="1"/>
                <p:nvPr/>
              </p:nvSpPr>
              <p:spPr>
                <a:xfrm rot="1560000">
                  <a:off x="6585651" y="4759437"/>
                  <a:ext cx="285434" cy="315221"/>
                </a:xfrm>
                <a:prstGeom prst="rect">
                  <a:avLst/>
                </a:prstGeom>
                <a:noFill/>
              </p:spPr>
              <p:txBody>
                <a:bodyPr wrap="none" rtlCol="0">
                  <a:spAutoFit/>
                </a:bodyPr>
                <a:lstStyle/>
                <a:p>
                  <a:r>
                    <a:rPr lang="fr-FR" sz="1400" dirty="0" smtClean="0">
                      <a:solidFill>
                        <a:srgbClr val="002060"/>
                      </a:solidFill>
                    </a:rPr>
                    <a:t>O</a:t>
                  </a:r>
                  <a:endParaRPr lang="fr-FR" sz="1400" dirty="0">
                    <a:solidFill>
                      <a:srgbClr val="002060"/>
                    </a:solidFill>
                  </a:endParaRPr>
                </a:p>
              </p:txBody>
            </p:sp>
          </p:grpSp>
          <p:grpSp>
            <p:nvGrpSpPr>
              <p:cNvPr id="9" name="Groupe 64"/>
              <p:cNvGrpSpPr/>
              <p:nvPr/>
            </p:nvGrpSpPr>
            <p:grpSpPr>
              <a:xfrm>
                <a:off x="4552658" y="3059076"/>
                <a:ext cx="1518332" cy="883358"/>
                <a:chOff x="6409510" y="4519911"/>
                <a:chExt cx="1428944" cy="904728"/>
              </a:xfrm>
            </p:grpSpPr>
            <p:cxnSp>
              <p:nvCxnSpPr>
                <p:cNvPr id="15" name="Connecteur droit avec flèche 14"/>
                <p:cNvCxnSpPr/>
                <p:nvPr/>
              </p:nvCxnSpPr>
              <p:spPr>
                <a:xfrm rot="1560000" flipV="1">
                  <a:off x="6409510" y="4519911"/>
                  <a:ext cx="1071196" cy="904728"/>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rot="1500000">
                  <a:off x="7540168" y="4691997"/>
                  <a:ext cx="298286" cy="315223"/>
                </a:xfrm>
                <a:prstGeom prst="rect">
                  <a:avLst/>
                </a:prstGeom>
                <a:noFill/>
              </p:spPr>
              <p:txBody>
                <a:bodyPr wrap="none" rtlCol="0">
                  <a:spAutoFit/>
                </a:bodyPr>
                <a:lstStyle/>
                <a:p>
                  <a:r>
                    <a:rPr lang="fr-FR" sz="1400" dirty="0" smtClean="0">
                      <a:solidFill>
                        <a:srgbClr val="002060"/>
                      </a:solidFill>
                    </a:rPr>
                    <a:t>Z’</a:t>
                  </a:r>
                  <a:endParaRPr lang="fr-FR" sz="1400" dirty="0">
                    <a:solidFill>
                      <a:srgbClr val="002060"/>
                    </a:solidFill>
                  </a:endParaRPr>
                </a:p>
              </p:txBody>
            </p:sp>
          </p:grpSp>
        </p:grpSp>
      </p:grpSp>
      <p:grpSp>
        <p:nvGrpSpPr>
          <p:cNvPr id="10" name="Groupe 50"/>
          <p:cNvGrpSpPr/>
          <p:nvPr/>
        </p:nvGrpSpPr>
        <p:grpSpPr>
          <a:xfrm>
            <a:off x="1374975" y="2204864"/>
            <a:ext cx="376811" cy="610165"/>
            <a:chOff x="4355976" y="2276872"/>
            <a:chExt cx="376811" cy="610165"/>
          </a:xfrm>
        </p:grpSpPr>
        <p:sp>
          <p:nvSpPr>
            <p:cNvPr id="13" name="Flèche droite 12"/>
            <p:cNvSpPr/>
            <p:nvPr/>
          </p:nvSpPr>
          <p:spPr>
            <a:xfrm rot="16320000">
              <a:off x="4462787" y="2617037"/>
              <a:ext cx="396000" cy="144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rot="21600000">
              <a:off x="4355976" y="2276872"/>
              <a:ext cx="342700" cy="300508"/>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cxnSp>
        <p:nvCxnSpPr>
          <p:cNvPr id="58" name="Connecteur droit 57"/>
          <p:cNvCxnSpPr/>
          <p:nvPr/>
        </p:nvCxnSpPr>
        <p:spPr>
          <a:xfrm>
            <a:off x="1622731" y="3608863"/>
            <a:ext cx="508300" cy="216000"/>
          </a:xfrm>
          <a:prstGeom prst="line">
            <a:avLst/>
          </a:prstGeom>
        </p:spPr>
        <p:style>
          <a:lnRef idx="1">
            <a:schemeClr val="accent1"/>
          </a:lnRef>
          <a:fillRef idx="0">
            <a:schemeClr val="accent1"/>
          </a:fillRef>
          <a:effectRef idx="0">
            <a:schemeClr val="accent1"/>
          </a:effectRef>
          <a:fontRef idx="minor">
            <a:schemeClr val="tx1"/>
          </a:fontRef>
        </p:style>
      </p:cxnSp>
      <p:grpSp>
        <p:nvGrpSpPr>
          <p:cNvPr id="12" name="Groupe 63"/>
          <p:cNvGrpSpPr/>
          <p:nvPr/>
        </p:nvGrpSpPr>
        <p:grpSpPr>
          <a:xfrm>
            <a:off x="1266935" y="3068960"/>
            <a:ext cx="864096" cy="777038"/>
            <a:chOff x="1462748" y="2078995"/>
            <a:chExt cx="864096" cy="777038"/>
          </a:xfrm>
        </p:grpSpPr>
        <p:sp>
          <p:nvSpPr>
            <p:cNvPr id="62" name="Arc 61"/>
            <p:cNvSpPr/>
            <p:nvPr/>
          </p:nvSpPr>
          <p:spPr>
            <a:xfrm rot="2997094">
              <a:off x="1467853" y="2073890"/>
              <a:ext cx="777038" cy="787247"/>
            </a:xfrm>
            <a:prstGeom prst="arc">
              <a:avLst>
                <a:gd name="adj1" fmla="val 17207346"/>
                <a:gd name="adj2" fmla="val 21201651"/>
              </a:avLst>
            </a:prstGeom>
            <a:noFill/>
            <a:ln>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3" name="ZoneTexte 62"/>
            <p:cNvSpPr txBox="1"/>
            <p:nvPr/>
          </p:nvSpPr>
          <p:spPr>
            <a:xfrm>
              <a:off x="2002716" y="2285727"/>
              <a:ext cx="324128" cy="369332"/>
            </a:xfrm>
            <a:prstGeom prst="rect">
              <a:avLst/>
            </a:prstGeom>
            <a:noFill/>
          </p:spPr>
          <p:txBody>
            <a:bodyPr wrap="none" rtlCol="0">
              <a:spAutoFit/>
            </a:bodyPr>
            <a:lstStyle/>
            <a:p>
              <a:r>
                <a:rPr lang="fr-FR" dirty="0" smtClean="0">
                  <a:solidFill>
                    <a:srgbClr val="FF0000"/>
                  </a:solidFill>
                  <a:sym typeface="Symbol"/>
                </a:rPr>
                <a:t></a:t>
              </a:r>
              <a:endParaRPr lang="fr-FR" dirty="0">
                <a:solidFill>
                  <a:srgbClr val="FF0000"/>
                </a:solidFill>
              </a:endParaRPr>
            </a:p>
          </p:txBody>
        </p:sp>
      </p:grpSp>
      <p:grpSp>
        <p:nvGrpSpPr>
          <p:cNvPr id="22" name="Groupe 56"/>
          <p:cNvGrpSpPr/>
          <p:nvPr/>
        </p:nvGrpSpPr>
        <p:grpSpPr>
          <a:xfrm rot="1555559">
            <a:off x="1793752" y="2663918"/>
            <a:ext cx="344966" cy="540450"/>
            <a:chOff x="4863436" y="2638074"/>
            <a:chExt cx="344966" cy="540450"/>
          </a:xfrm>
        </p:grpSpPr>
        <p:cxnSp>
          <p:nvCxnSpPr>
            <p:cNvPr id="55" name="Connecteur droit avec flèche 54"/>
            <p:cNvCxnSpPr/>
            <p:nvPr/>
          </p:nvCxnSpPr>
          <p:spPr>
            <a:xfrm rot="19924441" flipH="1" flipV="1">
              <a:off x="5084186" y="2818524"/>
              <a:ext cx="108000" cy="360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rot="20044441">
              <a:off x="4863436" y="2638074"/>
              <a:ext cx="344966" cy="246221"/>
            </a:xfrm>
            <a:prstGeom prst="rect">
              <a:avLst/>
            </a:prstGeom>
            <a:noFill/>
          </p:spPr>
          <p:txBody>
            <a:bodyPr wrap="none" rtlCol="0">
              <a:spAutoFit/>
            </a:bodyPr>
            <a:lstStyle/>
            <a:p>
              <a:r>
                <a:rPr lang="fr-FR" sz="1000" dirty="0" smtClean="0">
                  <a:solidFill>
                    <a:srgbClr val="002060"/>
                  </a:solidFill>
                  <a:sym typeface="Symbol"/>
                </a:rPr>
                <a:t></a:t>
              </a:r>
              <a:r>
                <a:rPr lang="fr-FR" sz="1000" baseline="-25000" dirty="0" smtClean="0">
                  <a:solidFill>
                    <a:srgbClr val="002060"/>
                  </a:solidFill>
                  <a:sym typeface="Symbol"/>
                </a:rPr>
                <a:t>Y’</a:t>
              </a:r>
              <a:endParaRPr lang="fr-FR" sz="1000" dirty="0"/>
            </a:p>
          </p:txBody>
        </p:sp>
      </p:grpSp>
      <p:sp>
        <p:nvSpPr>
          <p:cNvPr id="51" name="Ellipse 50"/>
          <p:cNvSpPr/>
          <p:nvPr/>
        </p:nvSpPr>
        <p:spPr>
          <a:xfrm>
            <a:off x="1159430" y="2749921"/>
            <a:ext cx="971601" cy="1687191"/>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9" name="Connecteur droit avec flèche 68"/>
          <p:cNvCxnSpPr/>
          <p:nvPr/>
        </p:nvCxnSpPr>
        <p:spPr>
          <a:xfrm rot="21420000" flipV="1">
            <a:off x="2094975" y="3131992"/>
            <a:ext cx="459075" cy="106220"/>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0" name="ZoneTexte 69"/>
          <p:cNvSpPr txBox="1"/>
          <p:nvPr/>
        </p:nvSpPr>
        <p:spPr>
          <a:xfrm>
            <a:off x="2438753" y="2924944"/>
            <a:ext cx="340350" cy="338554"/>
          </a:xfrm>
          <a:prstGeom prst="rect">
            <a:avLst/>
          </a:prstGeom>
          <a:noFill/>
        </p:spPr>
        <p:txBody>
          <a:bodyPr wrap="none" rtlCol="0">
            <a:spAutoFit/>
          </a:bodyPr>
          <a:lstStyle/>
          <a:p>
            <a:r>
              <a:rPr lang="fr-FR" sz="1600" dirty="0" smtClean="0">
                <a:solidFill>
                  <a:srgbClr val="002060"/>
                </a:solidFill>
              </a:rPr>
              <a:t>X’</a:t>
            </a:r>
            <a:endParaRPr lang="fr-FR" sz="1600" dirty="0">
              <a:solidFill>
                <a:srgbClr val="002060"/>
              </a:solidFill>
            </a:endParaRPr>
          </a:p>
        </p:txBody>
      </p:sp>
      <p:grpSp>
        <p:nvGrpSpPr>
          <p:cNvPr id="86" name="Groupe 85"/>
          <p:cNvGrpSpPr/>
          <p:nvPr/>
        </p:nvGrpSpPr>
        <p:grpSpPr>
          <a:xfrm>
            <a:off x="2084211" y="2780928"/>
            <a:ext cx="464507" cy="530915"/>
            <a:chOff x="5975846" y="2820417"/>
            <a:chExt cx="464507" cy="530915"/>
          </a:xfrm>
        </p:grpSpPr>
        <p:cxnSp>
          <p:nvCxnSpPr>
            <p:cNvPr id="49" name="Connecteur droit avec flèche 48"/>
            <p:cNvCxnSpPr/>
            <p:nvPr/>
          </p:nvCxnSpPr>
          <p:spPr>
            <a:xfrm flipV="1">
              <a:off x="5975846" y="3036441"/>
              <a:ext cx="327549" cy="25380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5" name="ZoneTexte 84"/>
            <p:cNvSpPr txBox="1"/>
            <p:nvPr/>
          </p:nvSpPr>
          <p:spPr>
            <a:xfrm>
              <a:off x="6087371" y="2820417"/>
              <a:ext cx="352982" cy="530915"/>
            </a:xfrm>
            <a:prstGeom prst="rect">
              <a:avLst/>
            </a:prstGeom>
            <a:noFill/>
          </p:spPr>
          <p:txBody>
            <a:bodyPr wrap="none" rtlCol="0">
              <a:spAutoFit/>
            </a:bodyPr>
            <a:lstStyle/>
            <a:p>
              <a:r>
                <a:rPr lang="fr-FR" sz="1050" dirty="0" smtClean="0">
                  <a:solidFill>
                    <a:srgbClr val="002060"/>
                  </a:solidFill>
                  <a:sym typeface="Symbol"/>
                </a:rPr>
                <a:t></a:t>
              </a:r>
              <a:r>
                <a:rPr lang="fr-FR" sz="1050" baseline="-25000" dirty="0" smtClean="0">
                  <a:solidFill>
                    <a:srgbClr val="002060"/>
                  </a:solidFill>
                  <a:sym typeface="Symbol"/>
                </a:rPr>
                <a:t>Z’</a:t>
              </a:r>
              <a:endParaRPr lang="fr-FR" sz="1050" baseline="-25000" dirty="0" smtClean="0">
                <a:solidFill>
                  <a:srgbClr val="002060"/>
                </a:solidFill>
              </a:endParaRPr>
            </a:p>
            <a:p>
              <a:endParaRPr lang="fr-FR" dirty="0"/>
            </a:p>
          </p:txBody>
        </p:sp>
      </p:grpSp>
      <p:grpSp>
        <p:nvGrpSpPr>
          <p:cNvPr id="88" name="Groupe 87"/>
          <p:cNvGrpSpPr/>
          <p:nvPr/>
        </p:nvGrpSpPr>
        <p:grpSpPr>
          <a:xfrm rot="2657117">
            <a:off x="4355976" y="1653713"/>
            <a:ext cx="4112002" cy="3249652"/>
            <a:chOff x="2761748" y="2348880"/>
            <a:chExt cx="4112002" cy="3249652"/>
          </a:xfrm>
        </p:grpSpPr>
        <p:grpSp>
          <p:nvGrpSpPr>
            <p:cNvPr id="89" name="Groupe 75"/>
            <p:cNvGrpSpPr/>
            <p:nvPr/>
          </p:nvGrpSpPr>
          <p:grpSpPr>
            <a:xfrm>
              <a:off x="2761748" y="3356992"/>
              <a:ext cx="3682460" cy="2088232"/>
              <a:chOff x="2761748" y="3356992"/>
              <a:chExt cx="3682460" cy="2088232"/>
            </a:xfrm>
          </p:grpSpPr>
          <p:cxnSp>
            <p:nvCxnSpPr>
              <p:cNvPr id="131" name="Connecteur droit 130"/>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132" name="Groupe 74"/>
              <p:cNvGrpSpPr/>
              <p:nvPr/>
            </p:nvGrpSpPr>
            <p:grpSpPr>
              <a:xfrm>
                <a:off x="2761748" y="3356992"/>
                <a:ext cx="3682460" cy="2088232"/>
                <a:chOff x="2761748" y="3356992"/>
                <a:chExt cx="3682460" cy="2088232"/>
              </a:xfrm>
            </p:grpSpPr>
            <p:cxnSp>
              <p:nvCxnSpPr>
                <p:cNvPr id="133" name="Connecteur droit 132"/>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134" name="Groupe 73"/>
                <p:cNvGrpSpPr/>
                <p:nvPr/>
              </p:nvGrpSpPr>
              <p:grpSpPr>
                <a:xfrm>
                  <a:off x="2771800" y="3356992"/>
                  <a:ext cx="3672408" cy="2088232"/>
                  <a:chOff x="2771800" y="3356992"/>
                  <a:chExt cx="3672408" cy="2088232"/>
                </a:xfrm>
              </p:grpSpPr>
              <p:sp>
                <p:nvSpPr>
                  <p:cNvPr id="135" name="Ellipse 13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90" name="Groupe 70"/>
            <p:cNvGrpSpPr/>
            <p:nvPr/>
          </p:nvGrpSpPr>
          <p:grpSpPr>
            <a:xfrm>
              <a:off x="3923929" y="2699629"/>
              <a:ext cx="2808311" cy="2601580"/>
              <a:chOff x="683569" y="1628801"/>
              <a:chExt cx="2808311" cy="2601580"/>
            </a:xfrm>
          </p:grpSpPr>
          <p:sp>
            <p:nvSpPr>
              <p:cNvPr id="122" name="ZoneTexte 121"/>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123" name="Groupe 69"/>
              <p:cNvGrpSpPr/>
              <p:nvPr/>
            </p:nvGrpSpPr>
            <p:grpSpPr>
              <a:xfrm>
                <a:off x="683569" y="1628801"/>
                <a:ext cx="2520280" cy="2601580"/>
                <a:chOff x="683569" y="1628801"/>
                <a:chExt cx="2520280" cy="2601580"/>
              </a:xfrm>
            </p:grpSpPr>
            <p:sp>
              <p:nvSpPr>
                <p:cNvPr id="124" name="ZoneTexte 123"/>
                <p:cNvSpPr txBox="1"/>
                <p:nvPr/>
              </p:nvSpPr>
              <p:spPr>
                <a:xfrm>
                  <a:off x="827584" y="3861049"/>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125" name="Groupe 22"/>
                <p:cNvGrpSpPr/>
                <p:nvPr/>
              </p:nvGrpSpPr>
              <p:grpSpPr>
                <a:xfrm>
                  <a:off x="683569" y="1628801"/>
                  <a:ext cx="2520280" cy="2376264"/>
                  <a:chOff x="683568" y="1628800"/>
                  <a:chExt cx="2520280" cy="2376264"/>
                </a:xfrm>
              </p:grpSpPr>
              <p:grpSp>
                <p:nvGrpSpPr>
                  <p:cNvPr id="126" name="Groupe 17"/>
                  <p:cNvGrpSpPr/>
                  <p:nvPr/>
                </p:nvGrpSpPr>
                <p:grpSpPr>
                  <a:xfrm>
                    <a:off x="683568" y="1628800"/>
                    <a:ext cx="2520280" cy="2376264"/>
                    <a:chOff x="179512" y="1484784"/>
                    <a:chExt cx="2520280" cy="2376264"/>
                  </a:xfrm>
                </p:grpSpPr>
                <p:cxnSp>
                  <p:nvCxnSpPr>
                    <p:cNvPr id="128" name="Connecteur droit avec flèche 127"/>
                    <p:cNvCxnSpPr/>
                    <p:nvPr/>
                  </p:nvCxnSpPr>
                  <p:spPr>
                    <a:xfrm flipV="1">
                      <a:off x="755575"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9"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0"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27" name="ZoneTexte 126"/>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grpSp>
        <p:grpSp>
          <p:nvGrpSpPr>
            <p:cNvPr id="91" name="Groupe 77"/>
            <p:cNvGrpSpPr/>
            <p:nvPr/>
          </p:nvGrpSpPr>
          <p:grpSpPr>
            <a:xfrm>
              <a:off x="4067944" y="2348880"/>
              <a:ext cx="2805806" cy="3249652"/>
              <a:chOff x="4067944" y="2348880"/>
              <a:chExt cx="2805806" cy="3249652"/>
            </a:xfrm>
          </p:grpSpPr>
          <p:sp>
            <p:nvSpPr>
              <p:cNvPr id="109" name="ZoneTexte 108"/>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10" name="Groupe 68"/>
              <p:cNvGrpSpPr/>
              <p:nvPr/>
            </p:nvGrpSpPr>
            <p:grpSpPr>
              <a:xfrm>
                <a:off x="4067944" y="2348880"/>
                <a:ext cx="2805806" cy="3249652"/>
                <a:chOff x="4067944" y="2214156"/>
                <a:chExt cx="2805806" cy="3249652"/>
              </a:xfrm>
            </p:grpSpPr>
            <p:sp>
              <p:nvSpPr>
                <p:cNvPr id="111" name="Rectangle 11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12" name="Groupe 67"/>
                <p:cNvGrpSpPr/>
                <p:nvPr/>
              </p:nvGrpSpPr>
              <p:grpSpPr>
                <a:xfrm>
                  <a:off x="4067944" y="2214156"/>
                  <a:ext cx="2520280" cy="3249652"/>
                  <a:chOff x="4067944" y="2214156"/>
                  <a:chExt cx="2520280" cy="3249652"/>
                </a:xfrm>
              </p:grpSpPr>
              <p:sp>
                <p:nvSpPr>
                  <p:cNvPr id="113" name="ZoneTexte 112"/>
                  <p:cNvSpPr txBox="1"/>
                  <p:nvPr/>
                </p:nvSpPr>
                <p:spPr>
                  <a:xfrm>
                    <a:off x="4067944" y="2934236"/>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14" name="Groupe 65"/>
                  <p:cNvGrpSpPr/>
                  <p:nvPr/>
                </p:nvGrpSpPr>
                <p:grpSpPr>
                  <a:xfrm>
                    <a:off x="4495570" y="2214156"/>
                    <a:ext cx="2092654" cy="3249652"/>
                    <a:chOff x="4495570" y="2214156"/>
                    <a:chExt cx="2092654" cy="3249652"/>
                  </a:xfrm>
                </p:grpSpPr>
                <p:grpSp>
                  <p:nvGrpSpPr>
                    <p:cNvPr id="115" name="Groupe 23"/>
                    <p:cNvGrpSpPr/>
                    <p:nvPr/>
                  </p:nvGrpSpPr>
                  <p:grpSpPr>
                    <a:xfrm>
                      <a:off x="4495570" y="2214156"/>
                      <a:ext cx="2092654" cy="2880320"/>
                      <a:chOff x="1259632" y="1278052"/>
                      <a:chExt cx="2092654" cy="2880320"/>
                    </a:xfrm>
                  </p:grpSpPr>
                  <p:grpSp>
                    <p:nvGrpSpPr>
                      <p:cNvPr id="117" name="Groupe 17"/>
                      <p:cNvGrpSpPr/>
                      <p:nvPr/>
                    </p:nvGrpSpPr>
                    <p:grpSpPr>
                      <a:xfrm>
                        <a:off x="1259632" y="1340768"/>
                        <a:ext cx="2092654" cy="2817604"/>
                        <a:chOff x="755576" y="1196752"/>
                        <a:chExt cx="2092654" cy="2817604"/>
                      </a:xfrm>
                    </p:grpSpPr>
                    <p:cxnSp>
                      <p:nvCxnSpPr>
                        <p:cNvPr id="119" name="Connecteur droit avec flèche 118"/>
                        <p:cNvCxnSpPr/>
                        <p:nvPr/>
                      </p:nvCxnSpPr>
                      <p:spPr>
                        <a:xfrm>
                          <a:off x="759998" y="3150260"/>
                          <a:ext cx="1584176" cy="86409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20" name="Connecteur droit avec flèche 28"/>
                        <p:cNvCxnSpPr/>
                        <p:nvPr/>
                      </p:nvCxnSpPr>
                      <p:spPr>
                        <a:xfrm flipV="1">
                          <a:off x="755576" y="1854116"/>
                          <a:ext cx="2092654" cy="12868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21"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118" name="ZoneTexte 117"/>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116" name="ZoneTexte 115"/>
                    <p:cNvSpPr txBox="1"/>
                    <p:nvPr/>
                  </p:nvSpPr>
                  <p:spPr>
                    <a:xfrm>
                      <a:off x="5724128" y="5094476"/>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sp>
          <p:nvSpPr>
            <p:cNvPr id="92" name="Flèche courbée vers la droite 91"/>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93" name="Picture 2" descr="C:\Users\Denise\AppData\Local\Microsoft\Windows\INetCache\IE\LTJQEBO3\MC900334456[1].wmf"/>
            <p:cNvPicPr>
              <a:picLocks noChangeAspect="1" noChangeArrowheads="1"/>
            </p:cNvPicPr>
            <p:nvPr/>
          </p:nvPicPr>
          <p:blipFill>
            <a:blip r:embed="rId2" cstate="print"/>
            <a:srcRect/>
            <a:stretch>
              <a:fillRect/>
            </a:stretch>
          </p:blipFill>
          <p:spPr bwMode="auto">
            <a:xfrm flipH="1">
              <a:off x="4705964" y="4302388"/>
              <a:ext cx="322434" cy="423627"/>
            </a:xfrm>
            <a:prstGeom prst="rect">
              <a:avLst/>
            </a:prstGeom>
            <a:noFill/>
          </p:spPr>
        </p:pic>
        <p:sp>
          <p:nvSpPr>
            <p:cNvPr id="94" name="Rectangle 93"/>
            <p:cNvSpPr/>
            <p:nvPr/>
          </p:nvSpPr>
          <p:spPr>
            <a:xfrm>
              <a:off x="4387494" y="3244334"/>
              <a:ext cx="369012" cy="369332"/>
            </a:xfrm>
            <a:prstGeom prst="rect">
              <a:avLst/>
            </a:prstGeom>
          </p:spPr>
          <p:txBody>
            <a:bodyPr wrap="none">
              <a:spAutoFit/>
            </a:bodyPr>
            <a:lstStyle/>
            <a:p>
              <a:r>
                <a:rPr lang="fr-FR" dirty="0" smtClean="0">
                  <a:solidFill>
                    <a:srgbClr val="FF0000"/>
                  </a:solidFill>
                  <a:latin typeface="Script MT Bold" pitchFamily="66" charset="0"/>
                </a:rPr>
                <a:t>R</a:t>
              </a:r>
              <a:endParaRPr lang="fr-FR" dirty="0"/>
            </a:p>
          </p:txBody>
        </p:sp>
        <p:grpSp>
          <p:nvGrpSpPr>
            <p:cNvPr id="95" name="Groupe 101"/>
            <p:cNvGrpSpPr/>
            <p:nvPr/>
          </p:nvGrpSpPr>
          <p:grpSpPr>
            <a:xfrm rot="-780000">
              <a:off x="4971493" y="4474965"/>
              <a:ext cx="403586" cy="588467"/>
              <a:chOff x="4888494" y="4578017"/>
              <a:chExt cx="403586" cy="588467"/>
            </a:xfrm>
          </p:grpSpPr>
          <p:cxnSp>
            <p:nvCxnSpPr>
              <p:cNvPr id="107" name="Connecteur droit avec flèche 106"/>
              <p:cNvCxnSpPr/>
              <p:nvPr/>
            </p:nvCxnSpPr>
            <p:spPr>
              <a:xfrm rot="-840000">
                <a:off x="4888494" y="4578017"/>
                <a:ext cx="0" cy="36000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8" name="ZoneTexte 107"/>
              <p:cNvSpPr txBox="1"/>
              <p:nvPr/>
            </p:nvSpPr>
            <p:spPr>
              <a:xfrm>
                <a:off x="4892612" y="4797152"/>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grpSp>
        <p:sp>
          <p:nvSpPr>
            <p:cNvPr id="96" name="ZoneTexte 95"/>
            <p:cNvSpPr txBox="1"/>
            <p:nvPr/>
          </p:nvSpPr>
          <p:spPr>
            <a:xfrm>
              <a:off x="5292080" y="4509120"/>
              <a:ext cx="216024" cy="369332"/>
            </a:xfrm>
            <a:prstGeom prst="rect">
              <a:avLst/>
            </a:prstGeom>
            <a:noFill/>
          </p:spPr>
          <p:txBody>
            <a:bodyPr wrap="square" rtlCol="0">
              <a:spAutoFit/>
            </a:bodyPr>
            <a:lstStyle/>
            <a:p>
              <a:endParaRPr lang="fr-FR" dirty="0"/>
            </a:p>
          </p:txBody>
        </p:sp>
        <p:grpSp>
          <p:nvGrpSpPr>
            <p:cNvPr id="97" name="Groupe 75"/>
            <p:cNvGrpSpPr/>
            <p:nvPr/>
          </p:nvGrpSpPr>
          <p:grpSpPr>
            <a:xfrm rot="60000">
              <a:off x="4434221" y="4572042"/>
              <a:ext cx="473463" cy="392857"/>
              <a:chOff x="4393393" y="4620319"/>
              <a:chExt cx="473463" cy="392857"/>
            </a:xfrm>
          </p:grpSpPr>
          <p:cxnSp>
            <p:nvCxnSpPr>
              <p:cNvPr id="105" name="Connecteur droit avec flèche 104"/>
              <p:cNvCxnSpPr/>
              <p:nvPr/>
            </p:nvCxnSpPr>
            <p:spPr>
              <a:xfrm rot="-840000" flipH="1">
                <a:off x="4423171" y="4620319"/>
                <a:ext cx="324000"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6" name="ZoneTexte 105"/>
              <p:cNvSpPr txBox="1"/>
              <p:nvPr/>
            </p:nvSpPr>
            <p:spPr>
              <a:xfrm>
                <a:off x="4393393" y="4643844"/>
                <a:ext cx="473463" cy="369332"/>
              </a:xfrm>
              <a:prstGeom prst="rect">
                <a:avLst/>
              </a:prstGeom>
              <a:noFill/>
            </p:spPr>
            <p:txBody>
              <a:bodyPr wrap="none" rtlCol="0">
                <a:spAutoFit/>
              </a:bodyPr>
              <a:lstStyle/>
              <a:p>
                <a:r>
                  <a:rPr lang="fr-FR" b="1" dirty="0" smtClean="0">
                    <a:solidFill>
                      <a:schemeClr val="bg1">
                        <a:lumMod val="50000"/>
                      </a:schemeClr>
                    </a:solidFill>
                  </a:rPr>
                  <a:t>F</a:t>
                </a:r>
                <a:r>
                  <a:rPr lang="fr-FR" baseline="-25000" dirty="0" smtClean="0">
                    <a:solidFill>
                      <a:schemeClr val="bg1">
                        <a:lumMod val="50000"/>
                      </a:schemeClr>
                    </a:solidFill>
                  </a:rPr>
                  <a:t>CO</a:t>
                </a:r>
                <a:endParaRPr lang="fr-FR" baseline="-25000" dirty="0">
                  <a:solidFill>
                    <a:schemeClr val="bg1">
                      <a:lumMod val="50000"/>
                    </a:schemeClr>
                  </a:solidFill>
                </a:endParaRPr>
              </a:p>
            </p:txBody>
          </p:sp>
        </p:grpSp>
        <p:grpSp>
          <p:nvGrpSpPr>
            <p:cNvPr id="98" name="Groupe 52"/>
            <p:cNvGrpSpPr/>
            <p:nvPr/>
          </p:nvGrpSpPr>
          <p:grpSpPr>
            <a:xfrm>
              <a:off x="4860032" y="4653136"/>
              <a:ext cx="303288" cy="801380"/>
              <a:chOff x="2339752" y="3140968"/>
              <a:chExt cx="303288" cy="801380"/>
            </a:xfrm>
          </p:grpSpPr>
          <p:cxnSp>
            <p:nvCxnSpPr>
              <p:cNvPr id="103" name="Connecteur droit avec flèche 102"/>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 name="ZoneTexte 103"/>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grpSp>
          <p:nvGrpSpPr>
            <p:cNvPr id="99" name="Groupe 75"/>
            <p:cNvGrpSpPr/>
            <p:nvPr/>
          </p:nvGrpSpPr>
          <p:grpSpPr>
            <a:xfrm>
              <a:off x="4766356" y="3635732"/>
              <a:ext cx="309700" cy="873388"/>
              <a:chOff x="4766356" y="3635732"/>
              <a:chExt cx="309700" cy="873388"/>
            </a:xfrm>
          </p:grpSpPr>
          <p:cxnSp>
            <p:nvCxnSpPr>
              <p:cNvPr id="101" name="Connecteur droit avec flèche 100"/>
              <p:cNvCxnSpPr/>
              <p:nvPr/>
            </p:nvCxnSpPr>
            <p:spPr>
              <a:xfrm rot="10800000">
                <a:off x="4860032" y="3933056"/>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2" name="ZoneTexte 101"/>
              <p:cNvSpPr txBox="1"/>
              <p:nvPr/>
            </p:nvSpPr>
            <p:spPr>
              <a:xfrm>
                <a:off x="4766356" y="3635732"/>
                <a:ext cx="309700" cy="369332"/>
              </a:xfrm>
              <a:prstGeom prst="rect">
                <a:avLst/>
              </a:prstGeom>
              <a:noFill/>
            </p:spPr>
            <p:txBody>
              <a:bodyPr wrap="none" rtlCol="0">
                <a:spAutoFit/>
              </a:bodyPr>
              <a:lstStyle/>
              <a:p>
                <a:r>
                  <a:rPr lang="fr-FR" dirty="0" smtClean="0"/>
                  <a:t>R</a:t>
                </a:r>
                <a:endParaRPr lang="fr-FR" dirty="0"/>
              </a:p>
            </p:txBody>
          </p:sp>
        </p:grpSp>
        <p:sp>
          <p:nvSpPr>
            <p:cNvPr id="100" name="Arc 99"/>
            <p:cNvSpPr/>
            <p:nvPr/>
          </p:nvSpPr>
          <p:spPr>
            <a:xfrm rot="3848831">
              <a:off x="4020032" y="4250927"/>
              <a:ext cx="553747" cy="1288582"/>
            </a:xfrm>
            <a:prstGeom prst="arc">
              <a:avLst>
                <a:gd name="adj1" fmla="val 16200000"/>
                <a:gd name="adj2" fmla="val 363802"/>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cxnSp>
        <p:nvCxnSpPr>
          <p:cNvPr id="139" name="Connecteur droit avec flèche 138"/>
          <p:cNvCxnSpPr/>
          <p:nvPr/>
        </p:nvCxnSpPr>
        <p:spPr>
          <a:xfrm rot="-420000" flipV="1">
            <a:off x="5904000" y="3060000"/>
            <a:ext cx="327549" cy="25380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7" name="ZoneTexte 146"/>
          <p:cNvSpPr txBox="1"/>
          <p:nvPr/>
        </p:nvSpPr>
        <p:spPr>
          <a:xfrm>
            <a:off x="5868144" y="2636912"/>
            <a:ext cx="412292" cy="307777"/>
          </a:xfrm>
          <a:prstGeom prst="rect">
            <a:avLst/>
          </a:prstGeom>
          <a:noFill/>
        </p:spPr>
        <p:txBody>
          <a:bodyPr wrap="none" rtlCol="0">
            <a:spAutoFit/>
          </a:bodyPr>
          <a:lstStyle/>
          <a:p>
            <a:r>
              <a:rPr lang="fr-FR" sz="1400" dirty="0" smtClean="0">
                <a:sym typeface="Symbol"/>
              </a:rPr>
              <a:t></a:t>
            </a:r>
            <a:r>
              <a:rPr lang="fr-FR" sz="1400" baseline="-25000" dirty="0" smtClean="0">
                <a:sym typeface="Symbol"/>
              </a:rPr>
              <a:t>Z</a:t>
            </a:r>
            <a:r>
              <a:rPr lang="fr-FR" sz="1600" baseline="-25000" dirty="0" smtClean="0">
                <a:sym typeface="Symbol"/>
              </a:rPr>
              <a:t>’</a:t>
            </a:r>
            <a:endParaRPr lang="fr-FR" sz="1600" baseline="-25000" dirty="0"/>
          </a:p>
        </p:txBody>
      </p:sp>
      <p:sp>
        <p:nvSpPr>
          <p:cNvPr id="148" name="ZoneTexte 147"/>
          <p:cNvSpPr txBox="1"/>
          <p:nvPr/>
        </p:nvSpPr>
        <p:spPr>
          <a:xfrm>
            <a:off x="107504" y="1196752"/>
            <a:ext cx="9036496" cy="584775"/>
          </a:xfrm>
          <a:prstGeom prst="rect">
            <a:avLst/>
          </a:prstGeom>
          <a:noFill/>
        </p:spPr>
        <p:txBody>
          <a:bodyPr wrap="square" rtlCol="0">
            <a:spAutoFit/>
          </a:bodyPr>
          <a:lstStyle/>
          <a:p>
            <a:r>
              <a:rPr lang="fr-FR" sz="1600" dirty="0" smtClean="0"/>
              <a:t>Tout se passe comme si le manège précédent, posé sur la surface « horizontale » définie par le plan (OX’,OY’), tournait  autour de l’axe OZ’, à la vitesse angulaire : </a:t>
            </a:r>
            <a:r>
              <a:rPr lang="fr-FR" sz="1600" dirty="0" smtClean="0">
                <a:sym typeface="Symbol"/>
              </a:rPr>
              <a:t></a:t>
            </a:r>
            <a:r>
              <a:rPr lang="fr-FR" sz="1600" baseline="-25000" dirty="0" smtClean="0">
                <a:sym typeface="Symbol"/>
              </a:rPr>
              <a:t>Z’</a:t>
            </a:r>
            <a:r>
              <a:rPr lang="fr-FR" sz="1600" dirty="0" smtClean="0">
                <a:sym typeface="Symbol"/>
              </a:rPr>
              <a:t> = sin</a:t>
            </a:r>
            <a:endParaRPr lang="fr-FR" sz="1600" dirty="0"/>
          </a:p>
        </p:txBody>
      </p:sp>
      <p:sp>
        <p:nvSpPr>
          <p:cNvPr id="137" name="ZoneTexte 136"/>
          <p:cNvSpPr txBox="1"/>
          <p:nvPr/>
        </p:nvSpPr>
        <p:spPr>
          <a:xfrm>
            <a:off x="0" y="6381328"/>
            <a:ext cx="4196726" cy="276999"/>
          </a:xfrm>
          <a:prstGeom prst="rect">
            <a:avLst/>
          </a:prstGeom>
          <a:noFill/>
        </p:spPr>
        <p:txBody>
          <a:bodyPr wrap="none" rtlCol="0">
            <a:spAutoFit/>
          </a:bodyPr>
          <a:lstStyle/>
          <a:p>
            <a:r>
              <a:rPr lang="fr-FR" sz="1200" i="1" dirty="0" smtClean="0"/>
              <a:t>Pour la démonstration complète de cette relation, voir l’annexe 1</a:t>
            </a:r>
            <a:endParaRPr lang="fr-FR" sz="12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88"/>
                                        </p:tgtEl>
                                        <p:attrNameLst>
                                          <p:attrName>style.visibility</p:attrName>
                                        </p:attrNameLst>
                                      </p:cBhvr>
                                      <p:to>
                                        <p:strVal val="visible"/>
                                      </p:to>
                                    </p:set>
                                    <p:animEffect transition="in" filter="dissolve">
                                      <p:cBhvr>
                                        <p:cTn id="31" dur="500"/>
                                        <p:tgtEl>
                                          <p:spTgt spid="8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139"/>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47"/>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64">
                                            <p:txEl>
                                              <p:pRg st="0" end="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64">
                                            <p:txEl>
                                              <p:pRg st="1" end="1"/>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6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083CCA20-CF97-4534-A8C1-DF94BF714617}" type="slidenum">
              <a:rPr lang="fr-FR" smtClean="0"/>
              <a:pPr/>
              <a:t>36</a:t>
            </a:fld>
            <a:endParaRPr lang="fr-FR"/>
          </a:p>
        </p:txBody>
      </p:sp>
      <p:grpSp>
        <p:nvGrpSpPr>
          <p:cNvPr id="2" name="Groupe 67"/>
          <p:cNvGrpSpPr/>
          <p:nvPr/>
        </p:nvGrpSpPr>
        <p:grpSpPr>
          <a:xfrm rot="20040000">
            <a:off x="602232" y="2066201"/>
            <a:ext cx="1894547" cy="2700000"/>
            <a:chOff x="5343410" y="3579783"/>
            <a:chExt cx="1783009" cy="2765306"/>
          </a:xfrm>
        </p:grpSpPr>
        <p:sp>
          <p:nvSpPr>
            <p:cNvPr id="34" name="Ellipse 33"/>
            <p:cNvSpPr/>
            <p:nvPr/>
          </p:nvSpPr>
          <p:spPr>
            <a:xfrm rot="540000">
              <a:off x="5343410" y="4310111"/>
              <a:ext cx="1759042" cy="17153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5" name="Connecteur droit 20"/>
            <p:cNvCxnSpPr/>
            <p:nvPr/>
          </p:nvCxnSpPr>
          <p:spPr>
            <a:xfrm rot="1560000" flipH="1">
              <a:off x="6268480" y="3579783"/>
              <a:ext cx="109159" cy="2765306"/>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7" name="Ellipse 36"/>
            <p:cNvSpPr/>
            <p:nvPr/>
          </p:nvSpPr>
          <p:spPr>
            <a:xfrm rot="1560000">
              <a:off x="5364629" y="4821027"/>
              <a:ext cx="1761790" cy="57606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52" name="ZoneTexte 51"/>
          <p:cNvSpPr txBox="1"/>
          <p:nvPr/>
        </p:nvSpPr>
        <p:spPr>
          <a:xfrm>
            <a:off x="0" y="0"/>
            <a:ext cx="9144000" cy="369332"/>
          </a:xfrm>
          <a:prstGeom prst="rect">
            <a:avLst/>
          </a:prstGeom>
          <a:noFill/>
        </p:spPr>
        <p:txBody>
          <a:bodyPr wrap="square" rtlCol="0">
            <a:spAutoFit/>
          </a:bodyPr>
          <a:lstStyle/>
          <a:p>
            <a:pPr algn="ctr"/>
            <a:r>
              <a:rPr lang="fr-FR" dirty="0" smtClean="0"/>
              <a:t>Et à l’équateur ?</a:t>
            </a:r>
            <a:endParaRPr lang="fr-FR" dirty="0"/>
          </a:p>
        </p:txBody>
      </p:sp>
      <p:sp>
        <p:nvSpPr>
          <p:cNvPr id="66" name="ZoneTexte 65"/>
          <p:cNvSpPr txBox="1"/>
          <p:nvPr/>
        </p:nvSpPr>
        <p:spPr>
          <a:xfrm>
            <a:off x="2843808" y="404664"/>
            <a:ext cx="3384376" cy="338554"/>
          </a:xfrm>
          <a:prstGeom prst="rect">
            <a:avLst/>
          </a:prstGeom>
          <a:noFill/>
        </p:spPr>
        <p:txBody>
          <a:bodyPr wrap="square" rtlCol="0">
            <a:spAutoFit/>
          </a:bodyPr>
          <a:lstStyle/>
          <a:p>
            <a:r>
              <a:rPr lang="fr-FR" sz="1600" dirty="0" smtClean="0">
                <a:sym typeface="Symbol"/>
              </a:rPr>
              <a:t></a:t>
            </a:r>
            <a:r>
              <a:rPr lang="fr-FR" sz="1600" baseline="-25000" dirty="0" smtClean="0">
                <a:sym typeface="Symbol"/>
              </a:rPr>
              <a:t>Z’</a:t>
            </a:r>
            <a:r>
              <a:rPr lang="fr-FR" sz="1600" dirty="0" smtClean="0">
                <a:sym typeface="Symbol"/>
              </a:rPr>
              <a:t> = sin = 0  et  </a:t>
            </a:r>
            <a:r>
              <a:rPr lang="fr-FR" sz="1600" baseline="-25000" dirty="0" smtClean="0">
                <a:sym typeface="Symbol"/>
              </a:rPr>
              <a:t>Y’</a:t>
            </a:r>
            <a:r>
              <a:rPr lang="fr-FR" sz="1600" dirty="0" smtClean="0">
                <a:sym typeface="Symbol"/>
              </a:rPr>
              <a:t> =  cos = </a:t>
            </a:r>
            <a:endParaRPr lang="fr-FR" sz="1600" dirty="0"/>
          </a:p>
        </p:txBody>
      </p:sp>
      <p:sp>
        <p:nvSpPr>
          <p:cNvPr id="64" name="ZoneTexte 63"/>
          <p:cNvSpPr txBox="1"/>
          <p:nvPr/>
        </p:nvSpPr>
        <p:spPr>
          <a:xfrm>
            <a:off x="-1" y="5445224"/>
            <a:ext cx="9144001" cy="338554"/>
          </a:xfrm>
          <a:prstGeom prst="rect">
            <a:avLst/>
          </a:prstGeom>
          <a:noFill/>
        </p:spPr>
        <p:txBody>
          <a:bodyPr wrap="square" rtlCol="0">
            <a:spAutoFit/>
          </a:bodyPr>
          <a:lstStyle/>
          <a:p>
            <a:pPr algn="ctr"/>
            <a:r>
              <a:rPr lang="fr-FR" sz="1600" dirty="0" smtClean="0"/>
              <a:t>Normal… puisqu’elle change de sens dans l’hémisphère sud !</a:t>
            </a:r>
          </a:p>
        </p:txBody>
      </p:sp>
      <p:grpSp>
        <p:nvGrpSpPr>
          <p:cNvPr id="3" name="Groupe 46"/>
          <p:cNvGrpSpPr/>
          <p:nvPr/>
        </p:nvGrpSpPr>
        <p:grpSpPr>
          <a:xfrm rot="20040000">
            <a:off x="1296728" y="2763747"/>
            <a:ext cx="1723532" cy="1947692"/>
            <a:chOff x="3956376" y="3031917"/>
            <a:chExt cx="1723532" cy="1947692"/>
          </a:xfrm>
        </p:grpSpPr>
        <p:grpSp>
          <p:nvGrpSpPr>
            <p:cNvPr id="4" name="Groupe 63"/>
            <p:cNvGrpSpPr/>
            <p:nvPr/>
          </p:nvGrpSpPr>
          <p:grpSpPr>
            <a:xfrm>
              <a:off x="4634103" y="3282921"/>
              <a:ext cx="725298" cy="653148"/>
              <a:chOff x="6486173" y="4749179"/>
              <a:chExt cx="682600" cy="668949"/>
            </a:xfrm>
          </p:grpSpPr>
          <p:cxnSp>
            <p:nvCxnSpPr>
              <p:cNvPr id="19" name="Connecteur droit avec flèche 18"/>
              <p:cNvCxnSpPr/>
              <p:nvPr/>
            </p:nvCxnSpPr>
            <p:spPr>
              <a:xfrm rot="3840000" flipH="1" flipV="1">
                <a:off x="6525546" y="4983122"/>
                <a:ext cx="395633" cy="474379"/>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rot="1560000">
                <a:off x="6867588" y="4749179"/>
                <a:ext cx="301185" cy="315221"/>
              </a:xfrm>
              <a:prstGeom prst="rect">
                <a:avLst/>
              </a:prstGeom>
              <a:noFill/>
            </p:spPr>
            <p:txBody>
              <a:bodyPr wrap="none" rtlCol="0">
                <a:spAutoFit/>
              </a:bodyPr>
              <a:lstStyle/>
              <a:p>
                <a:r>
                  <a:rPr lang="fr-FR" sz="1400" dirty="0" smtClean="0">
                    <a:solidFill>
                      <a:srgbClr val="002060"/>
                    </a:solidFill>
                  </a:rPr>
                  <a:t>Y’</a:t>
                </a:r>
                <a:endParaRPr lang="fr-FR" sz="1400" dirty="0">
                  <a:solidFill>
                    <a:srgbClr val="002060"/>
                  </a:solidFill>
                </a:endParaRPr>
              </a:p>
            </p:txBody>
          </p:sp>
        </p:grpSp>
        <p:grpSp>
          <p:nvGrpSpPr>
            <p:cNvPr id="6" name="Groupe 45"/>
            <p:cNvGrpSpPr/>
            <p:nvPr/>
          </p:nvGrpSpPr>
          <p:grpSpPr>
            <a:xfrm>
              <a:off x="3956376" y="3031917"/>
              <a:ext cx="1723532" cy="1947692"/>
              <a:chOff x="3956376" y="3031917"/>
              <a:chExt cx="1723532" cy="1947692"/>
            </a:xfrm>
          </p:grpSpPr>
          <p:grpSp>
            <p:nvGrpSpPr>
              <p:cNvPr id="7" name="Groupe 49"/>
              <p:cNvGrpSpPr/>
              <p:nvPr/>
            </p:nvGrpSpPr>
            <p:grpSpPr>
              <a:xfrm>
                <a:off x="4274237" y="3611033"/>
                <a:ext cx="283086" cy="301061"/>
                <a:chOff x="6147475" y="5085184"/>
                <a:chExt cx="266420" cy="308342"/>
              </a:xfrm>
            </p:grpSpPr>
            <p:sp>
              <p:nvSpPr>
                <p:cNvPr id="32" name="Ellipse 31"/>
                <p:cNvSpPr/>
                <p:nvPr/>
              </p:nvSpPr>
              <p:spPr>
                <a:xfrm>
                  <a:off x="6228184" y="508518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p:cNvSpPr txBox="1"/>
                <p:nvPr/>
              </p:nvSpPr>
              <p:spPr>
                <a:xfrm rot="1560000">
                  <a:off x="6147475" y="5116528"/>
                  <a:ext cx="266420" cy="276998"/>
                </a:xfrm>
                <a:prstGeom prst="rect">
                  <a:avLst/>
                </a:prstGeom>
                <a:noFill/>
              </p:spPr>
              <p:txBody>
                <a:bodyPr wrap="none" rtlCol="0">
                  <a:spAutoFit/>
                </a:bodyPr>
                <a:lstStyle/>
                <a:p>
                  <a:r>
                    <a:rPr lang="fr-FR" sz="1200" dirty="0" smtClean="0"/>
                    <a:t>C</a:t>
                  </a:r>
                  <a:endParaRPr lang="fr-FR" sz="1200" dirty="0"/>
                </a:p>
              </p:txBody>
            </p:sp>
          </p:grpSp>
          <p:grpSp>
            <p:nvGrpSpPr>
              <p:cNvPr id="8" name="Groupe 65"/>
              <p:cNvGrpSpPr/>
              <p:nvPr/>
            </p:nvGrpSpPr>
            <p:grpSpPr>
              <a:xfrm>
                <a:off x="3956376" y="3031917"/>
                <a:ext cx="1476000" cy="1197419"/>
                <a:chOff x="5848333" y="4492060"/>
                <a:chExt cx="1389105" cy="1226376"/>
              </a:xfrm>
            </p:grpSpPr>
            <p:sp>
              <p:nvSpPr>
                <p:cNvPr id="29" name="Ellipse 28"/>
                <p:cNvSpPr/>
                <p:nvPr/>
              </p:nvSpPr>
              <p:spPr>
                <a:xfrm rot="1560000">
                  <a:off x="5848333" y="4492060"/>
                  <a:ext cx="1389105" cy="368707"/>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ZoneTexte 26"/>
                <p:cNvSpPr txBox="1"/>
                <p:nvPr/>
              </p:nvSpPr>
              <p:spPr>
                <a:xfrm rot="1560000">
                  <a:off x="6364871" y="5403215"/>
                  <a:ext cx="285434" cy="315221"/>
                </a:xfrm>
                <a:prstGeom prst="rect">
                  <a:avLst/>
                </a:prstGeom>
                <a:noFill/>
              </p:spPr>
              <p:txBody>
                <a:bodyPr wrap="none" rtlCol="0">
                  <a:spAutoFit/>
                </a:bodyPr>
                <a:lstStyle/>
                <a:p>
                  <a:r>
                    <a:rPr lang="fr-FR" sz="1400" dirty="0" smtClean="0">
                      <a:solidFill>
                        <a:srgbClr val="002060"/>
                      </a:solidFill>
                    </a:rPr>
                    <a:t>O</a:t>
                  </a:r>
                  <a:endParaRPr lang="fr-FR" sz="1400" dirty="0">
                    <a:solidFill>
                      <a:srgbClr val="002060"/>
                    </a:solidFill>
                  </a:endParaRPr>
                </a:p>
              </p:txBody>
            </p:sp>
          </p:grpSp>
          <p:grpSp>
            <p:nvGrpSpPr>
              <p:cNvPr id="9" name="Groupe 64"/>
              <p:cNvGrpSpPr/>
              <p:nvPr/>
            </p:nvGrpSpPr>
            <p:grpSpPr>
              <a:xfrm>
                <a:off x="4230079" y="3899528"/>
                <a:ext cx="1449829" cy="1080081"/>
                <a:chOff x="6105921" y="5380689"/>
                <a:chExt cx="1364474" cy="1106209"/>
              </a:xfrm>
            </p:grpSpPr>
            <p:cxnSp>
              <p:nvCxnSpPr>
                <p:cNvPr id="15" name="Connecteur droit avec flèche 14"/>
                <p:cNvCxnSpPr/>
                <p:nvPr/>
              </p:nvCxnSpPr>
              <p:spPr>
                <a:xfrm rot="1560000">
                  <a:off x="6105921" y="5380689"/>
                  <a:ext cx="1199858" cy="570275"/>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rot="1500000">
                  <a:off x="7172109" y="6166752"/>
                  <a:ext cx="298286" cy="320146"/>
                </a:xfrm>
                <a:prstGeom prst="rect">
                  <a:avLst/>
                </a:prstGeom>
                <a:noFill/>
              </p:spPr>
              <p:txBody>
                <a:bodyPr wrap="square" rtlCol="0">
                  <a:spAutoFit/>
                </a:bodyPr>
                <a:lstStyle/>
                <a:p>
                  <a:r>
                    <a:rPr lang="fr-FR" sz="1400" dirty="0" smtClean="0">
                      <a:solidFill>
                        <a:srgbClr val="002060"/>
                      </a:solidFill>
                    </a:rPr>
                    <a:t>Z’</a:t>
                  </a:r>
                  <a:endParaRPr lang="fr-FR" sz="1400" dirty="0">
                    <a:solidFill>
                      <a:srgbClr val="002060"/>
                    </a:solidFill>
                  </a:endParaRPr>
                </a:p>
              </p:txBody>
            </p:sp>
          </p:grpSp>
        </p:grpSp>
      </p:grpSp>
      <p:grpSp>
        <p:nvGrpSpPr>
          <p:cNvPr id="10" name="Groupe 50"/>
          <p:cNvGrpSpPr/>
          <p:nvPr/>
        </p:nvGrpSpPr>
        <p:grpSpPr>
          <a:xfrm>
            <a:off x="1374975" y="2204864"/>
            <a:ext cx="376811" cy="610165"/>
            <a:chOff x="4355976" y="2276872"/>
            <a:chExt cx="376811" cy="610165"/>
          </a:xfrm>
        </p:grpSpPr>
        <p:sp>
          <p:nvSpPr>
            <p:cNvPr id="13" name="Flèche droite 12"/>
            <p:cNvSpPr/>
            <p:nvPr/>
          </p:nvSpPr>
          <p:spPr>
            <a:xfrm rot="16320000">
              <a:off x="4462787" y="2617037"/>
              <a:ext cx="396000" cy="144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rot="21600000">
              <a:off x="4355976" y="2276872"/>
              <a:ext cx="342700" cy="300508"/>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sp>
        <p:nvSpPr>
          <p:cNvPr id="63" name="ZoneTexte 62"/>
          <p:cNvSpPr txBox="1"/>
          <p:nvPr/>
        </p:nvSpPr>
        <p:spPr>
          <a:xfrm>
            <a:off x="1806903" y="3275692"/>
            <a:ext cx="184731" cy="369332"/>
          </a:xfrm>
          <a:prstGeom prst="rect">
            <a:avLst/>
          </a:prstGeom>
          <a:noFill/>
        </p:spPr>
        <p:txBody>
          <a:bodyPr wrap="none" rtlCol="0">
            <a:spAutoFit/>
          </a:bodyPr>
          <a:lstStyle/>
          <a:p>
            <a:endParaRPr lang="fr-FR" dirty="0">
              <a:solidFill>
                <a:srgbClr val="FF0000"/>
              </a:solidFill>
            </a:endParaRPr>
          </a:p>
        </p:txBody>
      </p:sp>
      <p:grpSp>
        <p:nvGrpSpPr>
          <p:cNvPr id="12" name="Groupe 56"/>
          <p:cNvGrpSpPr/>
          <p:nvPr/>
        </p:nvGrpSpPr>
        <p:grpSpPr>
          <a:xfrm rot="2580000">
            <a:off x="1766549" y="3263341"/>
            <a:ext cx="473630" cy="398317"/>
            <a:chOff x="4820735" y="2677896"/>
            <a:chExt cx="473630" cy="398317"/>
          </a:xfrm>
        </p:grpSpPr>
        <p:cxnSp>
          <p:nvCxnSpPr>
            <p:cNvPr id="55" name="Connecteur droit avec flèche 54"/>
            <p:cNvCxnSpPr/>
            <p:nvPr/>
          </p:nvCxnSpPr>
          <p:spPr>
            <a:xfrm rot="19924441" flipH="1" flipV="1">
              <a:off x="5186365" y="2716213"/>
              <a:ext cx="108000" cy="360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rot="19020000">
              <a:off x="4820735" y="2677896"/>
              <a:ext cx="344966" cy="246221"/>
            </a:xfrm>
            <a:prstGeom prst="rect">
              <a:avLst/>
            </a:prstGeom>
            <a:noFill/>
          </p:spPr>
          <p:txBody>
            <a:bodyPr wrap="none" rtlCol="0">
              <a:spAutoFit/>
            </a:bodyPr>
            <a:lstStyle/>
            <a:p>
              <a:r>
                <a:rPr lang="fr-FR" sz="1000" dirty="0" smtClean="0">
                  <a:solidFill>
                    <a:srgbClr val="002060"/>
                  </a:solidFill>
                  <a:sym typeface="Symbol"/>
                </a:rPr>
                <a:t></a:t>
              </a:r>
              <a:r>
                <a:rPr lang="fr-FR" sz="1000" baseline="-25000" dirty="0" smtClean="0">
                  <a:solidFill>
                    <a:srgbClr val="002060"/>
                  </a:solidFill>
                  <a:sym typeface="Symbol"/>
                </a:rPr>
                <a:t>Y’</a:t>
              </a:r>
              <a:endParaRPr lang="fr-FR" sz="1000" dirty="0"/>
            </a:p>
          </p:txBody>
        </p:sp>
      </p:grpSp>
      <p:sp>
        <p:nvSpPr>
          <p:cNvPr id="51" name="Ellipse 50"/>
          <p:cNvSpPr/>
          <p:nvPr/>
        </p:nvSpPr>
        <p:spPr>
          <a:xfrm>
            <a:off x="1159430" y="2749921"/>
            <a:ext cx="971601" cy="1687191"/>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9" name="Connecteur droit avec flèche 68"/>
          <p:cNvCxnSpPr/>
          <p:nvPr/>
        </p:nvCxnSpPr>
        <p:spPr>
          <a:xfrm flipV="1">
            <a:off x="2098069" y="3501008"/>
            <a:ext cx="889755" cy="288031"/>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0" name="ZoneTexte 69"/>
          <p:cNvSpPr txBox="1"/>
          <p:nvPr/>
        </p:nvSpPr>
        <p:spPr>
          <a:xfrm>
            <a:off x="2987824" y="3356992"/>
            <a:ext cx="340350" cy="338554"/>
          </a:xfrm>
          <a:prstGeom prst="rect">
            <a:avLst/>
          </a:prstGeom>
          <a:noFill/>
        </p:spPr>
        <p:txBody>
          <a:bodyPr wrap="none" rtlCol="0">
            <a:spAutoFit/>
          </a:bodyPr>
          <a:lstStyle/>
          <a:p>
            <a:r>
              <a:rPr lang="fr-FR" sz="1600" dirty="0" smtClean="0">
                <a:solidFill>
                  <a:srgbClr val="002060"/>
                </a:solidFill>
              </a:rPr>
              <a:t>X’</a:t>
            </a:r>
            <a:endParaRPr lang="fr-FR" sz="1600" dirty="0">
              <a:solidFill>
                <a:srgbClr val="002060"/>
              </a:solidFill>
            </a:endParaRPr>
          </a:p>
        </p:txBody>
      </p:sp>
      <p:grpSp>
        <p:nvGrpSpPr>
          <p:cNvPr id="18" name="Groupe 87"/>
          <p:cNvGrpSpPr/>
          <p:nvPr/>
        </p:nvGrpSpPr>
        <p:grpSpPr>
          <a:xfrm rot="5400000">
            <a:off x="4355976" y="1653713"/>
            <a:ext cx="4112002" cy="3249652"/>
            <a:chOff x="2761748" y="2348880"/>
            <a:chExt cx="4112002" cy="3249652"/>
          </a:xfrm>
        </p:grpSpPr>
        <p:grpSp>
          <p:nvGrpSpPr>
            <p:cNvPr id="21" name="Groupe 75"/>
            <p:cNvGrpSpPr/>
            <p:nvPr/>
          </p:nvGrpSpPr>
          <p:grpSpPr>
            <a:xfrm>
              <a:off x="2761748" y="3356992"/>
              <a:ext cx="3682460" cy="2088232"/>
              <a:chOff x="2761748" y="3356992"/>
              <a:chExt cx="3682460" cy="2088232"/>
            </a:xfrm>
          </p:grpSpPr>
          <p:cxnSp>
            <p:nvCxnSpPr>
              <p:cNvPr id="131" name="Connecteur droit 130"/>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22" name="Groupe 74"/>
              <p:cNvGrpSpPr/>
              <p:nvPr/>
            </p:nvGrpSpPr>
            <p:grpSpPr>
              <a:xfrm>
                <a:off x="2761748" y="3356992"/>
                <a:ext cx="3682460" cy="2088232"/>
                <a:chOff x="2761748" y="3356992"/>
                <a:chExt cx="3682460" cy="2088232"/>
              </a:xfrm>
            </p:grpSpPr>
            <p:cxnSp>
              <p:nvCxnSpPr>
                <p:cNvPr id="133" name="Connecteur droit 132"/>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23" name="Groupe 73"/>
                <p:cNvGrpSpPr/>
                <p:nvPr/>
              </p:nvGrpSpPr>
              <p:grpSpPr>
                <a:xfrm>
                  <a:off x="2771800" y="3356992"/>
                  <a:ext cx="3672408" cy="2088232"/>
                  <a:chOff x="2771800" y="3356992"/>
                  <a:chExt cx="3672408" cy="2088232"/>
                </a:xfrm>
              </p:grpSpPr>
              <p:sp>
                <p:nvSpPr>
                  <p:cNvPr id="135" name="Ellipse 13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26" name="Groupe 22"/>
            <p:cNvGrpSpPr/>
            <p:nvPr/>
          </p:nvGrpSpPr>
          <p:grpSpPr>
            <a:xfrm>
              <a:off x="4499993" y="2699629"/>
              <a:ext cx="364076" cy="1656184"/>
              <a:chOff x="1259632" y="1628800"/>
              <a:chExt cx="364076" cy="1656184"/>
            </a:xfrm>
          </p:grpSpPr>
          <p:cxnSp>
            <p:nvCxnSpPr>
              <p:cNvPr id="128" name="Connecteur droit avec flèche 127"/>
              <p:cNvCxnSpPr/>
              <p:nvPr/>
            </p:nvCxnSpPr>
            <p:spPr>
              <a:xfrm flipV="1">
                <a:off x="1259632" y="1628800"/>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7" name="ZoneTexte 126"/>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nvGrpSpPr>
            <p:cNvPr id="30" name="Groupe 77"/>
            <p:cNvGrpSpPr/>
            <p:nvPr/>
          </p:nvGrpSpPr>
          <p:grpSpPr>
            <a:xfrm>
              <a:off x="4067944" y="2348880"/>
              <a:ext cx="2805806" cy="3249652"/>
              <a:chOff x="4067944" y="2348880"/>
              <a:chExt cx="2805806" cy="3249652"/>
            </a:xfrm>
          </p:grpSpPr>
          <p:sp>
            <p:nvSpPr>
              <p:cNvPr id="109" name="ZoneTexte 108"/>
              <p:cNvSpPr txBox="1"/>
              <p:nvPr/>
            </p:nvSpPr>
            <p:spPr>
              <a:xfrm>
                <a:off x="4356180" y="4292223"/>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31" name="Groupe 68"/>
              <p:cNvGrpSpPr/>
              <p:nvPr/>
            </p:nvGrpSpPr>
            <p:grpSpPr>
              <a:xfrm>
                <a:off x="4067944" y="2348880"/>
                <a:ext cx="2805806" cy="3249652"/>
                <a:chOff x="4067944" y="2214156"/>
                <a:chExt cx="2805806" cy="3249652"/>
              </a:xfrm>
            </p:grpSpPr>
            <p:sp>
              <p:nvSpPr>
                <p:cNvPr id="111" name="Rectangle 11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71680" name="Groupe 67"/>
                <p:cNvGrpSpPr/>
                <p:nvPr/>
              </p:nvGrpSpPr>
              <p:grpSpPr>
                <a:xfrm>
                  <a:off x="4067944" y="2214156"/>
                  <a:ext cx="2520280" cy="3249652"/>
                  <a:chOff x="4067944" y="2214156"/>
                  <a:chExt cx="2520280" cy="3249652"/>
                </a:xfrm>
              </p:grpSpPr>
              <p:sp>
                <p:nvSpPr>
                  <p:cNvPr id="113" name="ZoneTexte 112"/>
                  <p:cNvSpPr txBox="1"/>
                  <p:nvPr/>
                </p:nvSpPr>
                <p:spPr>
                  <a:xfrm>
                    <a:off x="4067944" y="2934236"/>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71681" name="Groupe 65"/>
                  <p:cNvGrpSpPr/>
                  <p:nvPr/>
                </p:nvGrpSpPr>
                <p:grpSpPr>
                  <a:xfrm>
                    <a:off x="4495570" y="2214156"/>
                    <a:ext cx="2092654" cy="3249652"/>
                    <a:chOff x="4495570" y="2214156"/>
                    <a:chExt cx="2092654" cy="3249652"/>
                  </a:xfrm>
                </p:grpSpPr>
                <p:grpSp>
                  <p:nvGrpSpPr>
                    <p:cNvPr id="71682" name="Groupe 23"/>
                    <p:cNvGrpSpPr/>
                    <p:nvPr/>
                  </p:nvGrpSpPr>
                  <p:grpSpPr>
                    <a:xfrm>
                      <a:off x="4495570" y="2214156"/>
                      <a:ext cx="2092654" cy="2880320"/>
                      <a:chOff x="1259632" y="1278052"/>
                      <a:chExt cx="2092654" cy="2880320"/>
                    </a:xfrm>
                  </p:grpSpPr>
                  <p:grpSp>
                    <p:nvGrpSpPr>
                      <p:cNvPr id="71684" name="Groupe 17"/>
                      <p:cNvGrpSpPr/>
                      <p:nvPr/>
                    </p:nvGrpSpPr>
                    <p:grpSpPr>
                      <a:xfrm>
                        <a:off x="1259632" y="1340768"/>
                        <a:ext cx="2092654" cy="2817604"/>
                        <a:chOff x="755576" y="1196752"/>
                        <a:chExt cx="2092654" cy="2817604"/>
                      </a:xfrm>
                    </p:grpSpPr>
                    <p:cxnSp>
                      <p:nvCxnSpPr>
                        <p:cNvPr id="119" name="Connecteur droit avec flèche 118"/>
                        <p:cNvCxnSpPr/>
                        <p:nvPr/>
                      </p:nvCxnSpPr>
                      <p:spPr>
                        <a:xfrm>
                          <a:off x="759998" y="3150260"/>
                          <a:ext cx="1584176" cy="86409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20" name="Connecteur droit avec flèche 28"/>
                        <p:cNvCxnSpPr/>
                        <p:nvPr/>
                      </p:nvCxnSpPr>
                      <p:spPr>
                        <a:xfrm flipV="1">
                          <a:off x="755576" y="1854116"/>
                          <a:ext cx="2092654" cy="12868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21"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118" name="ZoneTexte 117"/>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116" name="ZoneTexte 115"/>
                    <p:cNvSpPr txBox="1"/>
                    <p:nvPr/>
                  </p:nvSpPr>
                  <p:spPr>
                    <a:xfrm>
                      <a:off x="5724128" y="5094476"/>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pic>
          <p:nvPicPr>
            <p:cNvPr id="93" name="Picture 2" descr="C:\Users\Denise\AppData\Local\Microsoft\Windows\INetCache\IE\LTJQEBO3\MC900334456[1].wmf"/>
            <p:cNvPicPr>
              <a:picLocks noChangeAspect="1" noChangeArrowheads="1"/>
            </p:cNvPicPr>
            <p:nvPr/>
          </p:nvPicPr>
          <p:blipFill>
            <a:blip r:embed="rId2" cstate="print"/>
            <a:srcRect/>
            <a:stretch>
              <a:fillRect/>
            </a:stretch>
          </p:blipFill>
          <p:spPr bwMode="auto">
            <a:xfrm flipH="1">
              <a:off x="4705964" y="4302388"/>
              <a:ext cx="322434" cy="423627"/>
            </a:xfrm>
            <a:prstGeom prst="rect">
              <a:avLst/>
            </a:prstGeom>
            <a:noFill/>
          </p:spPr>
        </p:pic>
        <p:grpSp>
          <p:nvGrpSpPr>
            <p:cNvPr id="71685" name="Groupe 101"/>
            <p:cNvGrpSpPr/>
            <p:nvPr/>
          </p:nvGrpSpPr>
          <p:grpSpPr>
            <a:xfrm rot="-780000">
              <a:off x="4973254" y="4391360"/>
              <a:ext cx="388771" cy="602442"/>
              <a:chOff x="4907635" y="4495106"/>
              <a:chExt cx="388771" cy="602442"/>
            </a:xfrm>
          </p:grpSpPr>
          <p:cxnSp>
            <p:nvCxnSpPr>
              <p:cNvPr id="107" name="Connecteur droit avec flèche 106"/>
              <p:cNvCxnSpPr/>
              <p:nvPr/>
            </p:nvCxnSpPr>
            <p:spPr>
              <a:xfrm rot="19020000">
                <a:off x="4907635" y="4495106"/>
                <a:ext cx="0" cy="36000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8" name="ZoneTexte 107"/>
              <p:cNvSpPr txBox="1"/>
              <p:nvPr/>
            </p:nvSpPr>
            <p:spPr>
              <a:xfrm rot="16980000">
                <a:off x="4912006" y="4713148"/>
                <a:ext cx="399468" cy="369332"/>
              </a:xfrm>
              <a:prstGeom prst="rect">
                <a:avLst/>
              </a:prstGeom>
              <a:noFill/>
            </p:spPr>
            <p:txBody>
              <a:bodyPr wrap="none" rtlCol="0">
                <a:spAutoFit/>
              </a:bodyPr>
              <a:lstStyle/>
              <a:p>
                <a:r>
                  <a:rPr lang="fr-FR" dirty="0" smtClean="0">
                    <a:solidFill>
                      <a:srgbClr val="002060"/>
                    </a:solidFill>
                  </a:rPr>
                  <a:t>V</a:t>
                </a:r>
                <a:r>
                  <a:rPr lang="fr-FR" baseline="-25000" dirty="0" smtClean="0">
                    <a:solidFill>
                      <a:srgbClr val="002060"/>
                    </a:solidFill>
                  </a:rPr>
                  <a:t>R</a:t>
                </a:r>
                <a:endParaRPr lang="fr-FR" baseline="-25000" dirty="0">
                  <a:solidFill>
                    <a:srgbClr val="002060"/>
                  </a:solidFill>
                </a:endParaRPr>
              </a:p>
            </p:txBody>
          </p:sp>
        </p:grpSp>
        <p:sp>
          <p:nvSpPr>
            <p:cNvPr id="96" name="ZoneTexte 95"/>
            <p:cNvSpPr txBox="1"/>
            <p:nvPr/>
          </p:nvSpPr>
          <p:spPr>
            <a:xfrm>
              <a:off x="5292080" y="4509120"/>
              <a:ext cx="216024" cy="369332"/>
            </a:xfrm>
            <a:prstGeom prst="rect">
              <a:avLst/>
            </a:prstGeom>
            <a:noFill/>
          </p:spPr>
          <p:txBody>
            <a:bodyPr wrap="square" rtlCol="0">
              <a:spAutoFit/>
            </a:bodyPr>
            <a:lstStyle/>
            <a:p>
              <a:endParaRPr lang="fr-FR" dirty="0"/>
            </a:p>
          </p:txBody>
        </p:sp>
        <p:grpSp>
          <p:nvGrpSpPr>
            <p:cNvPr id="71687" name="Groupe 52"/>
            <p:cNvGrpSpPr/>
            <p:nvPr/>
          </p:nvGrpSpPr>
          <p:grpSpPr>
            <a:xfrm>
              <a:off x="4860032" y="4653136"/>
              <a:ext cx="303288" cy="801380"/>
              <a:chOff x="2339752" y="3140968"/>
              <a:chExt cx="303288" cy="801380"/>
            </a:xfrm>
          </p:grpSpPr>
          <p:cxnSp>
            <p:nvCxnSpPr>
              <p:cNvPr id="103" name="Connecteur droit avec flèche 102"/>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 name="ZoneTexte 103"/>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grpSp>
          <p:nvGrpSpPr>
            <p:cNvPr id="71688" name="Groupe 75"/>
            <p:cNvGrpSpPr/>
            <p:nvPr/>
          </p:nvGrpSpPr>
          <p:grpSpPr>
            <a:xfrm>
              <a:off x="4766356" y="3635732"/>
              <a:ext cx="309700" cy="873388"/>
              <a:chOff x="4766356" y="3635732"/>
              <a:chExt cx="309700" cy="873388"/>
            </a:xfrm>
          </p:grpSpPr>
          <p:cxnSp>
            <p:nvCxnSpPr>
              <p:cNvPr id="101" name="Connecteur droit avec flèche 100"/>
              <p:cNvCxnSpPr/>
              <p:nvPr/>
            </p:nvCxnSpPr>
            <p:spPr>
              <a:xfrm rot="10800000">
                <a:off x="4860032" y="3933056"/>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2" name="ZoneTexte 101"/>
              <p:cNvSpPr txBox="1"/>
              <p:nvPr/>
            </p:nvSpPr>
            <p:spPr>
              <a:xfrm>
                <a:off x="4766356" y="3635732"/>
                <a:ext cx="309700" cy="369332"/>
              </a:xfrm>
              <a:prstGeom prst="rect">
                <a:avLst/>
              </a:prstGeom>
              <a:noFill/>
            </p:spPr>
            <p:txBody>
              <a:bodyPr wrap="none" rtlCol="0">
                <a:spAutoFit/>
              </a:bodyPr>
              <a:lstStyle/>
              <a:p>
                <a:r>
                  <a:rPr lang="fr-FR" dirty="0" smtClean="0"/>
                  <a:t>R</a:t>
                </a:r>
                <a:endParaRPr lang="fr-FR" dirty="0"/>
              </a:p>
            </p:txBody>
          </p:sp>
        </p:grpSp>
      </p:grpSp>
      <p:sp>
        <p:nvSpPr>
          <p:cNvPr id="148" name="ZoneTexte 147"/>
          <p:cNvSpPr txBox="1"/>
          <p:nvPr/>
        </p:nvSpPr>
        <p:spPr>
          <a:xfrm>
            <a:off x="-180528" y="692696"/>
            <a:ext cx="5580112" cy="1323439"/>
          </a:xfrm>
          <a:prstGeom prst="rect">
            <a:avLst/>
          </a:prstGeom>
          <a:noFill/>
        </p:spPr>
        <p:txBody>
          <a:bodyPr wrap="square" rtlCol="0">
            <a:spAutoFit/>
          </a:bodyPr>
          <a:lstStyle/>
          <a:p>
            <a:pPr algn="ctr"/>
            <a:r>
              <a:rPr lang="fr-FR" sz="1600" dirty="0" smtClean="0"/>
              <a:t>Tout se passe comme si le manège précédent,</a:t>
            </a:r>
          </a:p>
          <a:p>
            <a:pPr algn="ctr"/>
            <a:r>
              <a:rPr lang="fr-FR" sz="1600" dirty="0" smtClean="0"/>
              <a:t> posé sur la surface « horizontale » définie par le plan (OX’,OY’), est maintenant parallèle au vecteur rotation terrestre. </a:t>
            </a:r>
          </a:p>
          <a:p>
            <a:pPr algn="ctr"/>
            <a:r>
              <a:rPr lang="fr-FR" sz="1600" dirty="0" smtClean="0"/>
              <a:t>Il ne tourne plus autour de l’axe OZ’ </a:t>
            </a:r>
          </a:p>
          <a:p>
            <a:pPr algn="ctr"/>
            <a:r>
              <a:rPr lang="fr-FR" sz="1600" dirty="0" smtClean="0"/>
              <a:t>et la force de Coriolis est nulle!</a:t>
            </a:r>
            <a:endParaRPr lang="fr-FR" sz="1600" dirty="0"/>
          </a:p>
        </p:txBody>
      </p:sp>
      <p:grpSp>
        <p:nvGrpSpPr>
          <p:cNvPr id="114" name="Groupe 50"/>
          <p:cNvGrpSpPr/>
          <p:nvPr/>
        </p:nvGrpSpPr>
        <p:grpSpPr>
          <a:xfrm>
            <a:off x="5724128" y="2357264"/>
            <a:ext cx="376811" cy="610165"/>
            <a:chOff x="4355976" y="2276872"/>
            <a:chExt cx="376811" cy="610165"/>
          </a:xfrm>
        </p:grpSpPr>
        <p:sp>
          <p:nvSpPr>
            <p:cNvPr id="115" name="Flèche droite 114"/>
            <p:cNvSpPr/>
            <p:nvPr/>
          </p:nvSpPr>
          <p:spPr>
            <a:xfrm rot="16320000">
              <a:off x="4462787" y="2617037"/>
              <a:ext cx="396000" cy="144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7" name="ZoneTexte 116"/>
            <p:cNvSpPr txBox="1"/>
            <p:nvPr/>
          </p:nvSpPr>
          <p:spPr>
            <a:xfrm rot="21600000">
              <a:off x="4355976" y="2276872"/>
              <a:ext cx="342700" cy="300508"/>
            </a:xfrm>
            <a:prstGeom prst="rect">
              <a:avLst/>
            </a:prstGeom>
            <a:noFill/>
          </p:spPr>
          <p:txBody>
            <a:bodyPr wrap="none" rtlCol="0">
              <a:spAutoFit/>
            </a:bodyPr>
            <a:lstStyle/>
            <a:p>
              <a:r>
                <a:rPr lang="fr-FR" sz="1400" dirty="0" smtClean="0">
                  <a:solidFill>
                    <a:srgbClr val="002060"/>
                  </a:solidFill>
                  <a:sym typeface="Symbol"/>
                </a:rPr>
                <a:t></a:t>
              </a:r>
              <a:endParaRPr lang="fr-FR" sz="1400" dirty="0">
                <a:solidFill>
                  <a:srgbClr val="00206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dissolve">
                                      <p:cBhvr>
                                        <p:cTn id="19" dur="500"/>
                                        <p:tgtEl>
                                          <p:spTgt spid="18"/>
                                        </p:tgtEl>
                                      </p:cBhvr>
                                    </p:animEffect>
                                  </p:childTnLst>
                                </p:cTn>
                              </p:par>
                              <p:par>
                                <p:cTn id="20" presetID="9" presetClass="entr" presetSubtype="0" fill="hold" nodeType="withEffect">
                                  <p:stCondLst>
                                    <p:cond delay="0"/>
                                  </p:stCondLst>
                                  <p:childTnLst>
                                    <p:set>
                                      <p:cBhvr>
                                        <p:cTn id="21" dur="1" fill="hold">
                                          <p:stCondLst>
                                            <p:cond delay="0"/>
                                          </p:stCondLst>
                                        </p:cTn>
                                        <p:tgtEl>
                                          <p:spTgt spid="114"/>
                                        </p:tgtEl>
                                        <p:attrNameLst>
                                          <p:attrName>style.visibility</p:attrName>
                                        </p:attrNameLst>
                                      </p:cBhvr>
                                      <p:to>
                                        <p:strVal val="visible"/>
                                      </p:to>
                                    </p:set>
                                    <p:animEffect transition="in" filter="dissolve">
                                      <p:cBhvr>
                                        <p:cTn id="22" dur="500"/>
                                        <p:tgtEl>
                                          <p:spTgt spid="114"/>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8">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8">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083CCA20-CF97-4534-A8C1-DF94BF714617}" type="slidenum">
              <a:rPr lang="fr-FR" smtClean="0"/>
              <a:pPr/>
              <a:t>37</a:t>
            </a:fld>
            <a:endParaRPr lang="fr-FR"/>
          </a:p>
        </p:txBody>
      </p:sp>
      <p:sp>
        <p:nvSpPr>
          <p:cNvPr id="36" name="ZoneTexte 35"/>
          <p:cNvSpPr txBox="1"/>
          <p:nvPr/>
        </p:nvSpPr>
        <p:spPr>
          <a:xfrm>
            <a:off x="0" y="116632"/>
            <a:ext cx="9144000" cy="369332"/>
          </a:xfrm>
          <a:prstGeom prst="rect">
            <a:avLst/>
          </a:prstGeom>
          <a:noFill/>
        </p:spPr>
        <p:txBody>
          <a:bodyPr wrap="square" rtlCol="0">
            <a:spAutoFit/>
          </a:bodyPr>
          <a:lstStyle/>
          <a:p>
            <a:pPr algn="ctr"/>
            <a:r>
              <a:rPr lang="fr-FR" dirty="0" smtClean="0"/>
              <a:t>Annexe 1: calcul de la force de Coriolis à une latitude donnée</a:t>
            </a:r>
            <a:endParaRPr lang="fr-FR" dirty="0"/>
          </a:p>
        </p:txBody>
      </p:sp>
      <p:graphicFrame>
        <p:nvGraphicFramePr>
          <p:cNvPr id="67" name="Objet 66"/>
          <p:cNvGraphicFramePr>
            <a:graphicFrameLocks noChangeAspect="1"/>
          </p:cNvGraphicFramePr>
          <p:nvPr/>
        </p:nvGraphicFramePr>
        <p:xfrm>
          <a:off x="447675" y="1916113"/>
          <a:ext cx="8032750" cy="1008062"/>
        </p:xfrm>
        <a:graphic>
          <a:graphicData uri="http://schemas.openxmlformats.org/presentationml/2006/ole">
            <p:oleObj spid="_x0000_s73730" name="Équation" r:id="rId3" imgW="4838400" imgH="749160" progId="Equation.3">
              <p:embed/>
            </p:oleObj>
          </a:graphicData>
        </a:graphic>
      </p:graphicFrame>
      <p:graphicFrame>
        <p:nvGraphicFramePr>
          <p:cNvPr id="71683" name="Object 3"/>
          <p:cNvGraphicFramePr>
            <a:graphicFrameLocks noChangeAspect="1"/>
          </p:cNvGraphicFramePr>
          <p:nvPr/>
        </p:nvGraphicFramePr>
        <p:xfrm>
          <a:off x="3768617" y="1052736"/>
          <a:ext cx="155311" cy="288032"/>
        </p:xfrm>
        <a:graphic>
          <a:graphicData uri="http://schemas.openxmlformats.org/presentationml/2006/ole">
            <p:oleObj spid="_x0000_s73731" name="Équation" r:id="rId4" imgW="139680" imgH="215640" progId="Equation.3">
              <p:embed/>
            </p:oleObj>
          </a:graphicData>
        </a:graphic>
      </p:graphicFrame>
      <p:graphicFrame>
        <p:nvGraphicFramePr>
          <p:cNvPr id="71" name="Objet 70"/>
          <p:cNvGraphicFramePr>
            <a:graphicFrameLocks noChangeAspect="1"/>
          </p:cNvGraphicFramePr>
          <p:nvPr/>
        </p:nvGraphicFramePr>
        <p:xfrm>
          <a:off x="3131840" y="1052736"/>
          <a:ext cx="288032" cy="353495"/>
        </p:xfrm>
        <a:graphic>
          <a:graphicData uri="http://schemas.openxmlformats.org/presentationml/2006/ole">
            <p:oleObj spid="_x0000_s73732" name="Équation" r:id="rId5" imgW="139680" imgH="228600" progId="Equation.3">
              <p:embed/>
            </p:oleObj>
          </a:graphicData>
        </a:graphic>
      </p:graphicFrame>
      <p:sp>
        <p:nvSpPr>
          <p:cNvPr id="53" name="ZoneTexte 52"/>
          <p:cNvSpPr txBox="1"/>
          <p:nvPr/>
        </p:nvSpPr>
        <p:spPr>
          <a:xfrm>
            <a:off x="0" y="4221088"/>
            <a:ext cx="9144000" cy="584775"/>
          </a:xfrm>
          <a:prstGeom prst="rect">
            <a:avLst/>
          </a:prstGeom>
          <a:noFill/>
        </p:spPr>
        <p:txBody>
          <a:bodyPr wrap="square" rtlCol="0">
            <a:spAutoFit/>
          </a:bodyPr>
          <a:lstStyle/>
          <a:p>
            <a:r>
              <a:rPr lang="fr-FR" sz="1600" dirty="0" smtClean="0"/>
              <a:t>Le terme                              est généralement bien inférieur à l’accélération de la pesanteur, de sorte que l’on peut le négliger.</a:t>
            </a:r>
            <a:endParaRPr lang="fr-FR" sz="1600" dirty="0"/>
          </a:p>
        </p:txBody>
      </p:sp>
      <p:graphicFrame>
        <p:nvGraphicFramePr>
          <p:cNvPr id="73736" name="Object 8"/>
          <p:cNvGraphicFramePr>
            <a:graphicFrameLocks noChangeAspect="1"/>
          </p:cNvGraphicFramePr>
          <p:nvPr/>
        </p:nvGraphicFramePr>
        <p:xfrm>
          <a:off x="841598" y="4221163"/>
          <a:ext cx="1354138" cy="312737"/>
        </p:xfrm>
        <a:graphic>
          <a:graphicData uri="http://schemas.openxmlformats.org/presentationml/2006/ole">
            <p:oleObj spid="_x0000_s73736" name="Équation" r:id="rId6" imgW="1041120" imgH="241200" progId="Equation.3">
              <p:embed/>
            </p:oleObj>
          </a:graphicData>
        </a:graphic>
      </p:graphicFrame>
      <p:sp>
        <p:nvSpPr>
          <p:cNvPr id="59" name="ZoneTexte 58"/>
          <p:cNvSpPr txBox="1"/>
          <p:nvPr/>
        </p:nvSpPr>
        <p:spPr>
          <a:xfrm>
            <a:off x="0" y="1052736"/>
            <a:ext cx="8676456" cy="338554"/>
          </a:xfrm>
          <a:prstGeom prst="rect">
            <a:avLst/>
          </a:prstGeom>
          <a:noFill/>
        </p:spPr>
        <p:txBody>
          <a:bodyPr wrap="square" rtlCol="0">
            <a:spAutoFit/>
          </a:bodyPr>
          <a:lstStyle/>
          <a:p>
            <a:r>
              <a:rPr lang="fr-FR" sz="1600" dirty="0" smtClean="0"/>
              <a:t>En désignant respectivement par     ,        et          les  vecteurs unitaires des axes OX’, OY’ et OZ’  </a:t>
            </a:r>
          </a:p>
        </p:txBody>
      </p:sp>
      <p:graphicFrame>
        <p:nvGraphicFramePr>
          <p:cNvPr id="60" name="Objet 59"/>
          <p:cNvGraphicFramePr>
            <a:graphicFrameLocks noChangeAspect="1"/>
          </p:cNvGraphicFramePr>
          <p:nvPr/>
        </p:nvGraphicFramePr>
        <p:xfrm>
          <a:off x="2843808" y="1052736"/>
          <a:ext cx="216024" cy="318802"/>
        </p:xfrm>
        <a:graphic>
          <a:graphicData uri="http://schemas.openxmlformats.org/presentationml/2006/ole">
            <p:oleObj spid="_x0000_s73737" name="Équation" r:id="rId7" imgW="114120" imgH="203040" progId="Equation.3">
              <p:embed/>
            </p:oleObj>
          </a:graphicData>
        </a:graphic>
      </p:graphicFrame>
      <p:sp>
        <p:nvSpPr>
          <p:cNvPr id="70" name="ZoneTexte 69"/>
          <p:cNvSpPr txBox="1"/>
          <p:nvPr/>
        </p:nvSpPr>
        <p:spPr>
          <a:xfrm>
            <a:off x="0" y="1340768"/>
            <a:ext cx="9144000" cy="338554"/>
          </a:xfrm>
          <a:prstGeom prst="rect">
            <a:avLst/>
          </a:prstGeom>
          <a:noFill/>
        </p:spPr>
        <p:txBody>
          <a:bodyPr wrap="square" rtlCol="0">
            <a:spAutoFit/>
          </a:bodyPr>
          <a:lstStyle/>
          <a:p>
            <a:r>
              <a:rPr lang="fr-FR" sz="1600" dirty="0" smtClean="0"/>
              <a:t>et par u et v les composantes de la vitesse selon les axes OX’ et OY’</a:t>
            </a:r>
            <a:endParaRPr lang="fr-FR" sz="1600" dirty="0"/>
          </a:p>
        </p:txBody>
      </p:sp>
      <p:sp>
        <p:nvSpPr>
          <p:cNvPr id="72" name="ZoneTexte 71"/>
          <p:cNvSpPr txBox="1"/>
          <p:nvPr/>
        </p:nvSpPr>
        <p:spPr>
          <a:xfrm>
            <a:off x="0" y="1650286"/>
            <a:ext cx="8963472" cy="338554"/>
          </a:xfrm>
          <a:prstGeom prst="rect">
            <a:avLst/>
          </a:prstGeom>
          <a:noFill/>
        </p:spPr>
        <p:txBody>
          <a:bodyPr wrap="square" rtlCol="0">
            <a:spAutoFit/>
          </a:bodyPr>
          <a:lstStyle/>
          <a:p>
            <a:r>
              <a:rPr lang="fr-FR" sz="1600" dirty="0" smtClean="0"/>
              <a:t>La force de Coriolis est égale à :</a:t>
            </a:r>
            <a:endParaRPr lang="fr-FR" sz="1600" dirty="0"/>
          </a:p>
        </p:txBody>
      </p:sp>
      <p:graphicFrame>
        <p:nvGraphicFramePr>
          <p:cNvPr id="74" name="Objet 73"/>
          <p:cNvGraphicFramePr>
            <a:graphicFrameLocks noChangeAspect="1"/>
          </p:cNvGraphicFramePr>
          <p:nvPr/>
        </p:nvGraphicFramePr>
        <p:xfrm>
          <a:off x="7452320" y="2708920"/>
          <a:ext cx="936104" cy="1377662"/>
        </p:xfrm>
        <a:graphic>
          <a:graphicData uri="http://schemas.openxmlformats.org/presentationml/2006/ole">
            <p:oleObj spid="_x0000_s73742" name="Équation" r:id="rId8" imgW="672840" imgH="990360" progId="Equation.3">
              <p:embed/>
            </p:oleObj>
          </a:graphicData>
        </a:graphic>
      </p:graphicFrame>
      <p:sp>
        <p:nvSpPr>
          <p:cNvPr id="75" name="ZoneTexte 74"/>
          <p:cNvSpPr txBox="1"/>
          <p:nvPr/>
        </p:nvSpPr>
        <p:spPr>
          <a:xfrm>
            <a:off x="6732240" y="3212976"/>
            <a:ext cx="540404" cy="338554"/>
          </a:xfrm>
          <a:prstGeom prst="rect">
            <a:avLst/>
          </a:prstGeom>
          <a:noFill/>
        </p:spPr>
        <p:txBody>
          <a:bodyPr wrap="none" rtlCol="0">
            <a:spAutoFit/>
          </a:bodyPr>
          <a:lstStyle/>
          <a:p>
            <a:r>
              <a:rPr lang="fr-FR" sz="1600" i="1" dirty="0" smtClean="0"/>
              <a:t>car</a:t>
            </a:r>
            <a:r>
              <a:rPr lang="fr-FR" sz="1600" dirty="0" smtClean="0"/>
              <a:t> :</a:t>
            </a:r>
            <a:endParaRPr lang="fr-FR" sz="1600" dirty="0"/>
          </a:p>
        </p:txBody>
      </p:sp>
      <p:graphicFrame>
        <p:nvGraphicFramePr>
          <p:cNvPr id="77" name="Objet 76"/>
          <p:cNvGraphicFramePr>
            <a:graphicFrameLocks noChangeAspect="1"/>
          </p:cNvGraphicFramePr>
          <p:nvPr/>
        </p:nvGraphicFramePr>
        <p:xfrm>
          <a:off x="2227263" y="2781300"/>
          <a:ext cx="3211512" cy="1176338"/>
        </p:xfrm>
        <a:graphic>
          <a:graphicData uri="http://schemas.openxmlformats.org/presentationml/2006/ole">
            <p:oleObj spid="_x0000_s73743" name="Équation" r:id="rId9" imgW="2425680" imgH="888840" progId="Equation.3">
              <p:embed/>
            </p:oleObj>
          </a:graphicData>
        </a:graphic>
      </p:graphicFrame>
      <p:sp>
        <p:nvSpPr>
          <p:cNvPr id="79" name="ZoneTexte 78"/>
          <p:cNvSpPr txBox="1"/>
          <p:nvPr/>
        </p:nvSpPr>
        <p:spPr>
          <a:xfrm>
            <a:off x="611560" y="5085184"/>
            <a:ext cx="4553619" cy="646331"/>
          </a:xfrm>
          <a:prstGeom prst="rect">
            <a:avLst/>
          </a:prstGeom>
          <a:noFill/>
        </p:spPr>
        <p:txBody>
          <a:bodyPr wrap="none" rtlCol="0">
            <a:spAutoFit/>
          </a:bodyPr>
          <a:lstStyle/>
          <a:p>
            <a:r>
              <a:rPr lang="fr-FR" sz="1600" dirty="0" smtClean="0"/>
              <a:t>La force de Coriolis à la latitude </a:t>
            </a:r>
            <a:r>
              <a:rPr lang="fr-FR" sz="1600" dirty="0" smtClean="0">
                <a:sym typeface="Symbol"/>
              </a:rPr>
              <a:t> peut donc s’écrire</a:t>
            </a:r>
            <a:r>
              <a:rPr lang="fr-FR" dirty="0" smtClean="0">
                <a:sym typeface="Symbol"/>
              </a:rPr>
              <a:t>:</a:t>
            </a:r>
          </a:p>
          <a:p>
            <a:endParaRPr lang="fr-FR" dirty="0"/>
          </a:p>
        </p:txBody>
      </p:sp>
      <p:graphicFrame>
        <p:nvGraphicFramePr>
          <p:cNvPr id="80" name="Objet 79"/>
          <p:cNvGraphicFramePr>
            <a:graphicFrameLocks noChangeAspect="1"/>
          </p:cNvGraphicFramePr>
          <p:nvPr/>
        </p:nvGraphicFramePr>
        <p:xfrm>
          <a:off x="5572125" y="5084763"/>
          <a:ext cx="2330450" cy="398462"/>
        </p:xfrm>
        <a:graphic>
          <a:graphicData uri="http://schemas.openxmlformats.org/presentationml/2006/ole">
            <p:oleObj spid="_x0000_s73744" name="Équation" r:id="rId10" imgW="1485720" imgH="253800" progId="Equation.3">
              <p:embed/>
            </p:oleObj>
          </a:graphicData>
        </a:graphic>
      </p:graphicFrame>
      <p:sp>
        <p:nvSpPr>
          <p:cNvPr id="81" name="ZoneTexte 80"/>
          <p:cNvSpPr txBox="1"/>
          <p:nvPr/>
        </p:nvSpPr>
        <p:spPr>
          <a:xfrm>
            <a:off x="2699792" y="5805264"/>
            <a:ext cx="4248472" cy="338554"/>
          </a:xfrm>
          <a:prstGeom prst="rect">
            <a:avLst/>
          </a:prstGeom>
          <a:noFill/>
        </p:spPr>
        <p:txBody>
          <a:bodyPr wrap="square" rtlCol="0">
            <a:spAutoFit/>
          </a:bodyPr>
          <a:lstStyle/>
          <a:p>
            <a:r>
              <a:rPr lang="fr-FR" sz="1600" i="1" dirty="0" smtClean="0"/>
              <a:t>Remarque: à la latitude de 43° N,  f= 10</a:t>
            </a:r>
            <a:r>
              <a:rPr lang="fr-FR" sz="1600" i="1" baseline="30000" dirty="0" smtClean="0"/>
              <a:t>-4 </a:t>
            </a:r>
            <a:r>
              <a:rPr lang="fr-FR" sz="1600" i="1" dirty="0" smtClean="0"/>
              <a:t>s</a:t>
            </a:r>
            <a:r>
              <a:rPr lang="fr-FR" sz="1600" i="1" baseline="30000" dirty="0" smtClean="0"/>
              <a:t>-1</a:t>
            </a:r>
            <a:endParaRPr lang="fr-FR" sz="1600" i="1" baseline="30000" dirty="0"/>
          </a:p>
        </p:txBody>
      </p:sp>
      <p:sp>
        <p:nvSpPr>
          <p:cNvPr id="19" name="ZoneTexte 18"/>
          <p:cNvSpPr txBox="1"/>
          <p:nvPr/>
        </p:nvSpPr>
        <p:spPr>
          <a:xfrm>
            <a:off x="5796136" y="3645024"/>
            <a:ext cx="413896" cy="338554"/>
          </a:xfrm>
          <a:prstGeom prst="rect">
            <a:avLst/>
          </a:prstGeom>
          <a:noFill/>
        </p:spPr>
        <p:txBody>
          <a:bodyPr wrap="none" rtlCol="0">
            <a:spAutoFit/>
          </a:bodyPr>
          <a:lstStyle/>
          <a:p>
            <a:r>
              <a:rPr lang="fr-FR" sz="1600" dirty="0" smtClean="0"/>
              <a:t>(1)</a:t>
            </a:r>
            <a:endParaRPr lang="fr-FR" sz="16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908720"/>
          </a:xfrm>
        </p:spPr>
        <p:txBody>
          <a:bodyPr>
            <a:normAutofit/>
          </a:bodyPr>
          <a:lstStyle/>
          <a:p>
            <a:r>
              <a:rPr lang="fr-FR" sz="2800" dirty="0" smtClean="0"/>
              <a:t>Ordre de grandeurs</a:t>
            </a:r>
            <a:endParaRPr lang="fr-FR" sz="2800" dirty="0"/>
          </a:p>
        </p:txBody>
      </p:sp>
      <p:sp>
        <p:nvSpPr>
          <p:cNvPr id="3" name="Espace réservé du contenu 2"/>
          <p:cNvSpPr>
            <a:spLocks noGrp="1"/>
          </p:cNvSpPr>
          <p:nvPr>
            <p:ph idx="1"/>
          </p:nvPr>
        </p:nvSpPr>
        <p:spPr/>
        <p:txBody>
          <a:bodyPr>
            <a:normAutofit/>
          </a:bodyPr>
          <a:lstStyle/>
          <a:p>
            <a:r>
              <a:rPr lang="fr-FR" sz="1600" dirty="0" smtClean="0"/>
              <a:t>Pour un missile de croisière , de masse m = 1000 kg  , </a:t>
            </a:r>
          </a:p>
          <a:p>
            <a:r>
              <a:rPr lang="fr-FR" sz="1600" dirty="0" smtClean="0"/>
              <a:t>se déplaçant initialement vers l’Est, à la latitude de 43° N, où f= 2</a:t>
            </a:r>
            <a:r>
              <a:rPr lang="fr-FR" sz="1600" dirty="0" smtClean="0">
                <a:sym typeface="Symbol"/>
              </a:rPr>
              <a:t>sin = 10</a:t>
            </a:r>
            <a:r>
              <a:rPr lang="fr-FR" sz="1600" baseline="30000" dirty="0" smtClean="0">
                <a:sym typeface="Symbol"/>
              </a:rPr>
              <a:t>-4</a:t>
            </a:r>
            <a:r>
              <a:rPr lang="fr-FR" sz="1600" dirty="0" smtClean="0">
                <a:sym typeface="Symbol"/>
              </a:rPr>
              <a:t> s</a:t>
            </a:r>
            <a:r>
              <a:rPr lang="fr-FR" sz="1600" baseline="30000" dirty="0" smtClean="0">
                <a:sym typeface="Symbol"/>
              </a:rPr>
              <a:t>-1</a:t>
            </a:r>
            <a:r>
              <a:rPr lang="fr-FR" sz="1600" dirty="0" smtClean="0"/>
              <a:t> ,</a:t>
            </a:r>
          </a:p>
          <a:p>
            <a:r>
              <a:rPr lang="fr-FR" sz="1600" dirty="0" smtClean="0"/>
              <a:t> à la vitesse de  1000 m/s, sur une distance de 1000 km, </a:t>
            </a:r>
          </a:p>
          <a:p>
            <a:pPr>
              <a:buNone/>
            </a:pPr>
            <a:r>
              <a:rPr lang="fr-FR" sz="1600" dirty="0" smtClean="0"/>
              <a:t>On peut calculer la déviation vers le Sud, due à la force de Coriolis, de la façon suivante :</a:t>
            </a:r>
          </a:p>
          <a:p>
            <a:pPr>
              <a:buNone/>
            </a:pPr>
            <a:r>
              <a:rPr lang="fr-FR" sz="1600" dirty="0" smtClean="0"/>
              <a:t>D’après l’équation (1) précédente on à: m(</a:t>
            </a:r>
            <a:r>
              <a:rPr lang="fr-FR" sz="1600" dirty="0" err="1" smtClean="0"/>
              <a:t>dv</a:t>
            </a:r>
            <a:r>
              <a:rPr lang="fr-FR" sz="1600" dirty="0" smtClean="0"/>
              <a:t>/</a:t>
            </a:r>
            <a:r>
              <a:rPr lang="fr-FR" sz="1600" dirty="0" err="1" smtClean="0"/>
              <a:t>dt</a:t>
            </a:r>
            <a:r>
              <a:rPr lang="fr-FR" sz="1600" dirty="0" smtClean="0"/>
              <a:t>) = - </a:t>
            </a:r>
            <a:r>
              <a:rPr lang="fr-FR" sz="1600" dirty="0" err="1" smtClean="0"/>
              <a:t>mfu</a:t>
            </a:r>
            <a:r>
              <a:rPr lang="fr-FR" sz="1600" dirty="0" smtClean="0">
                <a:sym typeface="Symbol"/>
              </a:rPr>
              <a:t> , soit:  </a:t>
            </a:r>
            <a:r>
              <a:rPr lang="fr-FR" sz="1600" dirty="0" err="1" smtClean="0">
                <a:sym typeface="Symbol"/>
              </a:rPr>
              <a:t>dv</a:t>
            </a:r>
            <a:r>
              <a:rPr lang="fr-FR" sz="1600" dirty="0" smtClean="0">
                <a:sym typeface="Symbol"/>
              </a:rPr>
              <a:t>/</a:t>
            </a:r>
            <a:r>
              <a:rPr lang="fr-FR" sz="1600" dirty="0" err="1" smtClean="0">
                <a:sym typeface="Symbol"/>
              </a:rPr>
              <a:t>dt</a:t>
            </a:r>
            <a:r>
              <a:rPr lang="fr-FR" sz="1600" dirty="0" smtClean="0">
                <a:sym typeface="Symbol"/>
              </a:rPr>
              <a:t> = -</a:t>
            </a:r>
            <a:r>
              <a:rPr lang="fr-FR" sz="1600" dirty="0" err="1" smtClean="0">
                <a:sym typeface="Symbol"/>
              </a:rPr>
              <a:t>fu</a:t>
            </a:r>
            <a:r>
              <a:rPr lang="fr-FR" sz="1600" dirty="0" smtClean="0">
                <a:sym typeface="Symbol"/>
              </a:rPr>
              <a:t>.</a:t>
            </a:r>
          </a:p>
          <a:p>
            <a:pPr>
              <a:buNone/>
            </a:pPr>
            <a:r>
              <a:rPr lang="fr-FR" sz="1600" dirty="0" smtClean="0">
                <a:sym typeface="Symbol"/>
              </a:rPr>
              <a:t>Or nous cherchons à calculer l’écart y au bout de 1000 km, en supposant que f est </a:t>
            </a:r>
            <a:r>
              <a:rPr lang="fr-FR" sz="1600" dirty="0" err="1" smtClean="0">
                <a:sym typeface="Symbol"/>
              </a:rPr>
              <a:t>consatnt</a:t>
            </a:r>
            <a:endParaRPr lang="fr-FR" sz="1600" dirty="0" smtClean="0">
              <a:sym typeface="Symbol"/>
            </a:endParaRPr>
          </a:p>
          <a:p>
            <a:pPr>
              <a:buNone/>
            </a:pPr>
            <a:endParaRPr lang="fr-FR" sz="1600" dirty="0" smtClean="0"/>
          </a:p>
          <a:p>
            <a:pPr>
              <a:buNone/>
            </a:pPr>
            <a:endParaRPr lang="fr-FR" sz="1600" dirty="0" smtClean="0"/>
          </a:p>
          <a:p>
            <a:pPr>
              <a:buNone/>
            </a:pPr>
            <a:endParaRPr lang="fr-FR" sz="1600" dirty="0" smtClean="0"/>
          </a:p>
          <a:p>
            <a:pPr>
              <a:buNone/>
            </a:pPr>
            <a:endParaRPr lang="fr-FR" sz="1600" dirty="0" smtClean="0"/>
          </a:p>
          <a:p>
            <a:pPr>
              <a:buNone/>
            </a:pPr>
            <a:endParaRPr lang="fr-FR" sz="1600" dirty="0" smtClean="0"/>
          </a:p>
          <a:p>
            <a:pPr>
              <a:buNone/>
            </a:pPr>
            <a:endParaRPr lang="fr-FR" sz="1600" dirty="0" smtClean="0"/>
          </a:p>
          <a:p>
            <a:pPr>
              <a:buNone/>
            </a:pPr>
            <a:r>
              <a:rPr lang="fr-FR" sz="1600" dirty="0" smtClean="0"/>
              <a:t>Résultat : le missile sera déporté de 50 km vers le sud </a:t>
            </a:r>
            <a:endParaRPr lang="fr-FR" sz="1600" dirty="0"/>
          </a:p>
        </p:txBody>
      </p:sp>
      <p:sp>
        <p:nvSpPr>
          <p:cNvPr id="5" name="Espace réservé du numéro de diapositive 4"/>
          <p:cNvSpPr>
            <a:spLocks noGrp="1"/>
          </p:cNvSpPr>
          <p:nvPr>
            <p:ph type="sldNum" sz="quarter" idx="12"/>
          </p:nvPr>
        </p:nvSpPr>
        <p:spPr/>
        <p:txBody>
          <a:bodyPr/>
          <a:lstStyle/>
          <a:p>
            <a:fld id="{083CCA20-CF97-4534-A8C1-DF94BF714617}" type="slidenum">
              <a:rPr lang="fr-FR" smtClean="0"/>
              <a:pPr/>
              <a:t>38</a:t>
            </a:fld>
            <a:endParaRPr lang="fr-FR"/>
          </a:p>
        </p:txBody>
      </p:sp>
      <p:graphicFrame>
        <p:nvGraphicFramePr>
          <p:cNvPr id="6" name="Objet 5"/>
          <p:cNvGraphicFramePr>
            <a:graphicFrameLocks noChangeAspect="1"/>
          </p:cNvGraphicFramePr>
          <p:nvPr/>
        </p:nvGraphicFramePr>
        <p:xfrm>
          <a:off x="2483768" y="3501008"/>
          <a:ext cx="2133600" cy="1447800"/>
        </p:xfrm>
        <a:graphic>
          <a:graphicData uri="http://schemas.openxmlformats.org/presentationml/2006/ole">
            <p:oleObj spid="_x0000_s92162" name="Équation" r:id="rId3" imgW="2133360" imgH="144756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ssolv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3"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5"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solidFill>
                      <a:srgbClr val="002060"/>
                    </a:solidFill>
                  </a:endParaRPr>
                </a:p>
              </p:txBody>
            </p:sp>
          </p:grpSp>
        </p:grpSp>
      </p:grpSp>
      <p:grpSp>
        <p:nvGrpSpPr>
          <p:cNvPr id="7" name="Groupe 70"/>
          <p:cNvGrpSpPr/>
          <p:nvPr/>
        </p:nvGrpSpPr>
        <p:grpSpPr>
          <a:xfrm>
            <a:off x="611560" y="1628800"/>
            <a:ext cx="2880320" cy="2601580"/>
            <a:chOff x="611560" y="1628800"/>
            <a:chExt cx="2880320"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8" name="Groupe 69"/>
            <p:cNvGrpSpPr/>
            <p:nvPr/>
          </p:nvGrpSpPr>
          <p:grpSpPr>
            <a:xfrm>
              <a:off x="611560" y="1628800"/>
              <a:ext cx="2592288" cy="2601580"/>
              <a:chOff x="611560" y="1628800"/>
              <a:chExt cx="2592288"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9" name="Groupe 66"/>
              <p:cNvGrpSpPr/>
              <p:nvPr/>
            </p:nvGrpSpPr>
            <p:grpSpPr>
              <a:xfrm>
                <a:off x="611560" y="1628800"/>
                <a:ext cx="2592288" cy="2376264"/>
                <a:chOff x="611560" y="1628800"/>
                <a:chExt cx="2592288" cy="2376264"/>
              </a:xfrm>
            </p:grpSpPr>
            <p:grpSp>
              <p:nvGrpSpPr>
                <p:cNvPr id="11" name="Groupe 29"/>
                <p:cNvGrpSpPr/>
                <p:nvPr/>
              </p:nvGrpSpPr>
              <p:grpSpPr>
                <a:xfrm>
                  <a:off x="683568" y="1628800"/>
                  <a:ext cx="2520280" cy="2376264"/>
                  <a:chOff x="683568" y="1628800"/>
                  <a:chExt cx="2520280" cy="2376264"/>
                </a:xfrm>
              </p:grpSpPr>
              <p:sp>
                <p:nvSpPr>
                  <p:cNvPr id="19" name="ZoneTexte 18"/>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3" name="Groupe 22"/>
                  <p:cNvGrpSpPr/>
                  <p:nvPr/>
                </p:nvGrpSpPr>
                <p:grpSpPr>
                  <a:xfrm>
                    <a:off x="683568" y="1628800"/>
                    <a:ext cx="2520280" cy="2376264"/>
                    <a:chOff x="683568" y="1628800"/>
                    <a:chExt cx="2520280" cy="2376264"/>
                  </a:xfrm>
                </p:grpSpPr>
                <p:grpSp>
                  <p:nvGrpSpPr>
                    <p:cNvPr id="15"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57" name="Rectangle 56"/>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6" name="Groupe 77"/>
          <p:cNvGrpSpPr/>
          <p:nvPr/>
        </p:nvGrpSpPr>
        <p:grpSpPr>
          <a:xfrm>
            <a:off x="4067944" y="2348880"/>
            <a:ext cx="2805806" cy="3393668"/>
            <a:chOff x="4067944" y="2348880"/>
            <a:chExt cx="2805806" cy="3393668"/>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7" name="Groupe 68"/>
            <p:cNvGrpSpPr/>
            <p:nvPr/>
          </p:nvGrpSpPr>
          <p:grpSpPr>
            <a:xfrm>
              <a:off x="4067944" y="2348880"/>
              <a:ext cx="2805806" cy="3393668"/>
              <a:chOff x="4067944" y="2214156"/>
              <a:chExt cx="2805806" cy="3393668"/>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8" name="Groupe 67"/>
              <p:cNvGrpSpPr/>
              <p:nvPr/>
            </p:nvGrpSpPr>
            <p:grpSpPr>
              <a:xfrm>
                <a:off x="4067944" y="2214156"/>
                <a:ext cx="2736304" cy="3393668"/>
                <a:chOff x="4067944" y="2214156"/>
                <a:chExt cx="2736304" cy="3393668"/>
              </a:xfrm>
            </p:grpSpPr>
            <p:sp>
              <p:nvSpPr>
                <p:cNvPr id="56" name="ZoneTexte 55"/>
                <p:cNvSpPr txBox="1"/>
                <p:nvPr/>
              </p:nvSpPr>
              <p:spPr>
                <a:xfrm>
                  <a:off x="4067944" y="2934236"/>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23" name="Groupe 65"/>
                <p:cNvGrpSpPr/>
                <p:nvPr/>
              </p:nvGrpSpPr>
              <p:grpSpPr>
                <a:xfrm>
                  <a:off x="4495570" y="2214156"/>
                  <a:ext cx="2308678" cy="3393668"/>
                  <a:chOff x="4495570" y="2214156"/>
                  <a:chExt cx="2308678" cy="3393668"/>
                </a:xfrm>
              </p:grpSpPr>
              <p:grpSp>
                <p:nvGrpSpPr>
                  <p:cNvPr id="24" name="Groupe 23"/>
                  <p:cNvGrpSpPr/>
                  <p:nvPr/>
                </p:nvGrpSpPr>
                <p:grpSpPr>
                  <a:xfrm>
                    <a:off x="4495570" y="2214156"/>
                    <a:ext cx="2308678" cy="3240360"/>
                    <a:chOff x="1259632" y="1278052"/>
                    <a:chExt cx="2308678" cy="3240360"/>
                  </a:xfrm>
                </p:grpSpPr>
                <p:grpSp>
                  <p:nvGrpSpPr>
                    <p:cNvPr id="25" name="Groupe 17"/>
                    <p:cNvGrpSpPr/>
                    <p:nvPr/>
                  </p:nvGrpSpPr>
                  <p:grpSpPr>
                    <a:xfrm>
                      <a:off x="1259632" y="1340768"/>
                      <a:ext cx="2308678" cy="3177644"/>
                      <a:chOff x="755576" y="1196752"/>
                      <a:chExt cx="2308678" cy="3177644"/>
                    </a:xfrm>
                  </p:grpSpPr>
                  <p:cxnSp>
                    <p:nvCxnSpPr>
                      <p:cNvPr id="28" name="Connecteur droit avec flèche 27"/>
                      <p:cNvCxnSpPr/>
                      <p:nvPr/>
                    </p:nvCxnSpPr>
                    <p:spPr>
                      <a:xfrm>
                        <a:off x="755576" y="3140968"/>
                        <a:ext cx="796510" cy="1233428"/>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2214156"/>
                        <a:ext cx="2308678" cy="92681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364088" y="5238492"/>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sp>
        <p:nvSpPr>
          <p:cNvPr id="42" name="ZoneTexte 41"/>
          <p:cNvSpPr txBox="1"/>
          <p:nvPr/>
        </p:nvSpPr>
        <p:spPr>
          <a:xfrm>
            <a:off x="0" y="0"/>
            <a:ext cx="9251504" cy="1846659"/>
          </a:xfrm>
          <a:prstGeom prst="rect">
            <a:avLst/>
          </a:prstGeom>
          <a:noFill/>
        </p:spPr>
        <p:txBody>
          <a:bodyPr wrap="square" rtlCol="0">
            <a:spAutoFit/>
          </a:bodyPr>
          <a:lstStyle/>
          <a:p>
            <a:pPr algn="ctr"/>
            <a:r>
              <a:rPr lang="fr-FR" sz="1600" dirty="0" smtClean="0"/>
              <a:t> Le manège étant maintenant  en rotation uniforme  dans le  sens direct autour de l’axe O’Z’, </a:t>
            </a:r>
          </a:p>
          <a:p>
            <a:pPr algn="ctr"/>
            <a:r>
              <a:rPr lang="fr-FR" sz="1600" dirty="0" smtClean="0"/>
              <a:t>déplaçons le centre du référentiel </a:t>
            </a:r>
            <a:r>
              <a:rPr lang="fr-FR" sz="1600" dirty="0" smtClean="0">
                <a:solidFill>
                  <a:srgbClr val="FF0000"/>
                </a:solidFill>
                <a:latin typeface="Script MT Bold" pitchFamily="66" charset="0"/>
              </a:rPr>
              <a:t>R </a:t>
            </a:r>
            <a:r>
              <a:rPr lang="fr-FR" sz="1600" dirty="0" smtClean="0"/>
              <a:t>pour le faire coïncider avec O’</a:t>
            </a:r>
          </a:p>
          <a:p>
            <a:pPr algn="ctr"/>
            <a:r>
              <a:rPr lang="fr-FR" sz="1600" dirty="0" smtClean="0"/>
              <a:t> appelons </a:t>
            </a:r>
            <a:r>
              <a:rPr lang="fr-FR" sz="1600" dirty="0" smtClean="0">
                <a:sym typeface="Symbol"/>
              </a:rPr>
              <a:t> l’angle [O’ X,O’X’] :</a:t>
            </a:r>
          </a:p>
          <a:p>
            <a:pPr algn="ctr"/>
            <a:r>
              <a:rPr lang="fr-FR" sz="1600" dirty="0" smtClean="0">
                <a:sym typeface="Symbol"/>
              </a:rPr>
              <a:t> </a:t>
            </a:r>
            <a:r>
              <a:rPr lang="fr-FR" sz="1600" dirty="0" smtClean="0"/>
              <a:t>la vitesse angulaire </a:t>
            </a:r>
            <a:r>
              <a:rPr lang="fr-FR" sz="1600" dirty="0" smtClean="0">
                <a:sym typeface="Symbol"/>
              </a:rPr>
              <a:t> =d/</a:t>
            </a:r>
            <a:r>
              <a:rPr lang="fr-FR" sz="1600" dirty="0" err="1" smtClean="0">
                <a:sym typeface="Symbol"/>
              </a:rPr>
              <a:t>dt</a:t>
            </a:r>
            <a:r>
              <a:rPr lang="fr-FR" sz="1600" dirty="0" smtClean="0">
                <a:sym typeface="Symbol"/>
              </a:rPr>
              <a:t> est constante</a:t>
            </a:r>
            <a:r>
              <a:rPr lang="fr-FR" sz="1600" dirty="0" smtClean="0"/>
              <a:t>, </a:t>
            </a:r>
          </a:p>
          <a:p>
            <a:pPr algn="ctr"/>
            <a:r>
              <a:rPr lang="fr-FR" sz="1600" b="1" u="sng" dirty="0" smtClean="0"/>
              <a:t> sectionnons la corde:</a:t>
            </a:r>
          </a:p>
          <a:p>
            <a:pPr algn="ctr"/>
            <a:r>
              <a:rPr lang="fr-FR" sz="1600" dirty="0" smtClean="0"/>
              <a:t> le wagonnet se met en mouvement de plus en plus rapide vers l’extérieur du plateau: </a:t>
            </a:r>
          </a:p>
          <a:p>
            <a:pPr algn="ctr"/>
            <a:r>
              <a:rPr lang="fr-FR" sz="1600" dirty="0" smtClean="0"/>
              <a:t> </a:t>
            </a:r>
            <a:endParaRPr lang="fr-FR" sz="1600" dirty="0" smtClean="0">
              <a:latin typeface="+mn-lt"/>
            </a:endParaRPr>
          </a:p>
        </p:txBody>
      </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30"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nvGrpSpPr>
          <p:cNvPr id="63" name="Groupe 70"/>
          <p:cNvGrpSpPr/>
          <p:nvPr/>
        </p:nvGrpSpPr>
        <p:grpSpPr>
          <a:xfrm>
            <a:off x="3707904" y="2699628"/>
            <a:ext cx="3024336" cy="2376264"/>
            <a:chOff x="467544" y="1628800"/>
            <a:chExt cx="3024336" cy="2376264"/>
          </a:xfrm>
        </p:grpSpPr>
        <p:sp>
          <p:nvSpPr>
            <p:cNvPr id="64" name="ZoneTexte 63"/>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66" name="Groupe 69"/>
            <p:cNvGrpSpPr/>
            <p:nvPr/>
          </p:nvGrpSpPr>
          <p:grpSpPr>
            <a:xfrm>
              <a:off x="467544" y="1628800"/>
              <a:ext cx="2736304" cy="2376264"/>
              <a:chOff x="467544" y="1628800"/>
              <a:chExt cx="2736304" cy="2376264"/>
            </a:xfrm>
          </p:grpSpPr>
          <p:sp>
            <p:nvSpPr>
              <p:cNvPr id="67" name="ZoneTexte 66"/>
              <p:cNvSpPr txBox="1"/>
              <p:nvPr/>
            </p:nvSpPr>
            <p:spPr>
              <a:xfrm>
                <a:off x="467544" y="358230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68" name="Groupe 66"/>
              <p:cNvGrpSpPr/>
              <p:nvPr/>
            </p:nvGrpSpPr>
            <p:grpSpPr>
              <a:xfrm>
                <a:off x="611560" y="1628800"/>
                <a:ext cx="2592288" cy="2376264"/>
                <a:chOff x="611560" y="1628800"/>
                <a:chExt cx="2592288" cy="2376264"/>
              </a:xfrm>
            </p:grpSpPr>
            <p:grpSp>
              <p:nvGrpSpPr>
                <p:cNvPr id="76" name="Groupe 22"/>
                <p:cNvGrpSpPr/>
                <p:nvPr/>
              </p:nvGrpSpPr>
              <p:grpSpPr>
                <a:xfrm>
                  <a:off x="683568" y="1628800"/>
                  <a:ext cx="2520280" cy="2376264"/>
                  <a:chOff x="683568" y="1628800"/>
                  <a:chExt cx="2520280" cy="2376264"/>
                </a:xfrm>
              </p:grpSpPr>
              <p:grpSp>
                <p:nvGrpSpPr>
                  <p:cNvPr id="77" name="Groupe 17"/>
                  <p:cNvGrpSpPr/>
                  <p:nvPr/>
                </p:nvGrpSpPr>
                <p:grpSpPr>
                  <a:xfrm>
                    <a:off x="683568" y="1628800"/>
                    <a:ext cx="2520280" cy="2376264"/>
                    <a:chOff x="179512" y="1484784"/>
                    <a:chExt cx="2520280" cy="2376264"/>
                  </a:xfrm>
                </p:grpSpPr>
                <p:cxnSp>
                  <p:nvCxnSpPr>
                    <p:cNvPr id="79"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0" name="Connecteur droit avec flèche 79"/>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1" name="Connecteur droit avec flèche 80"/>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78" name="ZoneTexte 77"/>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sp>
              <p:nvSpPr>
                <p:cNvPr id="74" name="Rectangle 73"/>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84" name="Groupe 83"/>
          <p:cNvGrpSpPr/>
          <p:nvPr/>
        </p:nvGrpSpPr>
        <p:grpSpPr>
          <a:xfrm rot="20750067">
            <a:off x="3743412" y="4280340"/>
            <a:ext cx="1224136" cy="1030764"/>
            <a:chOff x="3888000" y="4104000"/>
            <a:chExt cx="1044000" cy="1089430"/>
          </a:xfrm>
        </p:grpSpPr>
        <p:sp>
          <p:nvSpPr>
            <p:cNvPr id="82" name="Arc 81"/>
            <p:cNvSpPr/>
            <p:nvPr/>
          </p:nvSpPr>
          <p:spPr>
            <a:xfrm rot="7800000">
              <a:off x="4068000" y="3924000"/>
              <a:ext cx="684000" cy="1044000"/>
            </a:xfrm>
            <a:prstGeom prst="arc">
              <a:avLst/>
            </a:prstGeom>
            <a:ln w="19050">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3" name="Rectangle 82"/>
            <p:cNvSpPr/>
            <p:nvPr/>
          </p:nvSpPr>
          <p:spPr>
            <a:xfrm rot="849933">
              <a:off x="4287739" y="4824098"/>
              <a:ext cx="304892" cy="369332"/>
            </a:xfrm>
            <a:prstGeom prst="rect">
              <a:avLst/>
            </a:prstGeom>
          </p:spPr>
          <p:txBody>
            <a:bodyPr wrap="none">
              <a:spAutoFit/>
            </a:bodyPr>
            <a:lstStyle/>
            <a:p>
              <a:r>
                <a:rPr lang="fr-FR" dirty="0" smtClean="0">
                  <a:solidFill>
                    <a:srgbClr val="002060"/>
                  </a:solidFill>
                  <a:sym typeface="Symbol"/>
                </a:rPr>
                <a:t></a:t>
              </a:r>
              <a:endParaRPr lang="fr-FR" dirty="0">
                <a:solidFill>
                  <a:srgbClr val="002060"/>
                </a:solidFill>
              </a:endParaRPr>
            </a:p>
          </p:txBody>
        </p:sp>
      </p:grpSp>
      <p:sp>
        <p:nvSpPr>
          <p:cNvPr id="85" name="ZoneTexte 84"/>
          <p:cNvSpPr txBox="1"/>
          <p:nvPr/>
        </p:nvSpPr>
        <p:spPr>
          <a:xfrm>
            <a:off x="4618662" y="1772816"/>
            <a:ext cx="4525338" cy="338554"/>
          </a:xfrm>
          <a:prstGeom prst="rect">
            <a:avLst/>
          </a:prstGeom>
          <a:noFill/>
        </p:spPr>
        <p:txBody>
          <a:bodyPr wrap="square" rtlCol="0">
            <a:spAutoFit/>
          </a:bodyPr>
          <a:lstStyle/>
          <a:p>
            <a:r>
              <a:rPr lang="fr-FR" sz="1600" dirty="0" smtClean="0"/>
              <a:t>une  force nouvelle s’exerce donc sur le wagonnet  </a:t>
            </a:r>
            <a:endParaRPr lang="fr-FR" sz="1600" dirty="0"/>
          </a:p>
        </p:txBody>
      </p:sp>
      <p:sp>
        <p:nvSpPr>
          <p:cNvPr id="86" name="Rectangle 85"/>
          <p:cNvSpPr/>
          <p:nvPr/>
        </p:nvSpPr>
        <p:spPr>
          <a:xfrm>
            <a:off x="0" y="6093296"/>
            <a:ext cx="9144000" cy="584775"/>
          </a:xfrm>
          <a:prstGeom prst="rect">
            <a:avLst/>
          </a:prstGeom>
        </p:spPr>
        <p:txBody>
          <a:bodyPr wrap="square">
            <a:spAutoFit/>
          </a:bodyPr>
          <a:lstStyle/>
          <a:p>
            <a:pPr algn="ctr"/>
            <a:r>
              <a:rPr lang="fr-FR" sz="1600" dirty="0" smtClean="0"/>
              <a:t>Pour prendre en compte les forces induites par le mouvement du référentiel,  il faut généraliser le principe fondamental de la dynamique  aux référentiels non galiléens </a:t>
            </a:r>
          </a:p>
        </p:txBody>
      </p:sp>
      <p:sp>
        <p:nvSpPr>
          <p:cNvPr id="88" name="ZoneTexte 87"/>
          <p:cNvSpPr txBox="1"/>
          <p:nvPr/>
        </p:nvSpPr>
        <p:spPr>
          <a:xfrm>
            <a:off x="0" y="5733256"/>
            <a:ext cx="9144000" cy="584775"/>
          </a:xfrm>
          <a:prstGeom prst="rect">
            <a:avLst/>
          </a:prstGeom>
          <a:noFill/>
        </p:spPr>
        <p:txBody>
          <a:bodyPr wrap="square" rtlCol="0">
            <a:spAutoFit/>
          </a:bodyPr>
          <a:lstStyle/>
          <a:p>
            <a:pPr algn="ctr"/>
            <a:r>
              <a:rPr lang="fr-FR" sz="1600" dirty="0" smtClean="0"/>
              <a:t>le référentiel </a:t>
            </a:r>
            <a:r>
              <a:rPr lang="fr-FR" sz="1600" dirty="0" smtClean="0">
                <a:solidFill>
                  <a:srgbClr val="002060"/>
                </a:solidFill>
                <a:latin typeface="Script MT Bold" pitchFamily="66" charset="0"/>
              </a:rPr>
              <a:t>R </a:t>
            </a:r>
            <a:r>
              <a:rPr lang="fr-FR" sz="1600" dirty="0" smtClean="0">
                <a:solidFill>
                  <a:srgbClr val="002060"/>
                </a:solidFill>
              </a:rPr>
              <a:t>‘, </a:t>
            </a:r>
            <a:r>
              <a:rPr lang="fr-FR" sz="1600" dirty="0" smtClean="0"/>
              <a:t>animé d’un mouvement de rotation par rapport au référentiel, </a:t>
            </a:r>
            <a:r>
              <a:rPr lang="fr-FR" sz="1600" dirty="0" smtClean="0">
                <a:solidFill>
                  <a:srgbClr val="FF0000"/>
                </a:solidFill>
                <a:latin typeface="Script MT Bold" pitchFamily="66" charset="0"/>
              </a:rPr>
              <a:t>R</a:t>
            </a:r>
            <a:r>
              <a:rPr lang="fr-FR" sz="1600" dirty="0" smtClean="0">
                <a:solidFill>
                  <a:srgbClr val="FF0000"/>
                </a:solidFill>
              </a:rPr>
              <a:t> </a:t>
            </a:r>
            <a:r>
              <a:rPr lang="fr-FR" sz="1600" dirty="0" smtClean="0"/>
              <a:t>n’est plus galiléen.</a:t>
            </a:r>
          </a:p>
          <a:p>
            <a:endParaRPr lang="fr-FR" sz="1600" dirty="0"/>
          </a:p>
        </p:txBody>
      </p:sp>
      <p:grpSp>
        <p:nvGrpSpPr>
          <p:cNvPr id="89" name="Groupe 88"/>
          <p:cNvGrpSpPr/>
          <p:nvPr/>
        </p:nvGrpSpPr>
        <p:grpSpPr>
          <a:xfrm>
            <a:off x="4499992" y="3573016"/>
            <a:ext cx="463200" cy="1728192"/>
            <a:chOff x="4513820" y="3573016"/>
            <a:chExt cx="463200" cy="1728192"/>
          </a:xfrm>
        </p:grpSpPr>
        <p:pic>
          <p:nvPicPr>
            <p:cNvPr id="72" name="Picture 6" descr="http://www.blitz-kit.fr/photos/Wagonnet%20minier%20V60%20%281%29.jpg"/>
            <p:cNvPicPr>
              <a:picLocks noChangeAspect="1" noChangeArrowheads="1"/>
            </p:cNvPicPr>
            <p:nvPr/>
          </p:nvPicPr>
          <p:blipFill>
            <a:blip r:embed="rId3" cstate="print"/>
            <a:srcRect l="22098" r="31379"/>
            <a:stretch>
              <a:fillRect/>
            </a:stretch>
          </p:blipFill>
          <p:spPr bwMode="auto">
            <a:xfrm rot="15900000" flipV="1">
              <a:off x="4576661" y="4393814"/>
              <a:ext cx="337518" cy="463200"/>
            </a:xfrm>
            <a:prstGeom prst="rect">
              <a:avLst/>
            </a:prstGeom>
            <a:noFill/>
            <a:scene3d>
              <a:camera prst="orthographicFront">
                <a:rot lat="20162556" lon="20411589" rev="4320981"/>
              </a:camera>
              <a:lightRig rig="threePt" dir="t"/>
            </a:scene3d>
          </p:spPr>
        </p:pic>
        <p:grpSp>
          <p:nvGrpSpPr>
            <p:cNvPr id="73" name="Groupe 62"/>
            <p:cNvGrpSpPr/>
            <p:nvPr/>
          </p:nvGrpSpPr>
          <p:grpSpPr>
            <a:xfrm>
              <a:off x="4550332" y="3573016"/>
              <a:ext cx="309700" cy="1008112"/>
              <a:chOff x="4139952" y="3645024"/>
              <a:chExt cx="309700" cy="1008112"/>
            </a:xfrm>
          </p:grpSpPr>
          <p:sp>
            <p:nvSpPr>
              <p:cNvPr id="75" name="ZoneTexte 74"/>
              <p:cNvSpPr txBox="1"/>
              <p:nvPr/>
            </p:nvSpPr>
            <p:spPr>
              <a:xfrm>
                <a:off x="4139952" y="3645024"/>
                <a:ext cx="309700" cy="369332"/>
              </a:xfrm>
              <a:prstGeom prst="rect">
                <a:avLst/>
              </a:prstGeom>
              <a:noFill/>
            </p:spPr>
            <p:txBody>
              <a:bodyPr wrap="none" rtlCol="0">
                <a:spAutoFit/>
              </a:bodyPr>
              <a:lstStyle/>
              <a:p>
                <a:r>
                  <a:rPr lang="fr-FR" dirty="0" smtClean="0"/>
                  <a:t>R</a:t>
                </a:r>
                <a:endParaRPr lang="fr-FR" dirty="0"/>
              </a:p>
            </p:txBody>
          </p:sp>
          <p:cxnSp>
            <p:nvCxnSpPr>
              <p:cNvPr id="87" name="Connecteur droit avec flèche 86"/>
              <p:cNvCxnSpPr/>
              <p:nvPr/>
            </p:nvCxnSpPr>
            <p:spPr>
              <a:xfrm rot="10800000">
                <a:off x="4283969" y="4077072"/>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1" name="Groupe 58"/>
            <p:cNvGrpSpPr/>
            <p:nvPr/>
          </p:nvGrpSpPr>
          <p:grpSpPr>
            <a:xfrm>
              <a:off x="4680000" y="4653208"/>
              <a:ext cx="288000" cy="648000"/>
              <a:chOff x="4283968" y="4509120"/>
              <a:chExt cx="303288" cy="729372"/>
            </a:xfrm>
          </p:grpSpPr>
          <p:cxnSp>
            <p:nvCxnSpPr>
              <p:cNvPr id="46" name="Connecteur droit avec flèche 45"/>
              <p:cNvCxnSpPr/>
              <p:nvPr/>
            </p:nvCxnSpPr>
            <p:spPr>
              <a:xfrm>
                <a:off x="4283968" y="4509120"/>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4283968" y="4869160"/>
                <a:ext cx="303288" cy="369332"/>
              </a:xfrm>
              <a:prstGeom prst="rect">
                <a:avLst/>
              </a:prstGeom>
            </p:spPr>
            <p:txBody>
              <a:bodyPr wrap="none">
                <a:spAutoFit/>
              </a:bodyPr>
              <a:lstStyle/>
              <a:p>
                <a:r>
                  <a:rPr lang="fr-FR" dirty="0" smtClean="0">
                    <a:solidFill>
                      <a:srgbClr val="FF0000"/>
                    </a:solidFill>
                  </a:rPr>
                  <a:t>P</a:t>
                </a:r>
                <a:endParaRPr lang="fr-FR" dirty="0">
                  <a:solidFill>
                    <a:srgbClr val="FF0000"/>
                  </a:solidFill>
                </a:endParaRPr>
              </a:p>
            </p:txBody>
          </p:sp>
        </p:grpSp>
      </p:grpSp>
      <p:sp>
        <p:nvSpPr>
          <p:cNvPr id="91" name="Espace réservé du numéro de diapositive 90"/>
          <p:cNvSpPr>
            <a:spLocks noGrp="1"/>
          </p:cNvSpPr>
          <p:nvPr>
            <p:ph type="sldNum" sz="quarter" idx="12"/>
          </p:nvPr>
        </p:nvSpPr>
        <p:spPr/>
        <p:txBody>
          <a:bodyPr/>
          <a:lstStyle/>
          <a:p>
            <a:fld id="{083CCA20-CF97-4534-A8C1-DF94BF714617}" type="slidenum">
              <a:rPr lang="fr-FR" smtClean="0"/>
              <a:pPr/>
              <a:t>4</a:t>
            </a:fld>
            <a:endParaRPr lang="fr-FR"/>
          </a:p>
        </p:txBody>
      </p:sp>
      <p:cxnSp>
        <p:nvCxnSpPr>
          <p:cNvPr id="92" name="Connecteur droit 91"/>
          <p:cNvCxnSpPr/>
          <p:nvPr/>
        </p:nvCxnSpPr>
        <p:spPr>
          <a:xfrm>
            <a:off x="4499992" y="4365104"/>
            <a:ext cx="144016" cy="216024"/>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4499992" y="4365104"/>
            <a:ext cx="144016" cy="256674"/>
          </a:xfrm>
          <a:prstGeom prst="line">
            <a:avLst/>
          </a:prstGeom>
          <a:ln w="28575"/>
        </p:spPr>
        <p:style>
          <a:lnRef idx="1">
            <a:schemeClr val="accent2"/>
          </a:lnRef>
          <a:fillRef idx="0">
            <a:schemeClr val="accent2"/>
          </a:fillRef>
          <a:effectRef idx="0">
            <a:schemeClr val="accent2"/>
          </a:effectRef>
          <a:fontRef idx="minor">
            <a:schemeClr val="tx1"/>
          </a:fontRef>
        </p:style>
      </p:cxnSp>
      <p:sp>
        <p:nvSpPr>
          <p:cNvPr id="95" name="ZoneTexte 94"/>
          <p:cNvSpPr txBox="1"/>
          <p:nvPr/>
        </p:nvSpPr>
        <p:spPr>
          <a:xfrm>
            <a:off x="6372200" y="2348880"/>
            <a:ext cx="2110450" cy="338554"/>
          </a:xfrm>
          <a:prstGeom prst="rect">
            <a:avLst/>
          </a:prstGeom>
          <a:noFill/>
        </p:spPr>
        <p:txBody>
          <a:bodyPr wrap="none" rtlCol="0">
            <a:spAutoFit/>
          </a:bodyPr>
          <a:lstStyle/>
          <a:p>
            <a:r>
              <a:rPr lang="fr-FR" sz="1600" dirty="0" smtClean="0"/>
              <a:t>D’où vient cette force ?</a:t>
            </a:r>
            <a:endParaRPr lang="fr-FR"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p:cTn id="7" dur="2000" fill="hold"/>
                                        <p:tgtEl>
                                          <p:spTgt spid="59"/>
                                        </p:tgtEl>
                                        <p:attrNameLst>
                                          <p:attrName>ppt_w</p:attrName>
                                        </p:attrNameLst>
                                      </p:cBhvr>
                                      <p:tavLst>
                                        <p:tav tm="0">
                                          <p:val>
                                            <p:strVal val="#ppt_w*0.70"/>
                                          </p:val>
                                        </p:tav>
                                        <p:tav tm="100000">
                                          <p:val>
                                            <p:strVal val="#ppt_w"/>
                                          </p:val>
                                        </p:tav>
                                      </p:tavLst>
                                    </p:anim>
                                    <p:anim calcmode="lin" valueType="num">
                                      <p:cBhvr>
                                        <p:cTn id="8" dur="2000" fill="hold"/>
                                        <p:tgtEl>
                                          <p:spTgt spid="59"/>
                                        </p:tgtEl>
                                        <p:attrNameLst>
                                          <p:attrName>ppt_h</p:attrName>
                                        </p:attrNameLst>
                                      </p:cBhvr>
                                      <p:tavLst>
                                        <p:tav tm="0">
                                          <p:val>
                                            <p:strVal val="#ppt_h"/>
                                          </p:val>
                                        </p:tav>
                                        <p:tav tm="100000">
                                          <p:val>
                                            <p:strVal val="#ppt_h"/>
                                          </p:val>
                                        </p:tav>
                                      </p:tavLst>
                                    </p:anim>
                                    <p:animEffect transition="in" filter="fade">
                                      <p:cBhvr>
                                        <p:cTn id="9" dur="2000"/>
                                        <p:tgtEl>
                                          <p:spTgt spid="59"/>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2">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xit" presetSubtype="0" fill="hold" nodeType="clickEffect">
                                  <p:stCondLst>
                                    <p:cond delay="0"/>
                                  </p:stCondLst>
                                  <p:childTnLst>
                                    <p:animEffect transition="out" filter="dissolve">
                                      <p:cBhvr>
                                        <p:cTn id="17" dur="500"/>
                                        <p:tgtEl>
                                          <p:spTgt spid="7"/>
                                        </p:tgtEl>
                                      </p:cBhvr>
                                    </p:animEffect>
                                    <p:set>
                                      <p:cBhvr>
                                        <p:cTn id="18" dur="1" fill="hold">
                                          <p:stCondLst>
                                            <p:cond delay="499"/>
                                          </p:stCondLst>
                                        </p:cTn>
                                        <p:tgtEl>
                                          <p:spTgt spid="7"/>
                                        </p:tgtEl>
                                        <p:attrNameLst>
                                          <p:attrName>style.visibility</p:attrName>
                                        </p:attrNameLst>
                                      </p:cBhvr>
                                      <p:to>
                                        <p:strVal val="hidden"/>
                                      </p:to>
                                    </p:set>
                                  </p:childTnLst>
                                </p:cTn>
                              </p:par>
                              <p:par>
                                <p:cTn id="19" presetID="9" presetClass="entr" presetSubtype="0" fill="hold" nodeType="withEffect">
                                  <p:stCondLst>
                                    <p:cond delay="0"/>
                                  </p:stCondLst>
                                  <p:childTnLst>
                                    <p:set>
                                      <p:cBhvr>
                                        <p:cTn id="20" dur="1" fill="hold">
                                          <p:stCondLst>
                                            <p:cond delay="0"/>
                                          </p:stCondLst>
                                        </p:cTn>
                                        <p:tgtEl>
                                          <p:spTgt spid="63"/>
                                        </p:tgtEl>
                                        <p:attrNameLst>
                                          <p:attrName>style.visibility</p:attrName>
                                        </p:attrNameLst>
                                      </p:cBhvr>
                                      <p:to>
                                        <p:strVal val="visible"/>
                                      </p:to>
                                    </p:set>
                                    <p:animEffect transition="in" filter="dissolve">
                                      <p:cBhvr>
                                        <p:cTn id="21" dur="500"/>
                                        <p:tgtEl>
                                          <p:spTgt spid="63"/>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84"/>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42">
                                            <p:txEl>
                                              <p:pRg st="3" end="3"/>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42">
                                            <p:txEl>
                                              <p:pRg st="4" end="4"/>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nodeType="clickEffect">
                                  <p:stCondLst>
                                    <p:cond delay="0"/>
                                  </p:stCondLst>
                                  <p:childTnLst>
                                    <p:animEffect transition="out" filter="dissolve">
                                      <p:cBhvr>
                                        <p:cTn id="41" dur="500"/>
                                        <p:tgtEl>
                                          <p:spTgt spid="94"/>
                                        </p:tgtEl>
                                      </p:cBhvr>
                                    </p:animEffect>
                                    <p:set>
                                      <p:cBhvr>
                                        <p:cTn id="42" dur="1" fill="hold">
                                          <p:stCondLst>
                                            <p:cond delay="499"/>
                                          </p:stCondLst>
                                        </p:cTn>
                                        <p:tgtEl>
                                          <p:spTgt spid="9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2">
                                            <p:txEl>
                                              <p:pRg st="5" end="5"/>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2">
                                            <p:txEl>
                                              <p:pRg st="6" end="6"/>
                                            </p:txEl>
                                          </p:spTgt>
                                        </p:tgtEl>
                                        <p:attrNameLst>
                                          <p:attrName>style.visibility</p:attrName>
                                        </p:attrNameLst>
                                      </p:cBhvr>
                                      <p:to>
                                        <p:strVal val="visible"/>
                                      </p:to>
                                    </p:set>
                                  </p:childTnLst>
                                </p:cTn>
                              </p:par>
                              <p:par>
                                <p:cTn id="49" presetID="0" presetClass="path" presetSubtype="0" accel="50000" fill="hold" nodeType="withEffect">
                                  <p:stCondLst>
                                    <p:cond delay="0"/>
                                  </p:stCondLst>
                                  <p:childTnLst>
                                    <p:animMotion origin="layout" path="M 5E-6 5.18519E-6 L 0.03143 0.08403 " pathEditMode="relative" ptsTypes="AA">
                                      <p:cBhvr>
                                        <p:cTn id="50" dur="500" fill="hold"/>
                                        <p:tgtEl>
                                          <p:spTgt spid="89"/>
                                        </p:tgtEl>
                                        <p:attrNameLst>
                                          <p:attrName>ppt_x</p:attrName>
                                          <p:attrName>ppt_y</p:attrName>
                                        </p:attrNameLst>
                                      </p:cBhvr>
                                    </p:animMotion>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88">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86" grpId="0"/>
      <p:bldP spid="9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9036496" cy="1143000"/>
          </a:xfrm>
        </p:spPr>
        <p:txBody>
          <a:bodyPr>
            <a:noAutofit/>
          </a:bodyPr>
          <a:lstStyle/>
          <a:p>
            <a:r>
              <a:rPr lang="fr-FR" sz="2800" b="1" dirty="0" smtClean="0"/>
              <a:t>Changement de référentiel - composition des mouvements</a:t>
            </a:r>
            <a:endParaRPr lang="fr-FR" sz="2800" b="1" dirty="0"/>
          </a:p>
        </p:txBody>
      </p:sp>
      <p:sp>
        <p:nvSpPr>
          <p:cNvPr id="3" name="Espace réservé du contenu 2"/>
          <p:cNvSpPr>
            <a:spLocks noGrp="1"/>
          </p:cNvSpPr>
          <p:nvPr>
            <p:ph idx="1"/>
          </p:nvPr>
        </p:nvSpPr>
        <p:spPr>
          <a:xfrm>
            <a:off x="4283968" y="2492896"/>
            <a:ext cx="4341168" cy="2736304"/>
          </a:xfrm>
        </p:spPr>
        <p:txBody>
          <a:bodyPr>
            <a:normAutofit/>
          </a:bodyPr>
          <a:lstStyle/>
          <a:p>
            <a:pPr marL="0" indent="0">
              <a:buNone/>
            </a:pPr>
            <a:r>
              <a:rPr lang="fr-FR" sz="1600" dirty="0" smtClean="0"/>
              <a:t>Pour expliquer cette force, nous allons devoir rappeler les  règles cinématiques de composition des vitesses et des accélérations qui permettent de calculer la  vitesse et accélération d’un mobile  M dans un référentiel fixe  connaissant :</a:t>
            </a:r>
          </a:p>
          <a:p>
            <a:pPr>
              <a:buFontTx/>
              <a:buChar char="-"/>
            </a:pPr>
            <a:r>
              <a:rPr lang="fr-FR" sz="1600" dirty="0" smtClean="0"/>
              <a:t>sa vitesse et son accélération  dans un référentiel mobile </a:t>
            </a:r>
          </a:p>
          <a:p>
            <a:pPr>
              <a:buFontTx/>
              <a:buChar char="-"/>
            </a:pPr>
            <a:r>
              <a:rPr lang="fr-FR" sz="1600" dirty="0" smtClean="0"/>
              <a:t>ainsi que le mouvement du référentiel mobile par rapport au référentiel fixe.</a:t>
            </a:r>
            <a:endParaRPr lang="fr-FR" sz="1600" dirty="0"/>
          </a:p>
        </p:txBody>
      </p:sp>
      <p:grpSp>
        <p:nvGrpSpPr>
          <p:cNvPr id="4" name="Groupe 3"/>
          <p:cNvGrpSpPr/>
          <p:nvPr/>
        </p:nvGrpSpPr>
        <p:grpSpPr>
          <a:xfrm>
            <a:off x="395536" y="4077072"/>
            <a:ext cx="2592288" cy="2036189"/>
            <a:chOff x="611560" y="1628800"/>
            <a:chExt cx="2880320" cy="2441683"/>
          </a:xfrm>
        </p:grpSpPr>
        <p:sp>
          <p:nvSpPr>
            <p:cNvPr id="5" name="ZoneTexte 4"/>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6" name="Groupe 69"/>
            <p:cNvGrpSpPr/>
            <p:nvPr/>
          </p:nvGrpSpPr>
          <p:grpSpPr>
            <a:xfrm>
              <a:off x="611560" y="1628800"/>
              <a:ext cx="2080231" cy="2441683"/>
              <a:chOff x="611560" y="1628800"/>
              <a:chExt cx="2080231" cy="2441683"/>
            </a:xfrm>
          </p:grpSpPr>
          <p:sp>
            <p:nvSpPr>
              <p:cNvPr id="7" name="ZoneTexte 6"/>
              <p:cNvSpPr txBox="1"/>
              <p:nvPr/>
            </p:nvSpPr>
            <p:spPr>
              <a:xfrm>
                <a:off x="755576" y="3701150"/>
                <a:ext cx="304892" cy="369333"/>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66"/>
              <p:cNvGrpSpPr/>
              <p:nvPr/>
            </p:nvGrpSpPr>
            <p:grpSpPr>
              <a:xfrm>
                <a:off x="611560" y="1628800"/>
                <a:ext cx="2080231" cy="2376264"/>
                <a:chOff x="611560" y="1628800"/>
                <a:chExt cx="2080231" cy="2376264"/>
              </a:xfrm>
            </p:grpSpPr>
            <p:grpSp>
              <p:nvGrpSpPr>
                <p:cNvPr id="9" name="Groupe 29"/>
                <p:cNvGrpSpPr/>
                <p:nvPr/>
              </p:nvGrpSpPr>
              <p:grpSpPr>
                <a:xfrm>
                  <a:off x="683568" y="1628800"/>
                  <a:ext cx="2008223" cy="2376264"/>
                  <a:chOff x="683568" y="1628800"/>
                  <a:chExt cx="2008223" cy="2376264"/>
                </a:xfrm>
              </p:grpSpPr>
              <p:sp>
                <p:nvSpPr>
                  <p:cNvPr id="11" name="ZoneTexte 10"/>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2" name="Groupe 22"/>
                  <p:cNvGrpSpPr/>
                  <p:nvPr/>
                </p:nvGrpSpPr>
                <p:grpSpPr>
                  <a:xfrm>
                    <a:off x="683568" y="1628800"/>
                    <a:ext cx="2008223" cy="2376264"/>
                    <a:chOff x="683568" y="1628800"/>
                    <a:chExt cx="2008223" cy="2376264"/>
                  </a:xfrm>
                </p:grpSpPr>
                <p:grpSp>
                  <p:nvGrpSpPr>
                    <p:cNvPr id="13" name="Groupe 17"/>
                    <p:cNvGrpSpPr/>
                    <p:nvPr/>
                  </p:nvGrpSpPr>
                  <p:grpSpPr>
                    <a:xfrm>
                      <a:off x="683568" y="1628800"/>
                      <a:ext cx="2008223" cy="2376264"/>
                      <a:chOff x="179512" y="1484784"/>
                      <a:chExt cx="2008223" cy="2376264"/>
                    </a:xfrm>
                  </p:grpSpPr>
                  <p:cxnSp>
                    <p:nvCxnSpPr>
                      <p:cNvPr id="15"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60000" flipV="1">
                        <a:off x="755576" y="3125395"/>
                        <a:ext cx="1432159" cy="15573"/>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4" name="ZoneTexte 13"/>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10" name="Rectangle 9"/>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8" name="Groupe 77"/>
          <p:cNvGrpSpPr/>
          <p:nvPr/>
        </p:nvGrpSpPr>
        <p:grpSpPr>
          <a:xfrm rot="21252181">
            <a:off x="1953002" y="3090959"/>
            <a:ext cx="1984134" cy="2423264"/>
            <a:chOff x="4024603" y="2348880"/>
            <a:chExt cx="2849147" cy="3681700"/>
          </a:xfrm>
        </p:grpSpPr>
        <p:sp>
          <p:nvSpPr>
            <p:cNvPr id="19" name="ZoneTexte 18"/>
            <p:cNvSpPr txBox="1"/>
            <p:nvPr/>
          </p:nvSpPr>
          <p:spPr>
            <a:xfrm>
              <a:off x="4024603" y="4298632"/>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20" name="Groupe 68"/>
            <p:cNvGrpSpPr/>
            <p:nvPr/>
          </p:nvGrpSpPr>
          <p:grpSpPr>
            <a:xfrm>
              <a:off x="4067945" y="2348880"/>
              <a:ext cx="2805805" cy="3681700"/>
              <a:chOff x="4067945" y="2214156"/>
              <a:chExt cx="2805805" cy="3681700"/>
            </a:xfrm>
          </p:grpSpPr>
          <p:sp>
            <p:nvSpPr>
              <p:cNvPr id="21" name="Rectangle 20"/>
              <p:cNvSpPr/>
              <p:nvPr/>
            </p:nvSpPr>
            <p:spPr>
              <a:xfrm rot="347819">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22" name="Groupe 67"/>
              <p:cNvGrpSpPr/>
              <p:nvPr/>
            </p:nvGrpSpPr>
            <p:grpSpPr>
              <a:xfrm>
                <a:off x="4067945" y="2214156"/>
                <a:ext cx="2736302" cy="3681700"/>
                <a:chOff x="4067945" y="2214156"/>
                <a:chExt cx="2736302" cy="3681700"/>
              </a:xfrm>
            </p:grpSpPr>
            <p:sp>
              <p:nvSpPr>
                <p:cNvPr id="23" name="ZoneTexte 22"/>
                <p:cNvSpPr txBox="1"/>
                <p:nvPr/>
              </p:nvSpPr>
              <p:spPr>
                <a:xfrm rot="287819">
                  <a:off x="4067945" y="2934236"/>
                  <a:ext cx="482825"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24" name="Groupe 65"/>
                <p:cNvGrpSpPr/>
                <p:nvPr/>
              </p:nvGrpSpPr>
              <p:grpSpPr>
                <a:xfrm>
                  <a:off x="4495569" y="2214156"/>
                  <a:ext cx="2308678" cy="3681700"/>
                  <a:chOff x="4495569" y="2214156"/>
                  <a:chExt cx="2308678" cy="3681700"/>
                </a:xfrm>
              </p:grpSpPr>
              <p:grpSp>
                <p:nvGrpSpPr>
                  <p:cNvPr id="25" name="Groupe 23"/>
                  <p:cNvGrpSpPr/>
                  <p:nvPr/>
                </p:nvGrpSpPr>
                <p:grpSpPr>
                  <a:xfrm>
                    <a:off x="4495569" y="2214156"/>
                    <a:ext cx="2308678" cy="3456384"/>
                    <a:chOff x="1259631" y="1278052"/>
                    <a:chExt cx="2308678" cy="3456384"/>
                  </a:xfrm>
                </p:grpSpPr>
                <p:grpSp>
                  <p:nvGrpSpPr>
                    <p:cNvPr id="27" name="Groupe 17"/>
                    <p:cNvGrpSpPr/>
                    <p:nvPr/>
                  </p:nvGrpSpPr>
                  <p:grpSpPr>
                    <a:xfrm>
                      <a:off x="1259631" y="1340768"/>
                      <a:ext cx="2308678" cy="3393668"/>
                      <a:chOff x="755575" y="1196752"/>
                      <a:chExt cx="2308678" cy="3393668"/>
                    </a:xfrm>
                  </p:grpSpPr>
                  <p:cxnSp>
                    <p:nvCxnSpPr>
                      <p:cNvPr id="29" name="Connecteur droit avec flèche 28"/>
                      <p:cNvCxnSpPr/>
                      <p:nvPr/>
                    </p:nvCxnSpPr>
                    <p:spPr>
                      <a:xfrm>
                        <a:off x="755576" y="3140968"/>
                        <a:ext cx="940526" cy="14494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flipV="1">
                        <a:off x="755575" y="2214156"/>
                        <a:ext cx="2308678" cy="93600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8" name="ZoneTexte 27"/>
                    <p:cNvSpPr txBox="1"/>
                    <p:nvPr/>
                  </p:nvSpPr>
                  <p:spPr>
                    <a:xfrm rot="347819">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26" name="ZoneTexte 25"/>
                  <p:cNvSpPr txBox="1"/>
                  <p:nvPr/>
                </p:nvSpPr>
                <p:spPr>
                  <a:xfrm rot="407819">
                    <a:off x="5004048" y="5526524"/>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pic>
        <p:nvPicPr>
          <p:cNvPr id="37" name="Picture 24" descr="J0288894"/>
          <p:cNvPicPr>
            <a:picLocks noChangeAspect="1" noChangeArrowheads="1" noCrop="1"/>
          </p:cNvPicPr>
          <p:nvPr/>
        </p:nvPicPr>
        <p:blipFill>
          <a:blip r:embed="rId2" cstate="print"/>
          <a:srcRect/>
          <a:stretch>
            <a:fillRect/>
          </a:stretch>
        </p:blipFill>
        <p:spPr>
          <a:xfrm>
            <a:off x="2627784" y="3490206"/>
            <a:ext cx="432048" cy="370841"/>
          </a:xfrm>
          <a:prstGeom prst="rect">
            <a:avLst/>
          </a:prstGeom>
          <a:noFill/>
        </p:spPr>
      </p:pic>
      <p:grpSp>
        <p:nvGrpSpPr>
          <p:cNvPr id="49" name="Groupe 48"/>
          <p:cNvGrpSpPr/>
          <p:nvPr/>
        </p:nvGrpSpPr>
        <p:grpSpPr>
          <a:xfrm>
            <a:off x="2555776" y="3212976"/>
            <a:ext cx="381836" cy="504048"/>
            <a:chOff x="2555776" y="3212976"/>
            <a:chExt cx="381836" cy="504048"/>
          </a:xfrm>
        </p:grpSpPr>
        <p:sp>
          <p:nvSpPr>
            <p:cNvPr id="33" name="Ellipse 32"/>
            <p:cNvSpPr/>
            <p:nvPr/>
          </p:nvSpPr>
          <p:spPr>
            <a:xfrm>
              <a:off x="2771800" y="364502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ZoneTexte 47"/>
            <p:cNvSpPr txBox="1"/>
            <p:nvPr/>
          </p:nvSpPr>
          <p:spPr>
            <a:xfrm>
              <a:off x="2555776" y="3212976"/>
              <a:ext cx="381836" cy="369332"/>
            </a:xfrm>
            <a:prstGeom prst="rect">
              <a:avLst/>
            </a:prstGeom>
            <a:noFill/>
          </p:spPr>
          <p:txBody>
            <a:bodyPr wrap="none" rtlCol="0">
              <a:spAutoFit/>
            </a:bodyPr>
            <a:lstStyle/>
            <a:p>
              <a:r>
                <a:rPr lang="fr-FR" dirty="0" smtClean="0"/>
                <a:t>M</a:t>
              </a:r>
              <a:endParaRPr lang="fr-FR" dirty="0"/>
            </a:p>
          </p:txBody>
        </p:sp>
      </p:grpSp>
      <p:sp>
        <p:nvSpPr>
          <p:cNvPr id="50" name="Espace réservé du numéro de diapositive 49"/>
          <p:cNvSpPr>
            <a:spLocks noGrp="1"/>
          </p:cNvSpPr>
          <p:nvPr>
            <p:ph type="sldNum" sz="quarter" idx="12"/>
          </p:nvPr>
        </p:nvSpPr>
        <p:spPr/>
        <p:txBody>
          <a:bodyPr/>
          <a:lstStyle/>
          <a:p>
            <a:fld id="{083CCA20-CF97-4534-A8C1-DF94BF714617}" type="slidenum">
              <a:rPr lang="fr-FR" smtClean="0"/>
              <a:pPr/>
              <a:t>5</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0"/>
            <a:ext cx="9036496" cy="980728"/>
          </a:xfrm>
        </p:spPr>
        <p:txBody>
          <a:bodyPr>
            <a:noAutofit/>
          </a:bodyPr>
          <a:lstStyle/>
          <a:p>
            <a:r>
              <a:rPr lang="fr-FR" sz="2800" b="1" dirty="0" smtClean="0"/>
              <a:t>Généralisation du principe fondamental de la dynamique au cas des référentiels non galiléens</a:t>
            </a:r>
            <a:endParaRPr lang="fr-FR" sz="2800" b="1" dirty="0"/>
          </a:p>
        </p:txBody>
      </p:sp>
      <p:sp>
        <p:nvSpPr>
          <p:cNvPr id="3" name="Espace réservé du contenu 2"/>
          <p:cNvSpPr>
            <a:spLocks noGrp="1"/>
          </p:cNvSpPr>
          <p:nvPr>
            <p:ph idx="1"/>
          </p:nvPr>
        </p:nvSpPr>
        <p:spPr>
          <a:xfrm>
            <a:off x="467544" y="1268760"/>
            <a:ext cx="8496944" cy="4525963"/>
          </a:xfrm>
        </p:spPr>
        <p:txBody>
          <a:bodyPr>
            <a:normAutofit/>
          </a:bodyPr>
          <a:lstStyle/>
          <a:p>
            <a:pPr>
              <a:buNone/>
            </a:pPr>
            <a:r>
              <a:rPr lang="fr-FR" sz="1600" b="1" u="sng" dirty="0" smtClean="0">
                <a:sym typeface="Symbol"/>
              </a:rPr>
              <a:t>Règle de composition des vitesses:</a:t>
            </a:r>
          </a:p>
          <a:p>
            <a:pPr>
              <a:buNone/>
            </a:pPr>
            <a:r>
              <a:rPr lang="fr-FR" sz="1600" dirty="0" smtClean="0">
                <a:sym typeface="Symbol"/>
              </a:rPr>
              <a:t>Désignons par </a:t>
            </a:r>
            <a:r>
              <a:rPr lang="fr-FR" sz="1600" b="1" dirty="0" smtClean="0">
                <a:sym typeface="Symbol"/>
              </a:rPr>
              <a:t> </a:t>
            </a:r>
            <a:r>
              <a:rPr lang="fr-FR" sz="1600" b="1" dirty="0" smtClean="0">
                <a:solidFill>
                  <a:srgbClr val="002060"/>
                </a:solidFill>
                <a:sym typeface="Symbol"/>
              </a:rPr>
              <a:t>V</a:t>
            </a:r>
            <a:r>
              <a:rPr lang="fr-FR" sz="1600" baseline="-25000" dirty="0" smtClean="0">
                <a:solidFill>
                  <a:srgbClr val="002060"/>
                </a:solidFill>
              </a:rPr>
              <a:t>R</a:t>
            </a:r>
            <a:r>
              <a:rPr lang="fr-FR" sz="1600" b="1" dirty="0" smtClean="0"/>
              <a:t>  </a:t>
            </a:r>
            <a:r>
              <a:rPr lang="fr-FR" sz="1600" dirty="0" smtClean="0"/>
              <a:t>est  vitesse de l’objet (l’avion) dans le référentiel mobile </a:t>
            </a:r>
          </a:p>
          <a:p>
            <a:pPr marL="1704975" indent="-1704975">
              <a:buNone/>
            </a:pPr>
            <a:r>
              <a:rPr lang="fr-FR" sz="1600" dirty="0" smtClean="0"/>
              <a:t>et  par </a:t>
            </a:r>
            <a:r>
              <a:rPr lang="fr-FR" sz="1600" b="1" dirty="0" smtClean="0"/>
              <a:t> </a:t>
            </a:r>
            <a:r>
              <a:rPr lang="fr-FR" sz="1600" b="1" dirty="0" smtClean="0">
                <a:solidFill>
                  <a:srgbClr val="00B050"/>
                </a:solidFill>
                <a:sym typeface="Symbol"/>
              </a:rPr>
              <a:t>V</a:t>
            </a:r>
            <a:r>
              <a:rPr lang="fr-FR" sz="1600" b="1" baseline="-25000" dirty="0" smtClean="0">
                <a:solidFill>
                  <a:srgbClr val="00B050"/>
                </a:solidFill>
                <a:sym typeface="Symbol"/>
              </a:rPr>
              <a:t>E</a:t>
            </a:r>
            <a:r>
              <a:rPr lang="fr-FR" sz="1600" b="1" dirty="0" smtClean="0"/>
              <a:t> </a:t>
            </a:r>
            <a:r>
              <a:rPr lang="fr-FR" sz="1600" dirty="0" smtClean="0"/>
              <a:t>, vitesse d’entraînement, la vitesse absolue du point fixe du repère mobile</a:t>
            </a:r>
          </a:p>
          <a:p>
            <a:pPr marL="1704975" indent="-1704975">
              <a:buNone/>
            </a:pPr>
            <a:r>
              <a:rPr lang="fr-FR" sz="1600" dirty="0" smtClean="0"/>
              <a:t> où se trouve l’avion à l’instant t.</a:t>
            </a:r>
          </a:p>
          <a:p>
            <a:pPr>
              <a:buNone/>
            </a:pPr>
            <a:r>
              <a:rPr lang="fr-FR" sz="1600" dirty="0" smtClean="0">
                <a:sym typeface="Symbol"/>
              </a:rPr>
              <a:t>                                                                           </a:t>
            </a:r>
          </a:p>
          <a:p>
            <a:pPr>
              <a:buNone/>
            </a:pPr>
            <a:endParaRPr lang="fr-FR" sz="1600" dirty="0" smtClean="0">
              <a:sym typeface="Symbol"/>
            </a:endParaRPr>
          </a:p>
          <a:p>
            <a:pPr>
              <a:buNone/>
            </a:pPr>
            <a:r>
              <a:rPr lang="fr-FR" sz="1600" dirty="0" smtClean="0">
                <a:sym typeface="Symbol"/>
              </a:rPr>
              <a:t>					</a:t>
            </a:r>
          </a:p>
          <a:p>
            <a:pPr>
              <a:buNone/>
            </a:pPr>
            <a:endParaRPr lang="fr-FR" sz="1600" dirty="0" smtClean="0">
              <a:sym typeface="Symbol"/>
            </a:endParaRPr>
          </a:p>
          <a:p>
            <a:pPr>
              <a:buNone/>
            </a:pPr>
            <a:r>
              <a:rPr lang="fr-FR" sz="1600" dirty="0" smtClean="0">
                <a:sym typeface="Symbol"/>
              </a:rPr>
              <a:t>					On peut montrer que la vitesse absolue </a:t>
            </a:r>
            <a:r>
              <a:rPr lang="fr-FR" sz="1600" b="1" dirty="0" smtClean="0">
                <a:solidFill>
                  <a:srgbClr val="FF0000"/>
                </a:solidFill>
                <a:sym typeface="Symbol"/>
              </a:rPr>
              <a:t>V</a:t>
            </a:r>
            <a:r>
              <a:rPr lang="fr-FR" sz="1600" baseline="-25000" dirty="0" smtClean="0">
                <a:solidFill>
                  <a:srgbClr val="FF0000"/>
                </a:solidFill>
                <a:sym typeface="Symbol"/>
              </a:rPr>
              <a:t>A</a:t>
            </a:r>
            <a:r>
              <a:rPr lang="fr-FR" sz="1600" b="1" dirty="0" smtClean="0"/>
              <a:t> = V</a:t>
            </a:r>
            <a:r>
              <a:rPr lang="fr-FR" sz="1600" baseline="-25000" dirty="0" smtClean="0"/>
              <a:t>R</a:t>
            </a:r>
            <a:r>
              <a:rPr lang="fr-FR" sz="1600" dirty="0" smtClean="0"/>
              <a:t>+</a:t>
            </a:r>
            <a:r>
              <a:rPr lang="fr-FR" sz="1600" b="1" dirty="0" smtClean="0"/>
              <a:t>V</a:t>
            </a:r>
            <a:r>
              <a:rPr lang="fr-FR" sz="1600" baseline="-25000" dirty="0" smtClean="0"/>
              <a:t>E</a:t>
            </a:r>
            <a:endParaRPr lang="fr-FR" sz="1600" baseline="-25000" dirty="0" smtClean="0">
              <a:solidFill>
                <a:srgbClr val="993300"/>
              </a:solidFill>
            </a:endParaRPr>
          </a:p>
          <a:p>
            <a:pPr>
              <a:buNone/>
            </a:pPr>
            <a:endParaRPr lang="fr-FR" sz="1600" dirty="0" smtClean="0">
              <a:sym typeface="Symbol"/>
            </a:endParaRPr>
          </a:p>
        </p:txBody>
      </p:sp>
      <p:grpSp>
        <p:nvGrpSpPr>
          <p:cNvPr id="4" name="Groupe 3"/>
          <p:cNvGrpSpPr/>
          <p:nvPr/>
        </p:nvGrpSpPr>
        <p:grpSpPr>
          <a:xfrm>
            <a:off x="395536" y="4077072"/>
            <a:ext cx="1872208" cy="2036189"/>
            <a:chOff x="611560" y="1628800"/>
            <a:chExt cx="2080231" cy="2441683"/>
          </a:xfrm>
        </p:grpSpPr>
        <p:sp>
          <p:nvSpPr>
            <p:cNvPr id="5" name="ZoneTexte 4"/>
            <p:cNvSpPr txBox="1"/>
            <p:nvPr/>
          </p:nvSpPr>
          <p:spPr>
            <a:xfrm>
              <a:off x="2371755" y="2900079"/>
              <a:ext cx="288032" cy="369331"/>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6" name="Groupe 69"/>
            <p:cNvGrpSpPr/>
            <p:nvPr/>
          </p:nvGrpSpPr>
          <p:grpSpPr>
            <a:xfrm>
              <a:off x="611560" y="1628800"/>
              <a:ext cx="2080231" cy="2441683"/>
              <a:chOff x="611560" y="1628800"/>
              <a:chExt cx="2080231" cy="2441683"/>
            </a:xfrm>
          </p:grpSpPr>
          <p:sp>
            <p:nvSpPr>
              <p:cNvPr id="7" name="ZoneTexte 6"/>
              <p:cNvSpPr txBox="1"/>
              <p:nvPr/>
            </p:nvSpPr>
            <p:spPr>
              <a:xfrm>
                <a:off x="755576" y="3701150"/>
                <a:ext cx="304892" cy="369333"/>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66"/>
              <p:cNvGrpSpPr/>
              <p:nvPr/>
            </p:nvGrpSpPr>
            <p:grpSpPr>
              <a:xfrm>
                <a:off x="611560" y="1628800"/>
                <a:ext cx="2080231" cy="2376264"/>
                <a:chOff x="611560" y="1628800"/>
                <a:chExt cx="2080231" cy="2376264"/>
              </a:xfrm>
            </p:grpSpPr>
            <p:grpSp>
              <p:nvGrpSpPr>
                <p:cNvPr id="9" name="Groupe 29"/>
                <p:cNvGrpSpPr/>
                <p:nvPr/>
              </p:nvGrpSpPr>
              <p:grpSpPr>
                <a:xfrm>
                  <a:off x="683568" y="1628800"/>
                  <a:ext cx="2008223" cy="2376264"/>
                  <a:chOff x="683568" y="1628800"/>
                  <a:chExt cx="2008223" cy="2376264"/>
                </a:xfrm>
              </p:grpSpPr>
              <p:sp>
                <p:nvSpPr>
                  <p:cNvPr id="11" name="ZoneTexte 10"/>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2" name="Groupe 22"/>
                  <p:cNvGrpSpPr/>
                  <p:nvPr/>
                </p:nvGrpSpPr>
                <p:grpSpPr>
                  <a:xfrm>
                    <a:off x="683568" y="1628800"/>
                    <a:ext cx="2008223" cy="2376264"/>
                    <a:chOff x="683568" y="1628800"/>
                    <a:chExt cx="2008223" cy="2376264"/>
                  </a:xfrm>
                </p:grpSpPr>
                <p:grpSp>
                  <p:nvGrpSpPr>
                    <p:cNvPr id="13" name="Groupe 17"/>
                    <p:cNvGrpSpPr/>
                    <p:nvPr/>
                  </p:nvGrpSpPr>
                  <p:grpSpPr>
                    <a:xfrm>
                      <a:off x="683568" y="1628800"/>
                      <a:ext cx="2008223" cy="2376264"/>
                      <a:chOff x="179512" y="1484784"/>
                      <a:chExt cx="2008223" cy="2376264"/>
                    </a:xfrm>
                  </p:grpSpPr>
                  <p:cxnSp>
                    <p:nvCxnSpPr>
                      <p:cNvPr id="15"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60000" flipV="1">
                        <a:off x="755576" y="3125395"/>
                        <a:ext cx="1432159" cy="15573"/>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4" name="ZoneTexte 13"/>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10" name="Rectangle 9"/>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8" name="Groupe 77"/>
          <p:cNvGrpSpPr/>
          <p:nvPr/>
        </p:nvGrpSpPr>
        <p:grpSpPr>
          <a:xfrm rot="21252181">
            <a:off x="1617920" y="3107845"/>
            <a:ext cx="1889574" cy="2423264"/>
            <a:chOff x="3852413" y="2348880"/>
            <a:chExt cx="2713362" cy="3681700"/>
          </a:xfrm>
        </p:grpSpPr>
        <p:sp>
          <p:nvSpPr>
            <p:cNvPr id="19" name="ZoneTexte 18"/>
            <p:cNvSpPr txBox="1"/>
            <p:nvPr/>
          </p:nvSpPr>
          <p:spPr>
            <a:xfrm>
              <a:off x="4024603" y="4298632"/>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20" name="Groupe 68"/>
            <p:cNvGrpSpPr/>
            <p:nvPr/>
          </p:nvGrpSpPr>
          <p:grpSpPr>
            <a:xfrm>
              <a:off x="3852413" y="2348880"/>
              <a:ext cx="2713362" cy="3681700"/>
              <a:chOff x="3852413" y="2214156"/>
              <a:chExt cx="2713362" cy="3681700"/>
            </a:xfrm>
          </p:grpSpPr>
          <p:sp>
            <p:nvSpPr>
              <p:cNvPr id="21" name="Rectangle 20"/>
              <p:cNvSpPr/>
              <p:nvPr/>
            </p:nvSpPr>
            <p:spPr>
              <a:xfrm rot="347819">
                <a:off x="6208241" y="3111173"/>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22" name="Groupe 67"/>
              <p:cNvGrpSpPr/>
              <p:nvPr/>
            </p:nvGrpSpPr>
            <p:grpSpPr>
              <a:xfrm>
                <a:off x="3852413" y="2214156"/>
                <a:ext cx="2401172" cy="3681700"/>
                <a:chOff x="3852413" y="2214156"/>
                <a:chExt cx="2401172" cy="3681700"/>
              </a:xfrm>
            </p:grpSpPr>
            <p:sp>
              <p:nvSpPr>
                <p:cNvPr id="23" name="ZoneTexte 22"/>
                <p:cNvSpPr txBox="1"/>
                <p:nvPr/>
              </p:nvSpPr>
              <p:spPr>
                <a:xfrm rot="287819">
                  <a:off x="3852413" y="3080327"/>
                  <a:ext cx="482825"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24" name="Groupe 65"/>
                <p:cNvGrpSpPr/>
                <p:nvPr/>
              </p:nvGrpSpPr>
              <p:grpSpPr>
                <a:xfrm>
                  <a:off x="4495570" y="2214156"/>
                  <a:ext cx="1758015" cy="3681700"/>
                  <a:chOff x="4495570" y="2214156"/>
                  <a:chExt cx="1758015" cy="3681700"/>
                </a:xfrm>
              </p:grpSpPr>
              <p:grpSp>
                <p:nvGrpSpPr>
                  <p:cNvPr id="25" name="Groupe 23"/>
                  <p:cNvGrpSpPr/>
                  <p:nvPr/>
                </p:nvGrpSpPr>
                <p:grpSpPr>
                  <a:xfrm>
                    <a:off x="4495570" y="2214156"/>
                    <a:ext cx="1758015" cy="3456384"/>
                    <a:chOff x="1259632" y="1278052"/>
                    <a:chExt cx="1758015" cy="3456384"/>
                  </a:xfrm>
                </p:grpSpPr>
                <p:grpSp>
                  <p:nvGrpSpPr>
                    <p:cNvPr id="27" name="Groupe 17"/>
                    <p:cNvGrpSpPr/>
                    <p:nvPr/>
                  </p:nvGrpSpPr>
                  <p:grpSpPr>
                    <a:xfrm>
                      <a:off x="1259632" y="1340768"/>
                      <a:ext cx="1758015" cy="3393668"/>
                      <a:chOff x="755576" y="1196752"/>
                      <a:chExt cx="1758015" cy="3393668"/>
                    </a:xfrm>
                  </p:grpSpPr>
                  <p:cxnSp>
                    <p:nvCxnSpPr>
                      <p:cNvPr id="29" name="Connecteur droit avec flèche 28"/>
                      <p:cNvCxnSpPr/>
                      <p:nvPr/>
                    </p:nvCxnSpPr>
                    <p:spPr>
                      <a:xfrm>
                        <a:off x="755576" y="3140968"/>
                        <a:ext cx="940526" cy="14494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rot="347819" flipV="1">
                        <a:off x="796392" y="2297208"/>
                        <a:ext cx="1717199" cy="947127"/>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8" name="ZoneTexte 27"/>
                    <p:cNvSpPr txBox="1"/>
                    <p:nvPr/>
                  </p:nvSpPr>
                  <p:spPr>
                    <a:xfrm rot="347819">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26" name="ZoneTexte 25"/>
                  <p:cNvSpPr txBox="1"/>
                  <p:nvPr/>
                </p:nvSpPr>
                <p:spPr>
                  <a:xfrm rot="407819">
                    <a:off x="5004048" y="5526524"/>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grpSp>
        <p:nvGrpSpPr>
          <p:cNvPr id="32" name="Groupe 34"/>
          <p:cNvGrpSpPr/>
          <p:nvPr/>
        </p:nvGrpSpPr>
        <p:grpSpPr>
          <a:xfrm>
            <a:off x="2746810" y="3672000"/>
            <a:ext cx="381836" cy="401768"/>
            <a:chOff x="5267090" y="4032040"/>
            <a:chExt cx="381836" cy="401768"/>
          </a:xfrm>
        </p:grpSpPr>
        <p:sp>
          <p:nvSpPr>
            <p:cNvPr id="34" name="ZoneTexte 33"/>
            <p:cNvSpPr txBox="1"/>
            <p:nvPr/>
          </p:nvSpPr>
          <p:spPr>
            <a:xfrm rot="21540000">
              <a:off x="5267090" y="4064476"/>
              <a:ext cx="381836" cy="369332"/>
            </a:xfrm>
            <a:prstGeom prst="rect">
              <a:avLst/>
            </a:prstGeom>
            <a:noFill/>
          </p:spPr>
          <p:txBody>
            <a:bodyPr wrap="none" rtlCol="0">
              <a:spAutoFit/>
            </a:bodyPr>
            <a:lstStyle/>
            <a:p>
              <a:r>
                <a:rPr lang="fr-FR" dirty="0" smtClean="0"/>
                <a:t>M</a:t>
              </a:r>
              <a:endParaRPr lang="fr-FR" dirty="0"/>
            </a:p>
          </p:txBody>
        </p:sp>
        <p:sp>
          <p:nvSpPr>
            <p:cNvPr id="33" name="Ellipse 32"/>
            <p:cNvSpPr/>
            <p:nvPr/>
          </p:nvSpPr>
          <p:spPr>
            <a:xfrm>
              <a:off x="5310280" y="4032040"/>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6" name="Rectangle 35"/>
          <p:cNvSpPr/>
          <p:nvPr/>
        </p:nvSpPr>
        <p:spPr>
          <a:xfrm>
            <a:off x="3851920" y="2955716"/>
            <a:ext cx="5292080" cy="584775"/>
          </a:xfrm>
          <a:prstGeom prst="rect">
            <a:avLst/>
          </a:prstGeom>
        </p:spPr>
        <p:txBody>
          <a:bodyPr wrap="square">
            <a:spAutoFit/>
          </a:bodyPr>
          <a:lstStyle/>
          <a:p>
            <a:endParaRPr lang="fr-FR" sz="1600" dirty="0" smtClean="0"/>
          </a:p>
          <a:p>
            <a:endParaRPr lang="fr-FR" sz="1600" dirty="0" smtClean="0">
              <a:sym typeface="Symbol"/>
            </a:endParaRPr>
          </a:p>
        </p:txBody>
      </p:sp>
      <p:grpSp>
        <p:nvGrpSpPr>
          <p:cNvPr id="35" name="Group 59"/>
          <p:cNvGrpSpPr>
            <a:grpSpLocks/>
          </p:cNvGrpSpPr>
          <p:nvPr/>
        </p:nvGrpSpPr>
        <p:grpSpPr bwMode="auto">
          <a:xfrm rot="120000">
            <a:off x="1763684" y="3501183"/>
            <a:ext cx="1018129" cy="451857"/>
            <a:chOff x="-451" y="1584"/>
            <a:chExt cx="2643" cy="330"/>
          </a:xfrm>
        </p:grpSpPr>
        <p:sp>
          <p:nvSpPr>
            <p:cNvPr id="39" name="AutoShape 43"/>
            <p:cNvSpPr>
              <a:spLocks noChangeArrowheads="1"/>
            </p:cNvSpPr>
            <p:nvPr/>
          </p:nvSpPr>
          <p:spPr bwMode="auto">
            <a:xfrm rot="180000" flipV="1">
              <a:off x="697" y="1670"/>
              <a:ext cx="1495" cy="79"/>
            </a:xfrm>
            <a:prstGeom prst="leftArrow">
              <a:avLst>
                <a:gd name="adj1" fmla="val 50000"/>
                <a:gd name="adj2" fmla="val 54029"/>
              </a:avLst>
            </a:prstGeom>
            <a:solidFill>
              <a:srgbClr val="002060"/>
            </a:solidFill>
            <a:ln w="9525">
              <a:solidFill>
                <a:schemeClr val="tx1"/>
              </a:solidFill>
              <a:miter lim="800000"/>
              <a:headEnd/>
              <a:tailEnd/>
            </a:ln>
          </p:spPr>
          <p:txBody>
            <a:bodyPr wrap="none" anchor="ctr"/>
            <a:lstStyle/>
            <a:p>
              <a:endParaRPr lang="fr-FR"/>
            </a:p>
          </p:txBody>
        </p:sp>
        <p:sp>
          <p:nvSpPr>
            <p:cNvPr id="40" name="Rectangle 46"/>
            <p:cNvSpPr>
              <a:spLocks noChangeArrowheads="1"/>
            </p:cNvSpPr>
            <p:nvPr/>
          </p:nvSpPr>
          <p:spPr bwMode="auto">
            <a:xfrm>
              <a:off x="-451" y="1584"/>
              <a:ext cx="2453" cy="330"/>
            </a:xfrm>
            <a:prstGeom prst="rect">
              <a:avLst/>
            </a:prstGeom>
            <a:noFill/>
            <a:ln w="9525">
              <a:noFill/>
              <a:miter lim="800000"/>
              <a:headEnd/>
              <a:tailEnd/>
            </a:ln>
          </p:spPr>
          <p:txBody>
            <a:bodyPr wrap="square">
              <a:spAutoFit/>
            </a:bodyPr>
            <a:lstStyle/>
            <a:p>
              <a:r>
                <a:rPr lang="fr-FR" sz="1400" b="1" dirty="0" smtClean="0">
                  <a:solidFill>
                    <a:srgbClr val="002060"/>
                  </a:solidFill>
                  <a:latin typeface="Arial" charset="0"/>
                  <a:sym typeface="Symbol"/>
                </a:rPr>
                <a:t>V</a:t>
              </a:r>
              <a:r>
                <a:rPr lang="fr-FR" sz="1400" b="1" baseline="-25000" dirty="0" smtClean="0">
                  <a:solidFill>
                    <a:srgbClr val="002060"/>
                  </a:solidFill>
                  <a:latin typeface="Arial" charset="0"/>
                </a:rPr>
                <a:t>R</a:t>
              </a:r>
              <a:endParaRPr lang="fr-FR" sz="1400" b="1" baseline="-25000" dirty="0">
                <a:solidFill>
                  <a:srgbClr val="002060"/>
                </a:solidFill>
                <a:latin typeface="Arial" charset="0"/>
              </a:endParaRPr>
            </a:p>
          </p:txBody>
        </p:sp>
      </p:grpSp>
      <p:grpSp>
        <p:nvGrpSpPr>
          <p:cNvPr id="56" name="Groupe 55"/>
          <p:cNvGrpSpPr/>
          <p:nvPr/>
        </p:nvGrpSpPr>
        <p:grpSpPr>
          <a:xfrm rot="21443444">
            <a:off x="2837946" y="3069097"/>
            <a:ext cx="1013408" cy="587985"/>
            <a:chOff x="2848202" y="3284984"/>
            <a:chExt cx="657458" cy="380744"/>
          </a:xfrm>
        </p:grpSpPr>
        <p:sp>
          <p:nvSpPr>
            <p:cNvPr id="46" name="Flèche droite 45"/>
            <p:cNvSpPr/>
            <p:nvPr/>
          </p:nvSpPr>
          <p:spPr>
            <a:xfrm rot="20160000">
              <a:off x="2848202" y="3572482"/>
              <a:ext cx="324000" cy="93246"/>
            </a:xfrm>
            <a:prstGeom prs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ZoneTexte 48"/>
            <p:cNvSpPr txBox="1"/>
            <p:nvPr/>
          </p:nvSpPr>
          <p:spPr>
            <a:xfrm>
              <a:off x="3131840" y="3284984"/>
              <a:ext cx="373820" cy="338554"/>
            </a:xfrm>
            <a:prstGeom prst="rect">
              <a:avLst/>
            </a:prstGeom>
            <a:noFill/>
          </p:spPr>
          <p:txBody>
            <a:bodyPr wrap="none" rtlCol="0">
              <a:spAutoFit/>
            </a:bodyPr>
            <a:lstStyle/>
            <a:p>
              <a:r>
                <a:rPr lang="fr-FR" sz="1600" b="1" dirty="0" smtClean="0">
                  <a:solidFill>
                    <a:srgbClr val="00B050"/>
                  </a:solidFill>
                  <a:sym typeface="Symbol"/>
                </a:rPr>
                <a:t>V</a:t>
              </a:r>
              <a:r>
                <a:rPr lang="fr-FR" sz="1600" baseline="-25000" dirty="0" smtClean="0">
                  <a:solidFill>
                    <a:srgbClr val="00B050"/>
                  </a:solidFill>
                </a:rPr>
                <a:t>E</a:t>
              </a:r>
              <a:endParaRPr lang="fr-FR" sz="1600" dirty="0"/>
            </a:p>
          </p:txBody>
        </p:sp>
      </p:grpSp>
      <p:grpSp>
        <p:nvGrpSpPr>
          <p:cNvPr id="38" name="Groupe 53"/>
          <p:cNvGrpSpPr/>
          <p:nvPr/>
        </p:nvGrpSpPr>
        <p:grpSpPr>
          <a:xfrm>
            <a:off x="2267746" y="3068960"/>
            <a:ext cx="598212" cy="694400"/>
            <a:chOff x="2278173" y="3217453"/>
            <a:chExt cx="670834" cy="369332"/>
          </a:xfrm>
        </p:grpSpPr>
        <p:sp>
          <p:nvSpPr>
            <p:cNvPr id="50" name="Flèche gauche 49"/>
            <p:cNvSpPr/>
            <p:nvPr/>
          </p:nvSpPr>
          <p:spPr>
            <a:xfrm rot="1800000">
              <a:off x="2504933" y="3444742"/>
              <a:ext cx="444074" cy="72000"/>
            </a:xfrm>
            <a:prstGeom prst="lef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ZoneTexte 52"/>
            <p:cNvSpPr txBox="1"/>
            <p:nvPr/>
          </p:nvSpPr>
          <p:spPr>
            <a:xfrm>
              <a:off x="2278173" y="3217453"/>
              <a:ext cx="380233" cy="369332"/>
            </a:xfrm>
            <a:prstGeom prst="rect">
              <a:avLst/>
            </a:prstGeom>
            <a:noFill/>
          </p:spPr>
          <p:txBody>
            <a:bodyPr wrap="none" rtlCol="0">
              <a:spAutoFit/>
            </a:bodyPr>
            <a:lstStyle/>
            <a:p>
              <a:r>
                <a:rPr lang="fr-FR" sz="1400" b="1" dirty="0" smtClean="0">
                  <a:solidFill>
                    <a:srgbClr val="FF0000"/>
                  </a:solidFill>
                  <a:sym typeface="Symbol"/>
                </a:rPr>
                <a:t>V</a:t>
              </a:r>
              <a:r>
                <a:rPr lang="fr-FR" baseline="-25000" dirty="0" smtClean="0">
                  <a:solidFill>
                    <a:srgbClr val="FF0000"/>
                  </a:solidFill>
                </a:rPr>
                <a:t>A</a:t>
              </a:r>
              <a:endParaRPr lang="fr-FR" dirty="0"/>
            </a:p>
          </p:txBody>
        </p:sp>
      </p:grpSp>
      <p:sp>
        <p:nvSpPr>
          <p:cNvPr id="55" name="Espace réservé du numéro de diapositive 54"/>
          <p:cNvSpPr>
            <a:spLocks noGrp="1"/>
          </p:cNvSpPr>
          <p:nvPr>
            <p:ph type="sldNum" sz="quarter" idx="12"/>
          </p:nvPr>
        </p:nvSpPr>
        <p:spPr/>
        <p:txBody>
          <a:bodyPr/>
          <a:lstStyle/>
          <a:p>
            <a:fld id="{083CCA20-CF97-4534-A8C1-DF94BF714617}" type="slidenum">
              <a:rPr lang="fr-FR" smtClean="0"/>
              <a:pPr/>
              <a:t>6</a:t>
            </a:fld>
            <a:endParaRPr lang="fr-FR"/>
          </a:p>
        </p:txBody>
      </p:sp>
      <p:cxnSp>
        <p:nvCxnSpPr>
          <p:cNvPr id="59" name="Connecteur droit 58"/>
          <p:cNvCxnSpPr/>
          <p:nvPr/>
        </p:nvCxnSpPr>
        <p:spPr>
          <a:xfrm rot="120000" flipH="1" flipV="1">
            <a:off x="2496483" y="3464979"/>
            <a:ext cx="780813" cy="1902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66" name="Connecteur droit 65"/>
          <p:cNvCxnSpPr>
            <a:stCxn id="39" idx="1"/>
            <a:endCxn id="50" idx="1"/>
          </p:cNvCxnSpPr>
          <p:nvPr/>
        </p:nvCxnSpPr>
        <p:spPr>
          <a:xfrm flipV="1">
            <a:off x="2208682" y="3464980"/>
            <a:ext cx="287802" cy="190869"/>
          </a:xfrm>
          <a:prstGeom prst="line">
            <a:avLst/>
          </a:prstGeom>
          <a:ln>
            <a:prstDash val="dash"/>
          </a:ln>
        </p:spPr>
        <p:style>
          <a:lnRef idx="1">
            <a:schemeClr val="accent1"/>
          </a:lnRef>
          <a:fillRef idx="0">
            <a:schemeClr val="accent1"/>
          </a:fillRef>
          <a:effectRef idx="0">
            <a:schemeClr val="accent1"/>
          </a:effectRef>
          <a:fontRef idx="minor">
            <a:schemeClr val="tx1"/>
          </a:fontRef>
        </p:style>
      </p:cxnSp>
      <p:pic>
        <p:nvPicPr>
          <p:cNvPr id="67" name="Picture 24" descr="J0288894"/>
          <p:cNvPicPr>
            <a:picLocks noChangeAspect="1" noChangeArrowheads="1" noCrop="1"/>
          </p:cNvPicPr>
          <p:nvPr/>
        </p:nvPicPr>
        <p:blipFill>
          <a:blip r:embed="rId2" cstate="print"/>
          <a:srcRect/>
          <a:stretch>
            <a:fillRect/>
          </a:stretch>
        </p:blipFill>
        <p:spPr>
          <a:xfrm>
            <a:off x="2771800" y="3501008"/>
            <a:ext cx="360040" cy="30903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2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left)">
                                      <p:cBhvr>
                                        <p:cTn id="21" dur="2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xit" presetSubtype="0" fill="hold" nodeType="clickEffect">
                                  <p:stCondLst>
                                    <p:cond delay="0"/>
                                  </p:stCondLst>
                                  <p:childTnLst>
                                    <p:animEffect transition="out" filter="dissolve">
                                      <p:cBhvr>
                                        <p:cTn id="25" dur="500"/>
                                        <p:tgtEl>
                                          <p:spTgt spid="67"/>
                                        </p:tgtEl>
                                      </p:cBhvr>
                                    </p:animEffect>
                                    <p:set>
                                      <p:cBhvr>
                                        <p:cTn id="26" dur="1" fill="hold">
                                          <p:stCondLst>
                                            <p:cond delay="499"/>
                                          </p:stCondLst>
                                        </p:cTn>
                                        <p:tgtEl>
                                          <p:spTgt spid="6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left)">
                                      <p:cBhvr>
                                        <p:cTn id="35" dur="20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8"/>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59"/>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0"/>
            <a:ext cx="9036496" cy="980728"/>
          </a:xfrm>
        </p:spPr>
        <p:txBody>
          <a:bodyPr>
            <a:noAutofit/>
          </a:bodyPr>
          <a:lstStyle/>
          <a:p>
            <a:r>
              <a:rPr lang="fr-FR" sz="2800" b="1" dirty="0" smtClean="0"/>
              <a:t>Généralisation du principe fondamental de la dynamique au cas des référentiels non galiléens</a:t>
            </a:r>
            <a:endParaRPr lang="fr-FR" sz="2800" b="1" dirty="0"/>
          </a:p>
        </p:txBody>
      </p:sp>
      <p:sp>
        <p:nvSpPr>
          <p:cNvPr id="3" name="Espace réservé du contenu 2"/>
          <p:cNvSpPr>
            <a:spLocks noGrp="1"/>
          </p:cNvSpPr>
          <p:nvPr>
            <p:ph idx="1"/>
          </p:nvPr>
        </p:nvSpPr>
        <p:spPr>
          <a:xfrm>
            <a:off x="467544" y="1268760"/>
            <a:ext cx="8496944" cy="4525963"/>
          </a:xfrm>
        </p:spPr>
        <p:txBody>
          <a:bodyPr>
            <a:normAutofit/>
          </a:bodyPr>
          <a:lstStyle/>
          <a:p>
            <a:pPr>
              <a:buNone/>
            </a:pPr>
            <a:r>
              <a:rPr lang="fr-FR" sz="1600" b="1" u="sng" dirty="0" smtClean="0">
                <a:sym typeface="Symbol"/>
              </a:rPr>
              <a:t>Règle de composition des accélérations</a:t>
            </a:r>
          </a:p>
          <a:p>
            <a:pPr>
              <a:buNone/>
            </a:pPr>
            <a:r>
              <a:rPr lang="fr-FR" sz="1600" dirty="0" smtClean="0">
                <a:sym typeface="Symbol"/>
              </a:rPr>
              <a:t>On peut montrer que </a:t>
            </a:r>
            <a:r>
              <a:rPr lang="fr-FR" sz="1600" b="1" dirty="0" smtClean="0">
                <a:solidFill>
                  <a:srgbClr val="FF0000"/>
                </a:solidFill>
                <a:sym typeface="Symbol"/>
              </a:rPr>
              <a:t></a:t>
            </a:r>
            <a:r>
              <a:rPr lang="fr-FR" sz="1600" baseline="-25000" dirty="0" smtClean="0">
                <a:solidFill>
                  <a:srgbClr val="FF0000"/>
                </a:solidFill>
                <a:sym typeface="Symbol"/>
              </a:rPr>
              <a:t>a</a:t>
            </a:r>
            <a:r>
              <a:rPr lang="fr-FR" sz="1600" b="1" dirty="0" smtClean="0"/>
              <a:t> = </a:t>
            </a:r>
            <a:r>
              <a:rPr lang="fr-FR" sz="1600" dirty="0" smtClean="0"/>
              <a:t>d (</a:t>
            </a:r>
            <a:r>
              <a:rPr lang="fr-FR" sz="1600" b="1" dirty="0" smtClean="0"/>
              <a:t>V</a:t>
            </a:r>
            <a:r>
              <a:rPr lang="fr-FR" sz="1600" b="1" baseline="-25000" dirty="0" smtClean="0"/>
              <a:t>A</a:t>
            </a:r>
            <a:r>
              <a:rPr lang="fr-FR" sz="1600" dirty="0" smtClean="0"/>
              <a:t>)/</a:t>
            </a:r>
            <a:r>
              <a:rPr lang="fr-FR" sz="1600" dirty="0" err="1" smtClean="0"/>
              <a:t>dt</a:t>
            </a:r>
            <a:r>
              <a:rPr lang="fr-FR" sz="1600" b="1" dirty="0" smtClean="0"/>
              <a:t> = </a:t>
            </a:r>
            <a:r>
              <a:rPr lang="fr-FR" sz="1600" b="1" dirty="0" smtClean="0">
                <a:solidFill>
                  <a:srgbClr val="002060"/>
                </a:solidFill>
                <a:sym typeface="Symbol"/>
              </a:rPr>
              <a:t></a:t>
            </a:r>
            <a:r>
              <a:rPr lang="fr-FR" sz="1600" baseline="-25000" dirty="0" smtClean="0">
                <a:solidFill>
                  <a:srgbClr val="002060"/>
                </a:solidFill>
                <a:sym typeface="Symbol"/>
              </a:rPr>
              <a:t>R</a:t>
            </a:r>
            <a:r>
              <a:rPr lang="fr-FR" sz="1600" b="1" dirty="0" smtClean="0"/>
              <a:t> + </a:t>
            </a:r>
            <a:r>
              <a:rPr lang="fr-FR" sz="1600" b="1" dirty="0" smtClean="0">
                <a:solidFill>
                  <a:srgbClr val="00B050"/>
                </a:solidFill>
                <a:sym typeface="Symbol"/>
              </a:rPr>
              <a:t></a:t>
            </a:r>
            <a:r>
              <a:rPr lang="fr-FR" sz="1600" baseline="-25000" dirty="0" smtClean="0">
                <a:solidFill>
                  <a:srgbClr val="00B050"/>
                </a:solidFill>
              </a:rPr>
              <a:t>E </a:t>
            </a:r>
            <a:r>
              <a:rPr lang="fr-FR" sz="1600" dirty="0" smtClean="0"/>
              <a:t>+ </a:t>
            </a:r>
            <a:r>
              <a:rPr lang="fr-FR" sz="1600" b="1" dirty="0" smtClean="0">
                <a:solidFill>
                  <a:srgbClr val="993300"/>
                </a:solidFill>
                <a:sym typeface="Symbol"/>
              </a:rPr>
              <a:t></a:t>
            </a:r>
            <a:r>
              <a:rPr lang="fr-FR" sz="1600" baseline="-25000" dirty="0" smtClean="0">
                <a:solidFill>
                  <a:srgbClr val="993300"/>
                </a:solidFill>
                <a:sym typeface="Symbol"/>
              </a:rPr>
              <a:t>C</a:t>
            </a:r>
            <a:endParaRPr lang="fr-FR" sz="1600" baseline="-25000" dirty="0" smtClean="0">
              <a:solidFill>
                <a:srgbClr val="993300"/>
              </a:solidFill>
            </a:endParaRPr>
          </a:p>
          <a:p>
            <a:pPr>
              <a:buNone/>
            </a:pPr>
            <a:r>
              <a:rPr lang="fr-FR" sz="1600" dirty="0" smtClean="0">
                <a:sym typeface="Symbol"/>
              </a:rPr>
              <a:t>où </a:t>
            </a:r>
            <a:r>
              <a:rPr lang="fr-FR" sz="1600" b="1" dirty="0" smtClean="0">
                <a:sym typeface="Symbol"/>
              </a:rPr>
              <a:t> </a:t>
            </a:r>
            <a:r>
              <a:rPr lang="fr-FR" sz="1600" b="1" dirty="0" smtClean="0">
                <a:solidFill>
                  <a:srgbClr val="002060"/>
                </a:solidFill>
                <a:sym typeface="Symbol"/>
              </a:rPr>
              <a:t></a:t>
            </a:r>
            <a:r>
              <a:rPr lang="fr-FR" sz="1600" baseline="-25000" dirty="0" smtClean="0">
                <a:solidFill>
                  <a:srgbClr val="002060"/>
                </a:solidFill>
              </a:rPr>
              <a:t>R</a:t>
            </a:r>
            <a:r>
              <a:rPr lang="fr-FR" sz="1600" b="1" dirty="0" smtClean="0"/>
              <a:t> = </a:t>
            </a:r>
            <a:r>
              <a:rPr lang="fr-FR" sz="1600" dirty="0" smtClean="0"/>
              <a:t>d </a:t>
            </a:r>
            <a:r>
              <a:rPr lang="fr-FR" sz="1600" b="1" dirty="0" smtClean="0"/>
              <a:t>(V</a:t>
            </a:r>
            <a:r>
              <a:rPr lang="fr-FR" sz="1600" b="1" baseline="-25000" dirty="0" smtClean="0"/>
              <a:t>R</a:t>
            </a:r>
            <a:r>
              <a:rPr lang="fr-FR" sz="1600" dirty="0" smtClean="0"/>
              <a:t>)/</a:t>
            </a:r>
            <a:r>
              <a:rPr lang="fr-FR" sz="1600" dirty="0" err="1" smtClean="0"/>
              <a:t>dt</a:t>
            </a:r>
            <a:r>
              <a:rPr lang="fr-FR" sz="1600" dirty="0" smtClean="0"/>
              <a:t>      </a:t>
            </a:r>
            <a:r>
              <a:rPr lang="fr-FR" sz="1600" b="1" dirty="0" smtClean="0">
                <a:solidFill>
                  <a:srgbClr val="00B050"/>
                </a:solidFill>
                <a:sym typeface="Symbol"/>
              </a:rPr>
              <a:t></a:t>
            </a:r>
            <a:r>
              <a:rPr lang="fr-FR" sz="1600" baseline="-25000" dirty="0" smtClean="0"/>
              <a:t>E</a:t>
            </a:r>
            <a:r>
              <a:rPr lang="fr-FR" sz="1600" dirty="0" smtClean="0"/>
              <a:t> =</a:t>
            </a:r>
            <a:r>
              <a:rPr lang="fr-FR" sz="1600" b="1" dirty="0" smtClean="0"/>
              <a:t> </a:t>
            </a:r>
            <a:r>
              <a:rPr lang="fr-FR" sz="1600" dirty="0" smtClean="0"/>
              <a:t>d (</a:t>
            </a:r>
            <a:r>
              <a:rPr lang="fr-FR" sz="1600" b="1" dirty="0" smtClean="0">
                <a:solidFill>
                  <a:srgbClr val="00B050"/>
                </a:solidFill>
              </a:rPr>
              <a:t>V</a:t>
            </a:r>
            <a:r>
              <a:rPr lang="fr-FR" sz="1600" b="1" baseline="-25000" dirty="0" smtClean="0">
                <a:solidFill>
                  <a:srgbClr val="00B050"/>
                </a:solidFill>
              </a:rPr>
              <a:t>E</a:t>
            </a:r>
            <a:r>
              <a:rPr lang="fr-FR" sz="1600" dirty="0" smtClean="0"/>
              <a:t>)/</a:t>
            </a:r>
            <a:r>
              <a:rPr lang="fr-FR" sz="1600" dirty="0" err="1" smtClean="0"/>
              <a:t>dt</a:t>
            </a:r>
            <a:r>
              <a:rPr lang="fr-FR" sz="1600" dirty="0" smtClean="0"/>
              <a:t>   et  </a:t>
            </a:r>
            <a:r>
              <a:rPr lang="fr-FR" sz="1600" b="1" dirty="0" smtClean="0">
                <a:solidFill>
                  <a:srgbClr val="993300"/>
                </a:solidFill>
                <a:sym typeface="Symbol"/>
              </a:rPr>
              <a:t></a:t>
            </a:r>
            <a:r>
              <a:rPr lang="fr-FR" sz="1600" baseline="-25000" dirty="0" smtClean="0">
                <a:solidFill>
                  <a:srgbClr val="993300"/>
                </a:solidFill>
                <a:sym typeface="Symbol"/>
              </a:rPr>
              <a:t>C</a:t>
            </a:r>
            <a:r>
              <a:rPr lang="fr-FR" sz="1600" dirty="0" smtClean="0"/>
              <a:t>  un terme complémentaire, appelé accélération de Coriolis   </a:t>
            </a:r>
            <a:endParaRPr lang="fr-FR" sz="1600" dirty="0" smtClean="0">
              <a:sym typeface="Symbol"/>
            </a:endParaRPr>
          </a:p>
          <a:p>
            <a:pPr>
              <a:buNone/>
            </a:pPr>
            <a:r>
              <a:rPr lang="fr-FR" sz="1600" b="1" dirty="0" smtClean="0">
                <a:solidFill>
                  <a:srgbClr val="993300"/>
                </a:solidFill>
                <a:sym typeface="Symbol"/>
              </a:rPr>
              <a:t></a:t>
            </a:r>
            <a:r>
              <a:rPr lang="fr-FR" sz="1600" baseline="-25000" dirty="0" smtClean="0">
                <a:solidFill>
                  <a:srgbClr val="993300"/>
                </a:solidFill>
                <a:sym typeface="Symbol"/>
              </a:rPr>
              <a:t>C </a:t>
            </a:r>
            <a:r>
              <a:rPr lang="fr-FR" sz="1600" dirty="0" smtClean="0">
                <a:solidFill>
                  <a:srgbClr val="993300"/>
                </a:solidFill>
                <a:sym typeface="Symbol"/>
              </a:rPr>
              <a:t> </a:t>
            </a:r>
            <a:r>
              <a:rPr lang="fr-FR" sz="1600" dirty="0" smtClean="0">
                <a:sym typeface="Symbol"/>
              </a:rPr>
              <a:t>n’existe que dans des référentiels en rotation et si </a:t>
            </a:r>
            <a:r>
              <a:rPr lang="fr-FR" sz="1600" b="1" dirty="0" smtClean="0"/>
              <a:t>V</a:t>
            </a:r>
            <a:r>
              <a:rPr lang="fr-FR" sz="1600" b="1" baseline="-25000" dirty="0" smtClean="0"/>
              <a:t>R</a:t>
            </a:r>
            <a:r>
              <a:rPr lang="fr-FR" sz="1600" b="1" dirty="0" smtClean="0">
                <a:sym typeface="Symbol"/>
              </a:rPr>
              <a:t></a:t>
            </a:r>
            <a:r>
              <a:rPr lang="fr-FR" sz="1600" dirty="0" smtClean="0">
                <a:sym typeface="Symbol"/>
              </a:rPr>
              <a:t>0</a:t>
            </a:r>
            <a:endParaRPr lang="fr-FR" sz="1600" dirty="0" smtClean="0"/>
          </a:p>
          <a:p>
            <a:pPr>
              <a:buNone/>
            </a:pPr>
            <a:r>
              <a:rPr lang="fr-FR" sz="1600" dirty="0" smtClean="0">
                <a:solidFill>
                  <a:srgbClr val="002060"/>
                </a:solidFill>
                <a:sym typeface="Symbol"/>
              </a:rPr>
              <a:t>Donc </a:t>
            </a:r>
            <a:r>
              <a:rPr lang="fr-FR" sz="1600" b="1" dirty="0" smtClean="0">
                <a:solidFill>
                  <a:srgbClr val="002060"/>
                </a:solidFill>
                <a:sym typeface="Symbol"/>
              </a:rPr>
              <a:t> </a:t>
            </a:r>
            <a:r>
              <a:rPr lang="fr-FR" sz="1600" baseline="-25000" dirty="0" smtClean="0">
                <a:solidFill>
                  <a:srgbClr val="002060"/>
                </a:solidFill>
              </a:rPr>
              <a:t>R</a:t>
            </a:r>
            <a:r>
              <a:rPr lang="fr-FR" sz="1600" b="1" dirty="0" smtClean="0"/>
              <a:t>  = </a:t>
            </a:r>
            <a:r>
              <a:rPr lang="fr-FR" sz="1600" b="1" dirty="0" smtClean="0">
                <a:solidFill>
                  <a:srgbClr val="FF0000"/>
                </a:solidFill>
                <a:sym typeface="Symbol"/>
              </a:rPr>
              <a:t> </a:t>
            </a:r>
            <a:r>
              <a:rPr lang="fr-FR" sz="1600" baseline="-25000" dirty="0" smtClean="0">
                <a:solidFill>
                  <a:srgbClr val="FF0000"/>
                </a:solidFill>
              </a:rPr>
              <a:t>A</a:t>
            </a:r>
            <a:r>
              <a:rPr lang="fr-FR" sz="1600" b="1" dirty="0" smtClean="0"/>
              <a:t>  - </a:t>
            </a:r>
            <a:r>
              <a:rPr lang="fr-FR" sz="1600" b="1" dirty="0" smtClean="0">
                <a:solidFill>
                  <a:srgbClr val="00B050"/>
                </a:solidFill>
                <a:sym typeface="Symbol"/>
              </a:rPr>
              <a:t></a:t>
            </a:r>
            <a:r>
              <a:rPr lang="fr-FR" sz="1600" baseline="-25000" dirty="0" smtClean="0">
                <a:solidFill>
                  <a:srgbClr val="00B050"/>
                </a:solidFill>
              </a:rPr>
              <a:t>E </a:t>
            </a:r>
            <a:r>
              <a:rPr lang="fr-FR" sz="1600" dirty="0" smtClean="0"/>
              <a:t>- </a:t>
            </a:r>
            <a:r>
              <a:rPr lang="fr-FR" sz="1600" b="1" dirty="0" smtClean="0">
                <a:solidFill>
                  <a:srgbClr val="993300"/>
                </a:solidFill>
                <a:sym typeface="Symbol"/>
              </a:rPr>
              <a:t></a:t>
            </a:r>
            <a:r>
              <a:rPr lang="fr-FR" sz="1600" baseline="-25000" dirty="0" smtClean="0">
                <a:solidFill>
                  <a:srgbClr val="993300"/>
                </a:solidFill>
                <a:sym typeface="Symbol"/>
              </a:rPr>
              <a:t>C   </a:t>
            </a:r>
            <a:r>
              <a:rPr lang="fr-FR" sz="1600" dirty="0" smtClean="0">
                <a:sym typeface="Symbol"/>
              </a:rPr>
              <a:t>et   l’on peut écrire : m</a:t>
            </a:r>
            <a:r>
              <a:rPr lang="fr-FR" sz="1600" b="1" dirty="0" smtClean="0">
                <a:solidFill>
                  <a:srgbClr val="002060"/>
                </a:solidFill>
                <a:sym typeface="Symbol"/>
              </a:rPr>
              <a:t></a:t>
            </a:r>
            <a:r>
              <a:rPr lang="fr-FR" sz="1600" baseline="-25000" dirty="0" smtClean="0">
                <a:solidFill>
                  <a:srgbClr val="002060"/>
                </a:solidFill>
              </a:rPr>
              <a:t>R</a:t>
            </a:r>
            <a:r>
              <a:rPr lang="fr-FR" sz="1600" b="1" dirty="0" smtClean="0"/>
              <a:t>  = </a:t>
            </a:r>
            <a:r>
              <a:rPr lang="fr-FR" sz="1600" b="1" dirty="0" smtClean="0">
                <a:solidFill>
                  <a:srgbClr val="FF0000"/>
                </a:solidFill>
                <a:sym typeface="Symbol"/>
              </a:rPr>
              <a:t> </a:t>
            </a:r>
            <a:r>
              <a:rPr lang="fr-FR" sz="1600" dirty="0" smtClean="0">
                <a:sym typeface="Symbol"/>
              </a:rPr>
              <a:t>m</a:t>
            </a:r>
            <a:r>
              <a:rPr lang="fr-FR" sz="1600" b="1" dirty="0" smtClean="0">
                <a:solidFill>
                  <a:srgbClr val="FF0000"/>
                </a:solidFill>
                <a:sym typeface="Symbol"/>
              </a:rPr>
              <a:t></a:t>
            </a:r>
            <a:r>
              <a:rPr lang="fr-FR" sz="1600" baseline="-25000" dirty="0" smtClean="0">
                <a:solidFill>
                  <a:srgbClr val="FF0000"/>
                </a:solidFill>
              </a:rPr>
              <a:t>A</a:t>
            </a:r>
            <a:r>
              <a:rPr lang="fr-FR" sz="1600" b="1" dirty="0" smtClean="0"/>
              <a:t>  -</a:t>
            </a:r>
            <a:r>
              <a:rPr lang="fr-FR" sz="1600" dirty="0" smtClean="0"/>
              <a:t> m </a:t>
            </a:r>
            <a:r>
              <a:rPr lang="fr-FR" sz="1600" b="1" dirty="0" smtClean="0">
                <a:solidFill>
                  <a:srgbClr val="00B050"/>
                </a:solidFill>
                <a:sym typeface="Symbol"/>
              </a:rPr>
              <a:t></a:t>
            </a:r>
            <a:r>
              <a:rPr lang="fr-FR" sz="1600" baseline="-25000" dirty="0" smtClean="0">
                <a:solidFill>
                  <a:srgbClr val="00B050"/>
                </a:solidFill>
              </a:rPr>
              <a:t>E </a:t>
            </a:r>
            <a:r>
              <a:rPr lang="fr-FR" sz="1600" dirty="0" smtClean="0"/>
              <a:t>- m </a:t>
            </a:r>
            <a:r>
              <a:rPr lang="fr-FR" sz="1600" b="1" dirty="0" smtClean="0">
                <a:solidFill>
                  <a:srgbClr val="993300"/>
                </a:solidFill>
                <a:sym typeface="Symbol"/>
              </a:rPr>
              <a:t></a:t>
            </a:r>
            <a:r>
              <a:rPr lang="fr-FR" sz="1600" baseline="-25000" dirty="0" smtClean="0">
                <a:solidFill>
                  <a:srgbClr val="993300"/>
                </a:solidFill>
                <a:sym typeface="Symbol"/>
              </a:rPr>
              <a:t>C  </a:t>
            </a:r>
            <a:endParaRPr lang="fr-FR" sz="1600" dirty="0" smtClean="0">
              <a:sym typeface="Symbol"/>
            </a:endParaRPr>
          </a:p>
          <a:p>
            <a:pPr>
              <a:buNone/>
            </a:pPr>
            <a:r>
              <a:rPr lang="fr-FR" sz="1600" dirty="0" smtClean="0"/>
              <a:t>   </a:t>
            </a:r>
            <a:endParaRPr lang="fr-FR" sz="1600" dirty="0"/>
          </a:p>
        </p:txBody>
      </p:sp>
      <p:grpSp>
        <p:nvGrpSpPr>
          <p:cNvPr id="4" name="Groupe 3"/>
          <p:cNvGrpSpPr/>
          <p:nvPr/>
        </p:nvGrpSpPr>
        <p:grpSpPr>
          <a:xfrm>
            <a:off x="395536" y="4077072"/>
            <a:ext cx="1872208" cy="2036189"/>
            <a:chOff x="611560" y="1628800"/>
            <a:chExt cx="2080231" cy="2441683"/>
          </a:xfrm>
        </p:grpSpPr>
        <p:sp>
          <p:nvSpPr>
            <p:cNvPr id="5" name="ZoneTexte 4"/>
            <p:cNvSpPr txBox="1"/>
            <p:nvPr/>
          </p:nvSpPr>
          <p:spPr>
            <a:xfrm>
              <a:off x="2371755" y="2900079"/>
              <a:ext cx="288032" cy="369331"/>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6" name="Groupe 69"/>
            <p:cNvGrpSpPr/>
            <p:nvPr/>
          </p:nvGrpSpPr>
          <p:grpSpPr>
            <a:xfrm>
              <a:off x="611560" y="1628800"/>
              <a:ext cx="2080231" cy="2441683"/>
              <a:chOff x="611560" y="1628800"/>
              <a:chExt cx="2080231" cy="2441683"/>
            </a:xfrm>
          </p:grpSpPr>
          <p:sp>
            <p:nvSpPr>
              <p:cNvPr id="7" name="ZoneTexte 6"/>
              <p:cNvSpPr txBox="1"/>
              <p:nvPr/>
            </p:nvSpPr>
            <p:spPr>
              <a:xfrm>
                <a:off x="755576" y="3701150"/>
                <a:ext cx="304892" cy="369333"/>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66"/>
              <p:cNvGrpSpPr/>
              <p:nvPr/>
            </p:nvGrpSpPr>
            <p:grpSpPr>
              <a:xfrm>
                <a:off x="611560" y="1628800"/>
                <a:ext cx="2080231" cy="2376264"/>
                <a:chOff x="611560" y="1628800"/>
                <a:chExt cx="2080231" cy="2376264"/>
              </a:xfrm>
            </p:grpSpPr>
            <p:grpSp>
              <p:nvGrpSpPr>
                <p:cNvPr id="9" name="Groupe 29"/>
                <p:cNvGrpSpPr/>
                <p:nvPr/>
              </p:nvGrpSpPr>
              <p:grpSpPr>
                <a:xfrm>
                  <a:off x="683568" y="1628800"/>
                  <a:ext cx="2008223" cy="2376264"/>
                  <a:chOff x="683568" y="1628800"/>
                  <a:chExt cx="2008223" cy="2376264"/>
                </a:xfrm>
              </p:grpSpPr>
              <p:sp>
                <p:nvSpPr>
                  <p:cNvPr id="11" name="ZoneTexte 10"/>
                  <p:cNvSpPr txBox="1"/>
                  <p:nvPr/>
                </p:nvSpPr>
                <p:spPr>
                  <a:xfrm>
                    <a:off x="1187624" y="3212976"/>
                    <a:ext cx="336952" cy="369332"/>
                  </a:xfrm>
                  <a:prstGeom prst="rect">
                    <a:avLst/>
                  </a:prstGeom>
                  <a:noFill/>
                </p:spPr>
                <p:txBody>
                  <a:bodyPr wrap="none" rtlCol="0">
                    <a:spAutoFit/>
                  </a:bodyPr>
                  <a:lstStyle/>
                  <a:p>
                    <a:r>
                      <a:rPr lang="fr-FR" dirty="0" smtClean="0">
                        <a:solidFill>
                          <a:srgbClr val="FF0000"/>
                        </a:solidFill>
                      </a:rPr>
                      <a:t>O</a:t>
                    </a:r>
                    <a:endParaRPr lang="fr-FR" dirty="0">
                      <a:solidFill>
                        <a:srgbClr val="FF0000"/>
                      </a:solidFill>
                    </a:endParaRPr>
                  </a:p>
                </p:txBody>
              </p:sp>
              <p:grpSp>
                <p:nvGrpSpPr>
                  <p:cNvPr id="12" name="Groupe 22"/>
                  <p:cNvGrpSpPr/>
                  <p:nvPr/>
                </p:nvGrpSpPr>
                <p:grpSpPr>
                  <a:xfrm>
                    <a:off x="683568" y="1628800"/>
                    <a:ext cx="2008223" cy="2376264"/>
                    <a:chOff x="683568" y="1628800"/>
                    <a:chExt cx="2008223" cy="2376264"/>
                  </a:xfrm>
                </p:grpSpPr>
                <p:grpSp>
                  <p:nvGrpSpPr>
                    <p:cNvPr id="13" name="Groupe 17"/>
                    <p:cNvGrpSpPr/>
                    <p:nvPr/>
                  </p:nvGrpSpPr>
                  <p:grpSpPr>
                    <a:xfrm>
                      <a:off x="683568" y="1628800"/>
                      <a:ext cx="2008223" cy="2376264"/>
                      <a:chOff x="179512" y="1484784"/>
                      <a:chExt cx="2008223" cy="2376264"/>
                    </a:xfrm>
                  </p:grpSpPr>
                  <p:cxnSp>
                    <p:nvCxnSpPr>
                      <p:cNvPr id="15"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60000" flipV="1">
                        <a:off x="755576" y="3125395"/>
                        <a:ext cx="1432159" cy="15573"/>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4" name="ZoneTexte 13"/>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grpSp>
            <p:sp>
              <p:nvSpPr>
                <p:cNvPr id="10" name="Rectangle 9"/>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8" name="Groupe 77"/>
          <p:cNvGrpSpPr/>
          <p:nvPr/>
        </p:nvGrpSpPr>
        <p:grpSpPr>
          <a:xfrm rot="21252181">
            <a:off x="1617920" y="3107845"/>
            <a:ext cx="1889574" cy="2423264"/>
            <a:chOff x="3852413" y="2348880"/>
            <a:chExt cx="2713362" cy="3681700"/>
          </a:xfrm>
        </p:grpSpPr>
        <p:sp>
          <p:nvSpPr>
            <p:cNvPr id="19" name="ZoneTexte 18"/>
            <p:cNvSpPr txBox="1"/>
            <p:nvPr/>
          </p:nvSpPr>
          <p:spPr>
            <a:xfrm>
              <a:off x="4024603" y="4298632"/>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20" name="Groupe 68"/>
            <p:cNvGrpSpPr/>
            <p:nvPr/>
          </p:nvGrpSpPr>
          <p:grpSpPr>
            <a:xfrm>
              <a:off x="3852413" y="2348880"/>
              <a:ext cx="2713362" cy="3681700"/>
              <a:chOff x="3852413" y="2214156"/>
              <a:chExt cx="2713362" cy="3681700"/>
            </a:xfrm>
          </p:grpSpPr>
          <p:sp>
            <p:nvSpPr>
              <p:cNvPr id="21" name="Rectangle 20"/>
              <p:cNvSpPr/>
              <p:nvPr/>
            </p:nvSpPr>
            <p:spPr>
              <a:xfrm rot="347819">
                <a:off x="6208241" y="3111173"/>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22" name="Groupe 67"/>
              <p:cNvGrpSpPr/>
              <p:nvPr/>
            </p:nvGrpSpPr>
            <p:grpSpPr>
              <a:xfrm>
                <a:off x="3852413" y="2214156"/>
                <a:ext cx="2401172" cy="3681700"/>
                <a:chOff x="3852413" y="2214156"/>
                <a:chExt cx="2401172" cy="3681700"/>
              </a:xfrm>
            </p:grpSpPr>
            <p:sp>
              <p:nvSpPr>
                <p:cNvPr id="23" name="ZoneTexte 22"/>
                <p:cNvSpPr txBox="1"/>
                <p:nvPr/>
              </p:nvSpPr>
              <p:spPr>
                <a:xfrm rot="287819">
                  <a:off x="3852413" y="3080327"/>
                  <a:ext cx="482825"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24" name="Groupe 65"/>
                <p:cNvGrpSpPr/>
                <p:nvPr/>
              </p:nvGrpSpPr>
              <p:grpSpPr>
                <a:xfrm>
                  <a:off x="4495570" y="2214156"/>
                  <a:ext cx="1758015" cy="3681700"/>
                  <a:chOff x="4495570" y="2214156"/>
                  <a:chExt cx="1758015" cy="3681700"/>
                </a:xfrm>
              </p:grpSpPr>
              <p:grpSp>
                <p:nvGrpSpPr>
                  <p:cNvPr id="25" name="Groupe 23"/>
                  <p:cNvGrpSpPr/>
                  <p:nvPr/>
                </p:nvGrpSpPr>
                <p:grpSpPr>
                  <a:xfrm>
                    <a:off x="4495570" y="2214156"/>
                    <a:ext cx="1758015" cy="3456384"/>
                    <a:chOff x="1259632" y="1278052"/>
                    <a:chExt cx="1758015" cy="3456384"/>
                  </a:xfrm>
                </p:grpSpPr>
                <p:grpSp>
                  <p:nvGrpSpPr>
                    <p:cNvPr id="27" name="Groupe 17"/>
                    <p:cNvGrpSpPr/>
                    <p:nvPr/>
                  </p:nvGrpSpPr>
                  <p:grpSpPr>
                    <a:xfrm>
                      <a:off x="1259632" y="1340768"/>
                      <a:ext cx="1758015" cy="3393668"/>
                      <a:chOff x="755576" y="1196752"/>
                      <a:chExt cx="1758015" cy="3393668"/>
                    </a:xfrm>
                  </p:grpSpPr>
                  <p:cxnSp>
                    <p:nvCxnSpPr>
                      <p:cNvPr id="29" name="Connecteur droit avec flèche 28"/>
                      <p:cNvCxnSpPr/>
                      <p:nvPr/>
                    </p:nvCxnSpPr>
                    <p:spPr>
                      <a:xfrm>
                        <a:off x="755576" y="3140968"/>
                        <a:ext cx="940526" cy="14494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rot="347819" flipV="1">
                        <a:off x="796392" y="2297208"/>
                        <a:ext cx="1717199" cy="947127"/>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8" name="ZoneTexte 27"/>
                    <p:cNvSpPr txBox="1"/>
                    <p:nvPr/>
                  </p:nvSpPr>
                  <p:spPr>
                    <a:xfrm rot="347819">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26" name="ZoneTexte 25"/>
                  <p:cNvSpPr txBox="1"/>
                  <p:nvPr/>
                </p:nvSpPr>
                <p:spPr>
                  <a:xfrm rot="407819">
                    <a:off x="5004048" y="5526524"/>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grpSp>
        <p:nvGrpSpPr>
          <p:cNvPr id="32" name="Groupe 34"/>
          <p:cNvGrpSpPr/>
          <p:nvPr/>
        </p:nvGrpSpPr>
        <p:grpSpPr>
          <a:xfrm>
            <a:off x="2699792" y="3635732"/>
            <a:ext cx="381836" cy="369332"/>
            <a:chOff x="5220072" y="3995772"/>
            <a:chExt cx="381836" cy="369332"/>
          </a:xfrm>
        </p:grpSpPr>
        <p:sp>
          <p:nvSpPr>
            <p:cNvPr id="33" name="Ellipse 32"/>
            <p:cNvSpPr/>
            <p:nvPr/>
          </p:nvSpPr>
          <p:spPr>
            <a:xfrm>
              <a:off x="5292080" y="400506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ZoneTexte 33"/>
            <p:cNvSpPr txBox="1"/>
            <p:nvPr/>
          </p:nvSpPr>
          <p:spPr>
            <a:xfrm rot="21540000">
              <a:off x="5220072" y="3995772"/>
              <a:ext cx="381836" cy="369332"/>
            </a:xfrm>
            <a:prstGeom prst="rect">
              <a:avLst/>
            </a:prstGeom>
            <a:noFill/>
          </p:spPr>
          <p:txBody>
            <a:bodyPr wrap="none" rtlCol="0">
              <a:spAutoFit/>
            </a:bodyPr>
            <a:lstStyle/>
            <a:p>
              <a:r>
                <a:rPr lang="fr-FR" dirty="0" smtClean="0"/>
                <a:t>M</a:t>
              </a:r>
              <a:endParaRPr lang="fr-FR" dirty="0"/>
            </a:p>
          </p:txBody>
        </p:sp>
      </p:grpSp>
      <p:sp>
        <p:nvSpPr>
          <p:cNvPr id="36" name="Rectangle 35"/>
          <p:cNvSpPr/>
          <p:nvPr/>
        </p:nvSpPr>
        <p:spPr>
          <a:xfrm>
            <a:off x="3851920" y="2955716"/>
            <a:ext cx="5292080" cy="3703578"/>
          </a:xfrm>
          <a:prstGeom prst="rect">
            <a:avLst/>
          </a:prstGeom>
        </p:spPr>
        <p:txBody>
          <a:bodyPr wrap="square">
            <a:spAutoFit/>
          </a:bodyPr>
          <a:lstStyle/>
          <a:p>
            <a:r>
              <a:rPr lang="fr-FR" sz="1600" dirty="0" smtClean="0"/>
              <a:t> </a:t>
            </a:r>
            <a:r>
              <a:rPr lang="fr-FR" sz="1600" dirty="0" smtClean="0">
                <a:solidFill>
                  <a:srgbClr val="002060"/>
                </a:solidFill>
                <a:sym typeface="Symbol"/>
              </a:rPr>
              <a:t>donc m</a:t>
            </a:r>
            <a:r>
              <a:rPr lang="fr-FR" sz="1600" b="1" dirty="0" smtClean="0">
                <a:solidFill>
                  <a:srgbClr val="002060"/>
                </a:solidFill>
                <a:sym typeface="Symbol"/>
              </a:rPr>
              <a:t></a:t>
            </a:r>
            <a:r>
              <a:rPr lang="fr-FR" sz="1600" baseline="-25000" dirty="0" smtClean="0">
                <a:solidFill>
                  <a:srgbClr val="002060"/>
                </a:solidFill>
              </a:rPr>
              <a:t>R </a:t>
            </a:r>
            <a:r>
              <a:rPr lang="fr-FR" sz="1600" dirty="0" smtClean="0">
                <a:solidFill>
                  <a:srgbClr val="002060"/>
                </a:solidFill>
              </a:rPr>
              <a:t>=</a:t>
            </a:r>
            <a:r>
              <a:rPr lang="fr-FR" sz="1600" dirty="0" smtClean="0">
                <a:sym typeface="Symbol"/>
              </a:rPr>
              <a:t> (</a:t>
            </a:r>
            <a:r>
              <a:rPr lang="fr-FR" sz="1600" i="1" dirty="0" smtClean="0">
                <a:sym typeface="Symbol"/>
              </a:rPr>
              <a:t>forces fondamentales appliquées</a:t>
            </a:r>
            <a:r>
              <a:rPr lang="fr-FR" sz="1600" dirty="0" smtClean="0">
                <a:sym typeface="Symbol"/>
              </a:rPr>
              <a:t>) - m</a:t>
            </a:r>
            <a:r>
              <a:rPr lang="fr-FR" sz="1600" b="1" dirty="0" smtClean="0">
                <a:solidFill>
                  <a:srgbClr val="00B050"/>
                </a:solidFill>
                <a:sym typeface="Symbol"/>
              </a:rPr>
              <a:t> </a:t>
            </a:r>
            <a:r>
              <a:rPr lang="fr-FR" sz="1600" baseline="-25000" dirty="0" smtClean="0">
                <a:solidFill>
                  <a:srgbClr val="00B050"/>
                </a:solidFill>
              </a:rPr>
              <a:t>E  </a:t>
            </a:r>
            <a:r>
              <a:rPr lang="fr-FR" sz="1600" dirty="0" smtClean="0"/>
              <a:t>- m</a:t>
            </a:r>
            <a:r>
              <a:rPr lang="fr-FR" sz="1600" b="1" dirty="0" smtClean="0">
                <a:solidFill>
                  <a:srgbClr val="993300"/>
                </a:solidFill>
                <a:sym typeface="Symbol"/>
              </a:rPr>
              <a:t> </a:t>
            </a:r>
            <a:r>
              <a:rPr lang="fr-FR" sz="1600" baseline="-25000" dirty="0" smtClean="0">
                <a:solidFill>
                  <a:srgbClr val="993300"/>
                </a:solidFill>
                <a:sym typeface="Symbol"/>
              </a:rPr>
              <a:t>C</a:t>
            </a:r>
            <a:endParaRPr lang="fr-FR" sz="1600" dirty="0" smtClean="0"/>
          </a:p>
          <a:p>
            <a:r>
              <a:rPr lang="fr-FR" sz="1600" dirty="0" smtClean="0">
                <a:sym typeface="Symbol"/>
              </a:rPr>
              <a:t>Et en posant: </a:t>
            </a:r>
          </a:p>
          <a:p>
            <a:r>
              <a:rPr lang="fr-FR" sz="1600" dirty="0" smtClean="0">
                <a:sym typeface="Symbol"/>
              </a:rPr>
              <a:t>        - m</a:t>
            </a:r>
            <a:r>
              <a:rPr lang="fr-FR" sz="1600" b="1" dirty="0" smtClean="0">
                <a:solidFill>
                  <a:srgbClr val="00B050"/>
                </a:solidFill>
                <a:sym typeface="Symbol"/>
              </a:rPr>
              <a:t> </a:t>
            </a:r>
            <a:r>
              <a:rPr lang="fr-FR" sz="1600" baseline="-25000" dirty="0" smtClean="0">
                <a:solidFill>
                  <a:srgbClr val="00B050"/>
                </a:solidFill>
              </a:rPr>
              <a:t>E </a:t>
            </a:r>
            <a:r>
              <a:rPr lang="fr-FR" sz="1600" dirty="0" smtClean="0"/>
              <a:t>= </a:t>
            </a:r>
            <a:r>
              <a:rPr lang="fr-FR" sz="1600" b="1" dirty="0" smtClean="0"/>
              <a:t>F</a:t>
            </a:r>
            <a:r>
              <a:rPr lang="fr-FR" sz="1600" baseline="-25000" dirty="0" smtClean="0"/>
              <a:t>IE</a:t>
            </a:r>
            <a:r>
              <a:rPr lang="fr-FR" sz="1600" dirty="0" smtClean="0"/>
              <a:t>   «force d’inertie d’entraînement » et</a:t>
            </a:r>
            <a:endParaRPr lang="fr-FR" sz="1600" baseline="-25000" dirty="0" smtClean="0"/>
          </a:p>
          <a:p>
            <a:r>
              <a:rPr lang="fr-FR" sz="1600" dirty="0" smtClean="0"/>
              <a:t>        - m</a:t>
            </a:r>
            <a:r>
              <a:rPr lang="fr-FR" sz="1600" b="1" dirty="0" smtClean="0">
                <a:solidFill>
                  <a:srgbClr val="993300"/>
                </a:solidFill>
                <a:sym typeface="Symbol"/>
              </a:rPr>
              <a:t> </a:t>
            </a:r>
            <a:r>
              <a:rPr lang="fr-FR" sz="1600" baseline="-25000" dirty="0" smtClean="0">
                <a:solidFill>
                  <a:srgbClr val="993300"/>
                </a:solidFill>
                <a:sym typeface="Symbol"/>
              </a:rPr>
              <a:t>C</a:t>
            </a:r>
            <a:r>
              <a:rPr lang="fr-FR" sz="1600" dirty="0" smtClean="0">
                <a:solidFill>
                  <a:srgbClr val="993300"/>
                </a:solidFill>
                <a:sym typeface="Symbol"/>
              </a:rPr>
              <a:t> =  </a:t>
            </a:r>
            <a:r>
              <a:rPr lang="fr-FR" sz="1600" b="1" dirty="0" smtClean="0">
                <a:solidFill>
                  <a:srgbClr val="993300"/>
                </a:solidFill>
                <a:sym typeface="Symbol"/>
              </a:rPr>
              <a:t>F</a:t>
            </a:r>
            <a:r>
              <a:rPr lang="fr-FR" sz="1600" baseline="-25000" dirty="0" smtClean="0">
                <a:solidFill>
                  <a:srgbClr val="993300"/>
                </a:solidFill>
                <a:sym typeface="Symbol"/>
              </a:rPr>
              <a:t>IC  </a:t>
            </a:r>
            <a:r>
              <a:rPr lang="fr-FR" sz="1600" dirty="0" smtClean="0">
                <a:solidFill>
                  <a:srgbClr val="993300"/>
                </a:solidFill>
                <a:sym typeface="Symbol"/>
              </a:rPr>
              <a:t>  </a:t>
            </a:r>
            <a:r>
              <a:rPr lang="fr-FR" sz="1600" dirty="0" smtClean="0">
                <a:sym typeface="Symbol"/>
              </a:rPr>
              <a:t>« force de Coriolis »</a:t>
            </a:r>
            <a:endParaRPr lang="fr-FR" sz="1600" baseline="-25000" dirty="0" smtClean="0">
              <a:sym typeface="Symbol"/>
            </a:endParaRPr>
          </a:p>
          <a:p>
            <a:r>
              <a:rPr lang="fr-FR" sz="1600" dirty="0" smtClean="0">
                <a:sym typeface="Symbol"/>
              </a:rPr>
              <a:t>le principe fondamental de la dynamique généralisé</a:t>
            </a:r>
            <a:r>
              <a:rPr lang="fr-FR" sz="1600" dirty="0" smtClean="0">
                <a:solidFill>
                  <a:srgbClr val="993300"/>
                </a:solidFill>
                <a:sym typeface="Symbol"/>
              </a:rPr>
              <a:t> </a:t>
            </a:r>
            <a:r>
              <a:rPr lang="fr-FR" sz="1600" dirty="0" smtClean="0">
                <a:sym typeface="Symbol"/>
              </a:rPr>
              <a:t>s’écrit:</a:t>
            </a:r>
          </a:p>
          <a:p>
            <a:pPr>
              <a:buFontTx/>
              <a:buChar char="-"/>
            </a:pPr>
            <a:endParaRPr lang="fr-FR" sz="1600" baseline="-25000" dirty="0" smtClean="0">
              <a:sym typeface="Symbol"/>
            </a:endParaRPr>
          </a:p>
          <a:p>
            <a:r>
              <a:rPr lang="fr-FR" sz="1600" dirty="0" smtClean="0"/>
              <a:t> </a:t>
            </a:r>
          </a:p>
          <a:p>
            <a:endParaRPr lang="fr-FR" sz="1600" dirty="0" smtClean="0">
              <a:sym typeface="Symbol"/>
            </a:endParaRPr>
          </a:p>
          <a:p>
            <a:r>
              <a:rPr lang="fr-FR" sz="1600" dirty="0" smtClean="0">
                <a:sym typeface="Symbol"/>
              </a:rPr>
              <a:t>Du fait du mouvement du référentiel mobile, on voit donc que pour décrire le mouvement dans un référentiel non galiléen en rotation , outre les forces fondamentales, on doit prendre en compte deux forces supplémentaires, dites « d’inertie » (ou de référentiel) : </a:t>
            </a:r>
          </a:p>
          <a:p>
            <a:pPr>
              <a:buFont typeface="Wingdings" pitchFamily="2" charset="2"/>
              <a:buChar char="Ø"/>
            </a:pPr>
            <a:r>
              <a:rPr lang="fr-FR" sz="1600" dirty="0" smtClean="0">
                <a:sym typeface="Symbol"/>
              </a:rPr>
              <a:t>la force d’inertie d’entraînement </a:t>
            </a:r>
          </a:p>
          <a:p>
            <a:pPr>
              <a:buFont typeface="Wingdings" pitchFamily="2" charset="2"/>
              <a:buChar char="Ø"/>
            </a:pPr>
            <a:r>
              <a:rPr lang="fr-FR" sz="1600" dirty="0" smtClean="0">
                <a:sym typeface="Symbol"/>
              </a:rPr>
              <a:t>et la force de Coriolis</a:t>
            </a:r>
            <a:endParaRPr lang="fr-FR" sz="1600" dirty="0" smtClean="0"/>
          </a:p>
        </p:txBody>
      </p:sp>
      <p:grpSp>
        <p:nvGrpSpPr>
          <p:cNvPr id="35" name="Group 59"/>
          <p:cNvGrpSpPr>
            <a:grpSpLocks/>
          </p:cNvGrpSpPr>
          <p:nvPr/>
        </p:nvGrpSpPr>
        <p:grpSpPr bwMode="auto">
          <a:xfrm>
            <a:off x="2195775" y="3573249"/>
            <a:ext cx="576025" cy="307607"/>
            <a:chOff x="-451" y="1584"/>
            <a:chExt cx="2617" cy="330"/>
          </a:xfrm>
        </p:grpSpPr>
        <p:sp>
          <p:nvSpPr>
            <p:cNvPr id="39" name="AutoShape 43"/>
            <p:cNvSpPr>
              <a:spLocks noChangeArrowheads="1"/>
            </p:cNvSpPr>
            <p:nvPr/>
          </p:nvSpPr>
          <p:spPr bwMode="auto">
            <a:xfrm rot="180000" flipV="1">
              <a:off x="697" y="1670"/>
              <a:ext cx="1469" cy="77"/>
            </a:xfrm>
            <a:prstGeom prst="leftArrow">
              <a:avLst>
                <a:gd name="adj1" fmla="val 50000"/>
                <a:gd name="adj2" fmla="val 54029"/>
              </a:avLst>
            </a:prstGeom>
            <a:solidFill>
              <a:srgbClr val="002060"/>
            </a:solidFill>
            <a:ln w="9525">
              <a:solidFill>
                <a:schemeClr val="tx1"/>
              </a:solidFill>
              <a:miter lim="800000"/>
              <a:headEnd/>
              <a:tailEnd/>
            </a:ln>
          </p:spPr>
          <p:txBody>
            <a:bodyPr wrap="none" anchor="ctr"/>
            <a:lstStyle/>
            <a:p>
              <a:endParaRPr lang="fr-FR"/>
            </a:p>
          </p:txBody>
        </p:sp>
        <p:sp>
          <p:nvSpPr>
            <p:cNvPr id="40" name="Rectangle 46"/>
            <p:cNvSpPr>
              <a:spLocks noChangeArrowheads="1"/>
            </p:cNvSpPr>
            <p:nvPr/>
          </p:nvSpPr>
          <p:spPr bwMode="auto">
            <a:xfrm>
              <a:off x="-451" y="1584"/>
              <a:ext cx="2453" cy="330"/>
            </a:xfrm>
            <a:prstGeom prst="rect">
              <a:avLst/>
            </a:prstGeom>
            <a:noFill/>
            <a:ln w="9525">
              <a:noFill/>
              <a:miter lim="800000"/>
              <a:headEnd/>
              <a:tailEnd/>
            </a:ln>
          </p:spPr>
          <p:txBody>
            <a:bodyPr wrap="square">
              <a:spAutoFit/>
            </a:bodyPr>
            <a:lstStyle/>
            <a:p>
              <a:r>
                <a:rPr lang="fr-FR" sz="1400" b="1" dirty="0" smtClean="0">
                  <a:solidFill>
                    <a:srgbClr val="002060"/>
                  </a:solidFill>
                  <a:latin typeface="Arial" charset="0"/>
                  <a:sym typeface="Symbol"/>
                </a:rPr>
                <a:t></a:t>
              </a:r>
              <a:r>
                <a:rPr lang="fr-FR" sz="1400" b="1" baseline="-25000" dirty="0" smtClean="0">
                  <a:solidFill>
                    <a:srgbClr val="002060"/>
                  </a:solidFill>
                  <a:latin typeface="Arial" charset="0"/>
                </a:rPr>
                <a:t>R</a:t>
              </a:r>
              <a:endParaRPr lang="fr-FR" sz="1400" b="1" baseline="-25000" dirty="0">
                <a:solidFill>
                  <a:srgbClr val="002060"/>
                </a:solidFill>
                <a:latin typeface="Arial" charset="0"/>
              </a:endParaRPr>
            </a:p>
          </p:txBody>
        </p:sp>
      </p:grpSp>
      <p:grpSp>
        <p:nvGrpSpPr>
          <p:cNvPr id="37" name="Groupe 55"/>
          <p:cNvGrpSpPr/>
          <p:nvPr/>
        </p:nvGrpSpPr>
        <p:grpSpPr>
          <a:xfrm>
            <a:off x="2843808" y="3284984"/>
            <a:ext cx="655626" cy="396881"/>
            <a:chOff x="2851638" y="3284984"/>
            <a:chExt cx="655626" cy="396881"/>
          </a:xfrm>
        </p:grpSpPr>
        <p:sp>
          <p:nvSpPr>
            <p:cNvPr id="46" name="Flèche droite 45"/>
            <p:cNvSpPr/>
            <p:nvPr/>
          </p:nvSpPr>
          <p:spPr>
            <a:xfrm rot="20160000">
              <a:off x="2851638" y="3571753"/>
              <a:ext cx="324000" cy="110112"/>
            </a:xfrm>
            <a:prstGeom prs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ZoneTexte 48"/>
            <p:cNvSpPr txBox="1"/>
            <p:nvPr/>
          </p:nvSpPr>
          <p:spPr>
            <a:xfrm>
              <a:off x="3131840" y="3284984"/>
              <a:ext cx="375424" cy="338554"/>
            </a:xfrm>
            <a:prstGeom prst="rect">
              <a:avLst/>
            </a:prstGeom>
            <a:noFill/>
          </p:spPr>
          <p:txBody>
            <a:bodyPr wrap="none" rtlCol="0">
              <a:spAutoFit/>
            </a:bodyPr>
            <a:lstStyle/>
            <a:p>
              <a:r>
                <a:rPr lang="fr-FR" sz="1600" b="1" dirty="0" smtClean="0">
                  <a:solidFill>
                    <a:srgbClr val="00B050"/>
                  </a:solidFill>
                  <a:sym typeface="Symbol"/>
                </a:rPr>
                <a:t></a:t>
              </a:r>
              <a:r>
                <a:rPr lang="fr-FR" sz="1600" baseline="-25000" dirty="0" smtClean="0">
                  <a:solidFill>
                    <a:srgbClr val="00B050"/>
                  </a:solidFill>
                </a:rPr>
                <a:t>E</a:t>
              </a:r>
              <a:endParaRPr lang="fr-FR" sz="1600" dirty="0"/>
            </a:p>
          </p:txBody>
        </p:sp>
      </p:grpSp>
      <p:grpSp>
        <p:nvGrpSpPr>
          <p:cNvPr id="38" name="Groupe 53"/>
          <p:cNvGrpSpPr/>
          <p:nvPr/>
        </p:nvGrpSpPr>
        <p:grpSpPr>
          <a:xfrm>
            <a:off x="2195736" y="3036829"/>
            <a:ext cx="665165" cy="536187"/>
            <a:chOff x="2339752" y="2987660"/>
            <a:chExt cx="665165" cy="536187"/>
          </a:xfrm>
        </p:grpSpPr>
        <p:sp>
          <p:nvSpPr>
            <p:cNvPr id="50" name="Flèche gauche 49"/>
            <p:cNvSpPr/>
            <p:nvPr/>
          </p:nvSpPr>
          <p:spPr>
            <a:xfrm rot="1800000">
              <a:off x="2500917" y="3451847"/>
              <a:ext cx="504000" cy="72000"/>
            </a:xfrm>
            <a:prstGeom prst="lef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ZoneTexte 52"/>
            <p:cNvSpPr txBox="1"/>
            <p:nvPr/>
          </p:nvSpPr>
          <p:spPr>
            <a:xfrm>
              <a:off x="2339752" y="2987660"/>
              <a:ext cx="383438" cy="369332"/>
            </a:xfrm>
            <a:prstGeom prst="rect">
              <a:avLst/>
            </a:prstGeom>
            <a:noFill/>
          </p:spPr>
          <p:txBody>
            <a:bodyPr wrap="none" rtlCol="0">
              <a:spAutoFit/>
            </a:bodyPr>
            <a:lstStyle/>
            <a:p>
              <a:r>
                <a:rPr lang="fr-FR" sz="1400" b="1" dirty="0" smtClean="0">
                  <a:solidFill>
                    <a:srgbClr val="FF0000"/>
                  </a:solidFill>
                  <a:sym typeface="Symbol"/>
                </a:rPr>
                <a:t></a:t>
              </a:r>
              <a:r>
                <a:rPr lang="fr-FR" baseline="-25000" dirty="0" smtClean="0">
                  <a:solidFill>
                    <a:srgbClr val="FF0000"/>
                  </a:solidFill>
                </a:rPr>
                <a:t>A</a:t>
              </a:r>
              <a:endParaRPr lang="fr-FR" dirty="0"/>
            </a:p>
          </p:txBody>
        </p:sp>
      </p:grpSp>
      <p:grpSp>
        <p:nvGrpSpPr>
          <p:cNvPr id="41" name="Groupe 56"/>
          <p:cNvGrpSpPr/>
          <p:nvPr/>
        </p:nvGrpSpPr>
        <p:grpSpPr>
          <a:xfrm>
            <a:off x="2771800" y="3131676"/>
            <a:ext cx="380232" cy="551935"/>
            <a:chOff x="2771800" y="3131676"/>
            <a:chExt cx="380232" cy="551935"/>
          </a:xfrm>
        </p:grpSpPr>
        <p:sp>
          <p:nvSpPr>
            <p:cNvPr id="47" name="Flèche droite 46"/>
            <p:cNvSpPr/>
            <p:nvPr/>
          </p:nvSpPr>
          <p:spPr>
            <a:xfrm rot="17820000">
              <a:off x="2735080" y="3521611"/>
              <a:ext cx="252000" cy="72000"/>
            </a:xfrm>
            <a:prstGeom prst="rightArrow">
              <a:avLst/>
            </a:prstGeom>
            <a:solidFill>
              <a:srgbClr val="99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2771800" y="3131676"/>
              <a:ext cx="380232" cy="338554"/>
            </a:xfrm>
            <a:prstGeom prst="rect">
              <a:avLst/>
            </a:prstGeom>
            <a:noFill/>
          </p:spPr>
          <p:txBody>
            <a:bodyPr wrap="none" rtlCol="0">
              <a:spAutoFit/>
            </a:bodyPr>
            <a:lstStyle/>
            <a:p>
              <a:r>
                <a:rPr lang="fr-FR" sz="1600" dirty="0" smtClean="0">
                  <a:solidFill>
                    <a:srgbClr val="993300"/>
                  </a:solidFill>
                  <a:sym typeface="Symbol"/>
                </a:rPr>
                <a:t></a:t>
              </a:r>
              <a:r>
                <a:rPr lang="fr-FR" sz="1600" baseline="-25000" dirty="0" smtClean="0">
                  <a:solidFill>
                    <a:srgbClr val="993300"/>
                  </a:solidFill>
                  <a:sym typeface="Symbol"/>
                </a:rPr>
                <a:t>C</a:t>
              </a:r>
              <a:endParaRPr lang="fr-FR" sz="1600" baseline="-25000" dirty="0">
                <a:solidFill>
                  <a:srgbClr val="993300"/>
                </a:solidFill>
              </a:endParaRPr>
            </a:p>
          </p:txBody>
        </p:sp>
      </p:grpSp>
      <p:sp>
        <p:nvSpPr>
          <p:cNvPr id="54" name="Rectangle 53"/>
          <p:cNvSpPr/>
          <p:nvPr/>
        </p:nvSpPr>
        <p:spPr>
          <a:xfrm>
            <a:off x="3995936" y="2699628"/>
            <a:ext cx="4144211" cy="369332"/>
          </a:xfrm>
          <a:prstGeom prst="rect">
            <a:avLst/>
          </a:prstGeom>
        </p:spPr>
        <p:txBody>
          <a:bodyPr wrap="none">
            <a:spAutoFit/>
          </a:bodyPr>
          <a:lstStyle/>
          <a:p>
            <a:pPr algn="ctr"/>
            <a:r>
              <a:rPr lang="fr-FR" sz="1600" dirty="0" smtClean="0">
                <a:sym typeface="Symbol"/>
              </a:rPr>
              <a:t>Or  m</a:t>
            </a:r>
            <a:r>
              <a:rPr lang="fr-FR" sz="1600" dirty="0" smtClean="0">
                <a:solidFill>
                  <a:srgbClr val="FF0000"/>
                </a:solidFill>
                <a:sym typeface="Symbol"/>
              </a:rPr>
              <a:t></a:t>
            </a:r>
            <a:r>
              <a:rPr lang="fr-FR" sz="1600" baseline="-25000" dirty="0" smtClean="0">
                <a:solidFill>
                  <a:srgbClr val="FF0000"/>
                </a:solidFill>
                <a:latin typeface="Script MT Bold" pitchFamily="66" charset="0"/>
                <a:sym typeface="Symbol"/>
              </a:rPr>
              <a:t>A</a:t>
            </a:r>
            <a:r>
              <a:rPr lang="fr-FR" sz="1600" dirty="0" smtClean="0">
                <a:solidFill>
                  <a:srgbClr val="FF0000"/>
                </a:solidFill>
                <a:latin typeface="Script MT Bold" pitchFamily="66" charset="0"/>
              </a:rPr>
              <a:t> </a:t>
            </a:r>
            <a:r>
              <a:rPr lang="fr-FR" sz="1600" dirty="0" smtClean="0">
                <a:latin typeface="Script MT Bold" pitchFamily="66" charset="0"/>
              </a:rPr>
              <a:t>=</a:t>
            </a:r>
            <a:r>
              <a:rPr lang="fr-FR" sz="1600" dirty="0" smtClean="0">
                <a:sym typeface="Symbol"/>
              </a:rPr>
              <a:t> (</a:t>
            </a:r>
            <a:r>
              <a:rPr lang="fr-FR" sz="1600" i="1" dirty="0" smtClean="0">
                <a:sym typeface="Symbol"/>
              </a:rPr>
              <a:t>forces fondamentales appliquées</a:t>
            </a:r>
            <a:r>
              <a:rPr lang="fr-FR" dirty="0" smtClean="0">
                <a:sym typeface="Symbol"/>
              </a:rPr>
              <a:t>) </a:t>
            </a:r>
            <a:endParaRPr lang="fr-FR" dirty="0" smtClean="0">
              <a:latin typeface="Script MT Bold" pitchFamily="66" charset="0"/>
            </a:endParaRPr>
          </a:p>
        </p:txBody>
      </p:sp>
      <p:sp>
        <p:nvSpPr>
          <p:cNvPr id="55" name="Espace réservé du numéro de diapositive 54"/>
          <p:cNvSpPr>
            <a:spLocks noGrp="1"/>
          </p:cNvSpPr>
          <p:nvPr>
            <p:ph type="sldNum" sz="quarter" idx="12"/>
          </p:nvPr>
        </p:nvSpPr>
        <p:spPr/>
        <p:txBody>
          <a:bodyPr/>
          <a:lstStyle/>
          <a:p>
            <a:fld id="{083CCA20-CF97-4534-A8C1-DF94BF714617}" type="slidenum">
              <a:rPr lang="fr-FR" smtClean="0"/>
              <a:pPr/>
              <a:t>7</a:t>
            </a:fld>
            <a:endParaRPr lang="fr-FR"/>
          </a:p>
        </p:txBody>
      </p:sp>
      <p:sp>
        <p:nvSpPr>
          <p:cNvPr id="52" name="ZoneTexte 51"/>
          <p:cNvSpPr txBox="1"/>
          <p:nvPr/>
        </p:nvSpPr>
        <p:spPr>
          <a:xfrm>
            <a:off x="3923928" y="4293096"/>
            <a:ext cx="5069336" cy="369332"/>
          </a:xfrm>
          <a:prstGeom prst="rect">
            <a:avLst/>
          </a:prstGeom>
          <a:solidFill>
            <a:srgbClr val="FFFFCC"/>
          </a:solidFill>
          <a:ln>
            <a:solidFill>
              <a:schemeClr val="bg2">
                <a:lumMod val="50000"/>
              </a:schemeClr>
            </a:solidFill>
          </a:ln>
        </p:spPr>
        <p:txBody>
          <a:bodyPr wrap="none" rtlCol="0">
            <a:spAutoFit/>
          </a:bodyPr>
          <a:lstStyle/>
          <a:p>
            <a:r>
              <a:rPr lang="fr-FR" dirty="0" smtClean="0">
                <a:solidFill>
                  <a:srgbClr val="002060"/>
                </a:solidFill>
                <a:sym typeface="Symbol"/>
              </a:rPr>
              <a:t>m</a:t>
            </a:r>
            <a:r>
              <a:rPr lang="fr-FR" b="1" dirty="0" smtClean="0">
                <a:solidFill>
                  <a:srgbClr val="002060"/>
                </a:solidFill>
                <a:sym typeface="Symbol"/>
              </a:rPr>
              <a:t></a:t>
            </a:r>
            <a:r>
              <a:rPr lang="fr-FR" baseline="-25000" dirty="0" smtClean="0">
                <a:solidFill>
                  <a:srgbClr val="002060"/>
                </a:solidFill>
              </a:rPr>
              <a:t>R </a:t>
            </a:r>
            <a:r>
              <a:rPr lang="fr-FR" dirty="0" smtClean="0">
                <a:solidFill>
                  <a:srgbClr val="002060"/>
                </a:solidFill>
              </a:rPr>
              <a:t>=</a:t>
            </a:r>
            <a:r>
              <a:rPr lang="fr-FR" dirty="0" smtClean="0">
                <a:sym typeface="Symbol"/>
              </a:rPr>
              <a:t> (</a:t>
            </a:r>
            <a:r>
              <a:rPr lang="fr-FR" i="1" dirty="0" smtClean="0">
                <a:sym typeface="Symbol"/>
              </a:rPr>
              <a:t>forces fondamentales appliquées</a:t>
            </a:r>
            <a:r>
              <a:rPr lang="fr-FR" dirty="0" smtClean="0">
                <a:sym typeface="Symbol"/>
              </a:rPr>
              <a:t>) +</a:t>
            </a:r>
            <a:r>
              <a:rPr lang="fr-FR" dirty="0" smtClean="0"/>
              <a:t> </a:t>
            </a:r>
            <a:r>
              <a:rPr lang="fr-FR" b="1" dirty="0" smtClean="0"/>
              <a:t>F</a:t>
            </a:r>
            <a:r>
              <a:rPr lang="fr-FR" baseline="-25000" dirty="0" smtClean="0"/>
              <a:t>IE </a:t>
            </a:r>
            <a:r>
              <a:rPr lang="fr-FR" dirty="0" smtClean="0"/>
              <a:t>+</a:t>
            </a:r>
            <a:r>
              <a:rPr lang="fr-FR" dirty="0" smtClean="0">
                <a:solidFill>
                  <a:srgbClr val="993300"/>
                </a:solidFill>
                <a:sym typeface="Symbol"/>
              </a:rPr>
              <a:t>  </a:t>
            </a:r>
            <a:r>
              <a:rPr lang="fr-FR" b="1" dirty="0" smtClean="0">
                <a:solidFill>
                  <a:srgbClr val="993300"/>
                </a:solidFill>
                <a:sym typeface="Symbol"/>
              </a:rPr>
              <a:t>F</a:t>
            </a:r>
            <a:r>
              <a:rPr lang="fr-FR" baseline="-25000" dirty="0" smtClean="0">
                <a:solidFill>
                  <a:srgbClr val="993300"/>
                </a:solidFill>
                <a:sym typeface="Symbol"/>
              </a:rPr>
              <a:t>IC</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4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wipe(left)">
                                      <p:cBhvr>
                                        <p:cTn id="28" dur="2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ipe(left)">
                                      <p:cBhvr>
                                        <p:cTn id="33" dur="20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wipe(left)">
                                      <p:cBhvr>
                                        <p:cTn id="38" dur="20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nodeType="clickEffect">
                                  <p:stCondLst>
                                    <p:cond delay="0"/>
                                  </p:stCondLst>
                                  <p:childTnLst>
                                    <p:set>
                                      <p:cBhvr>
                                        <p:cTn id="42" dur="1" fill="hold">
                                          <p:stCondLst>
                                            <p:cond delay="0"/>
                                          </p:stCondLst>
                                        </p:cTn>
                                        <p:tgtEl>
                                          <p:spTgt spid="54">
                                            <p:txEl>
                                              <p:pRg st="0" end="0"/>
                                            </p:txEl>
                                          </p:spTgt>
                                        </p:tgtEl>
                                        <p:attrNameLst>
                                          <p:attrName>style.visibility</p:attrName>
                                        </p:attrNameLst>
                                      </p:cBhvr>
                                      <p:to>
                                        <p:strVal val="visible"/>
                                      </p:to>
                                    </p:set>
                                    <p:animEffect transition="in" filter="wipe(left)">
                                      <p:cBhvr>
                                        <p:cTn id="43" dur="2000"/>
                                        <p:tgtEl>
                                          <p:spTgt spid="54">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36">
                                            <p:txEl>
                                              <p:pRg st="0" end="0"/>
                                            </p:txEl>
                                          </p:spTgt>
                                        </p:tgtEl>
                                        <p:attrNameLst>
                                          <p:attrName>style.visibility</p:attrName>
                                        </p:attrNameLst>
                                      </p:cBhvr>
                                      <p:to>
                                        <p:strVal val="visible"/>
                                      </p:to>
                                    </p:set>
                                    <p:animEffect transition="in" filter="wipe(left)">
                                      <p:cBhvr>
                                        <p:cTn id="48" dur="2000"/>
                                        <p:tgtEl>
                                          <p:spTgt spid="36">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36">
                                            <p:txEl>
                                              <p:pRg st="1" end="1"/>
                                            </p:txEl>
                                          </p:spTgt>
                                        </p:tgtEl>
                                        <p:attrNameLst>
                                          <p:attrName>style.visibility</p:attrName>
                                        </p:attrNameLst>
                                      </p:cBhvr>
                                      <p:to>
                                        <p:strVal val="visible"/>
                                      </p:to>
                                    </p:set>
                                    <p:animEffect transition="in" filter="wipe(left)">
                                      <p:cBhvr>
                                        <p:cTn id="53" dur="2000"/>
                                        <p:tgtEl>
                                          <p:spTgt spid="36">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36">
                                            <p:txEl>
                                              <p:pRg st="2" end="2"/>
                                            </p:txEl>
                                          </p:spTgt>
                                        </p:tgtEl>
                                        <p:attrNameLst>
                                          <p:attrName>style.visibility</p:attrName>
                                        </p:attrNameLst>
                                      </p:cBhvr>
                                      <p:to>
                                        <p:strVal val="visible"/>
                                      </p:to>
                                    </p:set>
                                    <p:animEffect transition="in" filter="wipe(left)">
                                      <p:cBhvr>
                                        <p:cTn id="58" dur="2000"/>
                                        <p:tgtEl>
                                          <p:spTgt spid="36">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36">
                                            <p:txEl>
                                              <p:pRg st="3" end="3"/>
                                            </p:txEl>
                                          </p:spTgt>
                                        </p:tgtEl>
                                        <p:attrNameLst>
                                          <p:attrName>style.visibility</p:attrName>
                                        </p:attrNameLst>
                                      </p:cBhvr>
                                      <p:to>
                                        <p:strVal val="visible"/>
                                      </p:to>
                                    </p:set>
                                    <p:animEffect transition="in" filter="wipe(left)">
                                      <p:cBhvr>
                                        <p:cTn id="63" dur="2000"/>
                                        <p:tgtEl>
                                          <p:spTgt spid="36">
                                            <p:txEl>
                                              <p:pRg st="3" end="3"/>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36">
                                            <p:txEl>
                                              <p:pRg st="4" end="4"/>
                                            </p:txEl>
                                          </p:spTgt>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52"/>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36">
                                            <p:txEl>
                                              <p:pRg st="8" end="8"/>
                                            </p:txEl>
                                          </p:spTgt>
                                        </p:tgtEl>
                                        <p:attrNameLst>
                                          <p:attrName>style.visibility</p:attrName>
                                        </p:attrNameLst>
                                      </p:cBhvr>
                                      <p:to>
                                        <p:strVal val="visible"/>
                                      </p:to>
                                    </p:set>
                                    <p:animEffect transition="in" filter="wipe(left)">
                                      <p:cBhvr>
                                        <p:cTn id="74" dur="2000"/>
                                        <p:tgtEl>
                                          <p:spTgt spid="36">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6">
                                            <p:txEl>
                                              <p:pRg st="9" end="9"/>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4" cstate="print"/>
          <a:srcRect/>
          <a:stretch>
            <a:fillRect/>
          </a:stretch>
        </p:blipFill>
        <p:spPr bwMode="auto">
          <a:xfrm>
            <a:off x="323528" y="263691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5" name="Groupe 70"/>
          <p:cNvGrpSpPr/>
          <p:nvPr/>
        </p:nvGrpSpPr>
        <p:grpSpPr>
          <a:xfrm>
            <a:off x="3707904" y="2708920"/>
            <a:ext cx="3384238" cy="2601580"/>
            <a:chOff x="467544" y="1628800"/>
            <a:chExt cx="3384238"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467544" y="1628800"/>
              <a:ext cx="3384238" cy="2601580"/>
              <a:chOff x="467544" y="1628800"/>
              <a:chExt cx="3384238" cy="2601580"/>
            </a:xfrm>
          </p:grpSpPr>
          <p:sp>
            <p:nvSpPr>
              <p:cNvPr id="20" name="ZoneTexte 19"/>
              <p:cNvSpPr txBox="1"/>
              <p:nvPr/>
            </p:nvSpPr>
            <p:spPr>
              <a:xfrm>
                <a:off x="46754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66"/>
              <p:cNvGrpSpPr/>
              <p:nvPr/>
            </p:nvGrpSpPr>
            <p:grpSpPr>
              <a:xfrm>
                <a:off x="683568" y="1628800"/>
                <a:ext cx="3168214" cy="2376264"/>
                <a:chOff x="683568" y="1628800"/>
                <a:chExt cx="3168214" cy="2376264"/>
              </a:xfrm>
            </p:grpSpPr>
            <p:grpSp>
              <p:nvGrpSpPr>
                <p:cNvPr id="9" name="Groupe 22"/>
                <p:cNvGrpSpPr/>
                <p:nvPr/>
              </p:nvGrpSpPr>
              <p:grpSpPr>
                <a:xfrm>
                  <a:off x="683568" y="1628800"/>
                  <a:ext cx="2520280" cy="2376264"/>
                  <a:chOff x="683568" y="1628800"/>
                  <a:chExt cx="2520280" cy="2376264"/>
                </a:xfrm>
              </p:grpSpPr>
              <p:grpSp>
                <p:nvGrpSpPr>
                  <p:cNvPr id="11"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sp>
              <p:nvSpPr>
                <p:cNvPr id="57" name="Rectangle 56"/>
                <p:cNvSpPr/>
                <p:nvPr/>
              </p:nvSpPr>
              <p:spPr>
                <a:xfrm>
                  <a:off x="3203848" y="2852936"/>
                  <a:ext cx="647934"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3" name="Groupe 77"/>
          <p:cNvGrpSpPr/>
          <p:nvPr/>
        </p:nvGrpSpPr>
        <p:grpSpPr>
          <a:xfrm>
            <a:off x="4175994" y="2348880"/>
            <a:ext cx="3044261" cy="3465676"/>
            <a:chOff x="4175994" y="2348880"/>
            <a:chExt cx="3044261" cy="3465676"/>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5" name="Groupe 68"/>
            <p:cNvGrpSpPr/>
            <p:nvPr/>
          </p:nvGrpSpPr>
          <p:grpSpPr>
            <a:xfrm>
              <a:off x="4495570" y="2348880"/>
              <a:ext cx="2724685" cy="3465676"/>
              <a:chOff x="4495570" y="2214156"/>
              <a:chExt cx="2724685" cy="3465676"/>
            </a:xfrm>
          </p:grpSpPr>
          <p:sp>
            <p:nvSpPr>
              <p:cNvPr id="41" name="Rectangle 40"/>
              <p:cNvSpPr/>
              <p:nvPr/>
            </p:nvSpPr>
            <p:spPr>
              <a:xfrm>
                <a:off x="6588224" y="3294276"/>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6" name="Groupe 67"/>
              <p:cNvGrpSpPr/>
              <p:nvPr/>
            </p:nvGrpSpPr>
            <p:grpSpPr>
              <a:xfrm>
                <a:off x="4495570" y="2214156"/>
                <a:ext cx="2724685" cy="3465676"/>
                <a:chOff x="4495570" y="2214156"/>
                <a:chExt cx="2724685" cy="3465676"/>
              </a:xfrm>
            </p:grpSpPr>
            <p:sp>
              <p:nvSpPr>
                <p:cNvPr id="56" name="ZoneTexte 55"/>
                <p:cNvSpPr txBox="1"/>
                <p:nvPr/>
              </p:nvSpPr>
              <p:spPr>
                <a:xfrm>
                  <a:off x="6516216" y="2862228"/>
                  <a:ext cx="704039"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7" name="Groupe 65"/>
                <p:cNvGrpSpPr/>
                <p:nvPr/>
              </p:nvGrpSpPr>
              <p:grpSpPr>
                <a:xfrm>
                  <a:off x="4495570" y="2214156"/>
                  <a:ext cx="2308678" cy="3465676"/>
                  <a:chOff x="4495570" y="2214156"/>
                  <a:chExt cx="2308678" cy="3465676"/>
                </a:xfrm>
              </p:grpSpPr>
              <p:grpSp>
                <p:nvGrpSpPr>
                  <p:cNvPr id="18" name="Groupe 23"/>
                  <p:cNvGrpSpPr/>
                  <p:nvPr/>
                </p:nvGrpSpPr>
                <p:grpSpPr>
                  <a:xfrm>
                    <a:off x="4495570" y="2214156"/>
                    <a:ext cx="2308678" cy="3168352"/>
                    <a:chOff x="1259632" y="1278052"/>
                    <a:chExt cx="2308678" cy="3168352"/>
                  </a:xfrm>
                </p:grpSpPr>
                <p:grpSp>
                  <p:nvGrpSpPr>
                    <p:cNvPr id="19" name="Groupe 17"/>
                    <p:cNvGrpSpPr/>
                    <p:nvPr/>
                  </p:nvGrpSpPr>
                  <p:grpSpPr>
                    <a:xfrm>
                      <a:off x="1259632" y="1340768"/>
                      <a:ext cx="2308678" cy="3105636"/>
                      <a:chOff x="755576" y="1196752"/>
                      <a:chExt cx="2308678" cy="3105636"/>
                    </a:xfrm>
                  </p:grpSpPr>
                  <p:cxnSp>
                    <p:nvCxnSpPr>
                      <p:cNvPr id="28" name="Connecteur droit avec flèche 27"/>
                      <p:cNvCxnSpPr/>
                      <p:nvPr/>
                    </p:nvCxnSpPr>
                    <p:spPr>
                      <a:xfrm>
                        <a:off x="755576" y="3140968"/>
                        <a:ext cx="724502" cy="1161420"/>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2214156"/>
                        <a:ext cx="2308678" cy="92681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148064" y="5310500"/>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grpSp>
        <p:nvGrpSpPr>
          <p:cNvPr id="23" name="Groupe 52"/>
          <p:cNvGrpSpPr/>
          <p:nvPr/>
        </p:nvGrpSpPr>
        <p:grpSpPr>
          <a:xfrm>
            <a:off x="1691680" y="3645024"/>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grpSp>
        <p:nvGrpSpPr>
          <p:cNvPr id="24" name="Groupe 58"/>
          <p:cNvGrpSpPr/>
          <p:nvPr/>
        </p:nvGrpSpPr>
        <p:grpSpPr>
          <a:xfrm>
            <a:off x="4896000" y="4941240"/>
            <a:ext cx="288000" cy="648000"/>
            <a:chOff x="4283968" y="4509120"/>
            <a:chExt cx="303288" cy="729372"/>
          </a:xfrm>
        </p:grpSpPr>
        <p:cxnSp>
          <p:nvCxnSpPr>
            <p:cNvPr id="46" name="Connecteur droit avec flèche 45"/>
            <p:cNvCxnSpPr/>
            <p:nvPr/>
          </p:nvCxnSpPr>
          <p:spPr>
            <a:xfrm>
              <a:off x="4283968" y="4509120"/>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4283968" y="4869160"/>
              <a:ext cx="303288" cy="369332"/>
            </a:xfrm>
            <a:prstGeom prst="rect">
              <a:avLst/>
            </a:prstGeom>
          </p:spPr>
          <p:txBody>
            <a:bodyPr wrap="none">
              <a:spAutoFit/>
            </a:bodyPr>
            <a:lstStyle/>
            <a:p>
              <a:r>
                <a:rPr lang="fr-FR" dirty="0" smtClean="0">
                  <a:solidFill>
                    <a:srgbClr val="FF0000"/>
                  </a:solidFill>
                </a:rPr>
                <a:t>P</a:t>
              </a:r>
              <a:endParaRPr lang="fr-FR" dirty="0">
                <a:solidFill>
                  <a:srgbClr val="FF0000"/>
                </a:solidFill>
              </a:endParaRPr>
            </a:p>
          </p:txBody>
        </p:sp>
      </p:grpSp>
      <p:grpSp>
        <p:nvGrpSpPr>
          <p:cNvPr id="25" name="Groupe 93"/>
          <p:cNvGrpSpPr/>
          <p:nvPr/>
        </p:nvGrpSpPr>
        <p:grpSpPr>
          <a:xfrm>
            <a:off x="1547664" y="2636912"/>
            <a:ext cx="309700" cy="936104"/>
            <a:chOff x="1547664" y="2636912"/>
            <a:chExt cx="309700" cy="936104"/>
          </a:xfrm>
        </p:grpSpPr>
        <p:cxnSp>
          <p:nvCxnSpPr>
            <p:cNvPr id="49" name="Connecteur droit avec flèche 48"/>
            <p:cNvCxnSpPr/>
            <p:nvPr/>
          </p:nvCxnSpPr>
          <p:spPr>
            <a:xfrm rot="10800000">
              <a:off x="1691680" y="2996952"/>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1547664" y="2636912"/>
              <a:ext cx="309700" cy="369332"/>
            </a:xfrm>
            <a:prstGeom prst="rect">
              <a:avLst/>
            </a:prstGeom>
            <a:noFill/>
          </p:spPr>
          <p:txBody>
            <a:bodyPr wrap="none" rtlCol="0">
              <a:spAutoFit/>
            </a:bodyPr>
            <a:lstStyle/>
            <a:p>
              <a:r>
                <a:rPr lang="fr-FR" dirty="0" smtClean="0"/>
                <a:t>R</a:t>
              </a:r>
              <a:endParaRPr lang="fr-FR" dirty="0"/>
            </a:p>
          </p:txBody>
        </p:sp>
      </p:grpSp>
      <p:sp>
        <p:nvSpPr>
          <p:cNvPr id="62" name="ZoneTexte 61"/>
          <p:cNvSpPr txBox="1"/>
          <p:nvPr/>
        </p:nvSpPr>
        <p:spPr>
          <a:xfrm>
            <a:off x="4932040" y="4221088"/>
            <a:ext cx="309700" cy="369332"/>
          </a:xfrm>
          <a:prstGeom prst="rect">
            <a:avLst/>
          </a:prstGeom>
          <a:noFill/>
        </p:spPr>
        <p:txBody>
          <a:bodyPr wrap="none" rtlCol="0">
            <a:spAutoFit/>
          </a:bodyPr>
          <a:lstStyle/>
          <a:p>
            <a:r>
              <a:rPr lang="fr-FR" dirty="0" smtClean="0"/>
              <a:t>R</a:t>
            </a:r>
            <a:endParaRPr lang="fr-FR" dirty="0"/>
          </a:p>
        </p:txBody>
      </p:sp>
      <p:cxnSp>
        <p:nvCxnSpPr>
          <p:cNvPr id="51" name="Connecteur droit avec flèche 50"/>
          <p:cNvCxnSpPr/>
          <p:nvPr/>
        </p:nvCxnSpPr>
        <p:spPr>
          <a:xfrm flipV="1">
            <a:off x="4896000" y="4356000"/>
            <a:ext cx="10833" cy="5760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9" name="Ellipse 68"/>
          <p:cNvSpPr/>
          <p:nvPr/>
        </p:nvSpPr>
        <p:spPr>
          <a:xfrm>
            <a:off x="4860032" y="4869168"/>
            <a:ext cx="72008" cy="72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0</a:t>
            </a:r>
            <a:endParaRPr lang="fr-FR" dirty="0"/>
          </a:p>
        </p:txBody>
      </p:sp>
      <p:sp>
        <p:nvSpPr>
          <p:cNvPr id="72" name="ZoneTexte 71"/>
          <p:cNvSpPr txBox="1"/>
          <p:nvPr/>
        </p:nvSpPr>
        <p:spPr>
          <a:xfrm>
            <a:off x="0" y="332656"/>
            <a:ext cx="4644008" cy="830997"/>
          </a:xfrm>
          <a:prstGeom prst="rect">
            <a:avLst/>
          </a:prstGeom>
          <a:noFill/>
        </p:spPr>
        <p:txBody>
          <a:bodyPr wrap="square" rtlCol="0">
            <a:spAutoFit/>
          </a:bodyPr>
          <a:lstStyle/>
          <a:p>
            <a:r>
              <a:rPr lang="fr-FR" sz="1600" dirty="0" smtClean="0"/>
              <a:t>La force d’inertie d’entraînement se déduit de l’accélération « absolue » du point fixe  M de </a:t>
            </a:r>
            <a:r>
              <a:rPr lang="fr-FR" sz="1600" dirty="0" smtClean="0">
                <a:solidFill>
                  <a:srgbClr val="002060"/>
                </a:solidFill>
                <a:latin typeface="Script MT Bold" pitchFamily="66" charset="0"/>
              </a:rPr>
              <a:t>R‘ </a:t>
            </a:r>
            <a:r>
              <a:rPr lang="fr-FR" sz="1600" dirty="0" smtClean="0"/>
              <a:t>où se trouve le wagonnet  à l’instant t (point coïncident).</a:t>
            </a:r>
            <a:endParaRPr lang="fr-FR" sz="1600" dirty="0"/>
          </a:p>
        </p:txBody>
      </p:sp>
      <p:sp>
        <p:nvSpPr>
          <p:cNvPr id="63" name="ZoneTexte 62"/>
          <p:cNvSpPr txBox="1"/>
          <p:nvPr/>
        </p:nvSpPr>
        <p:spPr>
          <a:xfrm>
            <a:off x="4716016" y="332656"/>
            <a:ext cx="4283968" cy="830997"/>
          </a:xfrm>
          <a:prstGeom prst="rect">
            <a:avLst/>
          </a:prstGeom>
          <a:noFill/>
        </p:spPr>
        <p:txBody>
          <a:bodyPr wrap="square" rtlCol="0">
            <a:spAutoFit/>
          </a:bodyPr>
          <a:lstStyle/>
          <a:p>
            <a:r>
              <a:rPr lang="fr-FR" sz="1600" dirty="0" smtClean="0"/>
              <a:t>Dans </a:t>
            </a:r>
            <a:r>
              <a:rPr lang="fr-FR" sz="1600" dirty="0" smtClean="0">
                <a:solidFill>
                  <a:srgbClr val="FF0000"/>
                </a:solidFill>
                <a:latin typeface="Script MT Bold" pitchFamily="66" charset="0"/>
              </a:rPr>
              <a:t>R,  </a:t>
            </a:r>
            <a:r>
              <a:rPr lang="fr-FR" sz="1600" dirty="0"/>
              <a:t>c</a:t>
            </a:r>
            <a:r>
              <a:rPr lang="fr-FR" sz="1600" dirty="0" smtClean="0"/>
              <a:t>e point est en rotation uniforme autour de l’axe O’Z’, à la vitesse angulaire</a:t>
            </a:r>
            <a:r>
              <a:rPr lang="fr-FR" sz="1600" dirty="0" smtClean="0">
                <a:sym typeface="Symbol"/>
              </a:rPr>
              <a:t>  = d/</a:t>
            </a:r>
            <a:r>
              <a:rPr lang="fr-FR" sz="1600" dirty="0" err="1" smtClean="0">
                <a:sym typeface="Symbol"/>
              </a:rPr>
              <a:t>dt</a:t>
            </a:r>
            <a:r>
              <a:rPr lang="fr-FR" sz="1600" dirty="0" smtClean="0">
                <a:sym typeface="Symbol"/>
              </a:rPr>
              <a:t>,</a:t>
            </a:r>
            <a:r>
              <a:rPr lang="fr-FR" sz="1600" dirty="0" smtClean="0"/>
              <a:t> </a:t>
            </a:r>
          </a:p>
          <a:p>
            <a:r>
              <a:rPr lang="fr-FR" sz="1600" dirty="0" smtClean="0"/>
              <a:t>sur un cercle de rayon r </a:t>
            </a:r>
            <a:endParaRPr lang="fr-FR" sz="1600" dirty="0"/>
          </a:p>
        </p:txBody>
      </p:sp>
      <p:sp>
        <p:nvSpPr>
          <p:cNvPr id="64" name="Ellipse 63"/>
          <p:cNvSpPr/>
          <p:nvPr/>
        </p:nvSpPr>
        <p:spPr>
          <a:xfrm>
            <a:off x="3707904" y="3501008"/>
            <a:ext cx="1800200" cy="1728192"/>
          </a:xfrm>
          <a:prstGeom prst="ellipse">
            <a:avLst/>
          </a:prstGeom>
          <a:noFill/>
          <a:ln>
            <a:prstDash val="dash"/>
          </a:ln>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0" name="Groupe 65"/>
          <p:cNvGrpSpPr/>
          <p:nvPr/>
        </p:nvGrpSpPr>
        <p:grpSpPr>
          <a:xfrm>
            <a:off x="4932040" y="4581128"/>
            <a:ext cx="1224136" cy="369332"/>
            <a:chOff x="4932040" y="4581128"/>
            <a:chExt cx="1224136" cy="369332"/>
          </a:xfrm>
        </p:grpSpPr>
        <p:cxnSp>
          <p:nvCxnSpPr>
            <p:cNvPr id="67" name="Connecteur droit avec flèche 66"/>
            <p:cNvCxnSpPr/>
            <p:nvPr/>
          </p:nvCxnSpPr>
          <p:spPr>
            <a:xfrm rot="120000" flipV="1">
              <a:off x="4932040" y="4750877"/>
              <a:ext cx="438469" cy="190291"/>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8" name="ZoneTexte 77"/>
            <p:cNvSpPr txBox="1"/>
            <p:nvPr/>
          </p:nvSpPr>
          <p:spPr>
            <a:xfrm>
              <a:off x="5292080" y="4581128"/>
              <a:ext cx="864096" cy="369332"/>
            </a:xfrm>
            <a:prstGeom prst="rect">
              <a:avLst/>
            </a:prstGeom>
            <a:noFill/>
          </p:spPr>
          <p:txBody>
            <a:bodyPr wrap="square" rtlCol="0">
              <a:spAutoFit/>
            </a:bodyPr>
            <a:lstStyle/>
            <a:p>
              <a:r>
                <a:rPr lang="fr-FR" dirty="0" err="1" smtClean="0">
                  <a:solidFill>
                    <a:srgbClr val="00B050"/>
                  </a:solidFill>
                </a:rPr>
                <a:t>v</a:t>
              </a:r>
              <a:r>
                <a:rPr lang="fr-FR" baseline="-25000" dirty="0" err="1" smtClean="0">
                  <a:solidFill>
                    <a:srgbClr val="00B050"/>
                  </a:solidFill>
                </a:rPr>
                <a:t>E</a:t>
              </a:r>
              <a:r>
                <a:rPr lang="fr-FR" dirty="0" smtClean="0">
                  <a:solidFill>
                    <a:srgbClr val="00B050"/>
                  </a:solidFill>
                </a:rPr>
                <a:t> = r</a:t>
              </a:r>
              <a:r>
                <a:rPr lang="fr-FR" dirty="0" smtClean="0">
                  <a:solidFill>
                    <a:srgbClr val="00B050"/>
                  </a:solidFill>
                  <a:sym typeface="Symbol"/>
                </a:rPr>
                <a:t></a:t>
              </a:r>
              <a:r>
                <a:rPr lang="fr-FR" dirty="0" smtClean="0">
                  <a:solidFill>
                    <a:srgbClr val="00B050"/>
                  </a:solidFill>
                </a:rPr>
                <a:t> </a:t>
              </a:r>
              <a:endParaRPr lang="fr-FR" dirty="0">
                <a:solidFill>
                  <a:srgbClr val="002060"/>
                </a:solidFill>
              </a:endParaRPr>
            </a:p>
          </p:txBody>
        </p:sp>
      </p:grpSp>
      <p:grpSp>
        <p:nvGrpSpPr>
          <p:cNvPr id="31" name="Groupe 80"/>
          <p:cNvGrpSpPr/>
          <p:nvPr/>
        </p:nvGrpSpPr>
        <p:grpSpPr>
          <a:xfrm>
            <a:off x="3950217" y="4437112"/>
            <a:ext cx="909815" cy="458888"/>
            <a:chOff x="3950217" y="4437112"/>
            <a:chExt cx="909815" cy="458888"/>
          </a:xfrm>
        </p:grpSpPr>
        <p:cxnSp>
          <p:nvCxnSpPr>
            <p:cNvPr id="74" name="Connecteur droit avec flèche 73"/>
            <p:cNvCxnSpPr/>
            <p:nvPr/>
          </p:nvCxnSpPr>
          <p:spPr>
            <a:xfrm flipH="1" flipV="1">
              <a:off x="4608000" y="4500000"/>
              <a:ext cx="252000" cy="39600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80" name="ZoneTexte 79"/>
            <p:cNvSpPr txBox="1"/>
            <p:nvPr/>
          </p:nvSpPr>
          <p:spPr>
            <a:xfrm>
              <a:off x="3950217" y="4437112"/>
              <a:ext cx="909815" cy="307777"/>
            </a:xfrm>
            <a:prstGeom prst="rect">
              <a:avLst/>
            </a:prstGeom>
            <a:noFill/>
          </p:spPr>
          <p:txBody>
            <a:bodyPr wrap="square" rtlCol="0">
              <a:spAutoFit/>
            </a:bodyPr>
            <a:lstStyle/>
            <a:p>
              <a:r>
                <a:rPr lang="fr-FR" sz="1400" b="1" dirty="0" smtClean="0">
                  <a:solidFill>
                    <a:srgbClr val="7030A0"/>
                  </a:solidFill>
                  <a:sym typeface="Symbol"/>
                </a:rPr>
                <a:t></a:t>
              </a:r>
              <a:r>
                <a:rPr lang="fr-FR" sz="1400" baseline="-25000" dirty="0">
                  <a:solidFill>
                    <a:srgbClr val="7030A0"/>
                  </a:solidFill>
                  <a:sym typeface="Symbol"/>
                </a:rPr>
                <a:t>E</a:t>
              </a:r>
              <a:r>
                <a:rPr lang="fr-FR" sz="1400" dirty="0" smtClean="0">
                  <a:solidFill>
                    <a:srgbClr val="7030A0"/>
                  </a:solidFill>
                  <a:sym typeface="Symbol"/>
                </a:rPr>
                <a:t>=</a:t>
              </a:r>
              <a:r>
                <a:rPr lang="fr-FR" sz="1400" dirty="0" smtClean="0">
                  <a:solidFill>
                    <a:srgbClr val="00B050"/>
                  </a:solidFill>
                </a:rPr>
                <a:t>v</a:t>
              </a:r>
              <a:r>
                <a:rPr lang="fr-FR" sz="1400" baseline="30000" dirty="0" smtClean="0">
                  <a:solidFill>
                    <a:srgbClr val="00B050"/>
                  </a:solidFill>
                </a:rPr>
                <a:t>2</a:t>
              </a:r>
              <a:r>
                <a:rPr lang="fr-FR" sz="1400" dirty="0" smtClean="0"/>
                <a:t>/r </a:t>
              </a:r>
              <a:endParaRPr lang="fr-FR" sz="1400" dirty="0"/>
            </a:p>
          </p:txBody>
        </p:sp>
      </p:grpSp>
      <p:sp>
        <p:nvSpPr>
          <p:cNvPr id="82" name="ZoneTexte 81"/>
          <p:cNvSpPr txBox="1"/>
          <p:nvPr/>
        </p:nvSpPr>
        <p:spPr>
          <a:xfrm>
            <a:off x="0" y="1556792"/>
            <a:ext cx="4644008" cy="584775"/>
          </a:xfrm>
          <a:prstGeom prst="rect">
            <a:avLst/>
          </a:prstGeom>
          <a:noFill/>
        </p:spPr>
        <p:txBody>
          <a:bodyPr wrap="square" rtlCol="0">
            <a:spAutoFit/>
          </a:bodyPr>
          <a:lstStyle/>
          <a:p>
            <a:pPr algn="ctr">
              <a:buFont typeface="Wingdings" pitchFamily="2" charset="2"/>
              <a:buChar char="Ø"/>
            </a:pPr>
            <a:r>
              <a:rPr lang="fr-FR" sz="1600" u="sng" dirty="0" smtClean="0"/>
              <a:t>sa vitesse absolue </a:t>
            </a:r>
            <a:r>
              <a:rPr lang="fr-FR" sz="1600" b="1" dirty="0" smtClean="0"/>
              <a:t>V</a:t>
            </a:r>
            <a:r>
              <a:rPr lang="fr-FR" sz="1600" b="1" baseline="-25000" dirty="0" smtClean="0"/>
              <a:t>A</a:t>
            </a:r>
            <a:r>
              <a:rPr lang="fr-FR" sz="1600" baseline="-25000" dirty="0" smtClean="0"/>
              <a:t> </a:t>
            </a:r>
            <a:r>
              <a:rPr lang="fr-FR" sz="1600" dirty="0" smtClean="0"/>
              <a:t>= r</a:t>
            </a:r>
            <a:r>
              <a:rPr lang="fr-FR" sz="1600" dirty="0" smtClean="0">
                <a:sym typeface="Symbol"/>
              </a:rPr>
              <a:t>.</a:t>
            </a:r>
            <a:r>
              <a:rPr lang="fr-FR" sz="1600" dirty="0" smtClean="0"/>
              <a:t> </a:t>
            </a:r>
            <a:r>
              <a:rPr lang="fr-FR" sz="1600" b="1" dirty="0" smtClean="0">
                <a:sym typeface="Symbol"/>
              </a:rPr>
              <a:t></a:t>
            </a:r>
            <a:r>
              <a:rPr lang="fr-FR" sz="1600" dirty="0" smtClean="0">
                <a:sym typeface="Symbol"/>
              </a:rPr>
              <a:t> = r(d/</a:t>
            </a:r>
            <a:r>
              <a:rPr lang="fr-FR" sz="1600" dirty="0" err="1" smtClean="0">
                <a:sym typeface="Symbol"/>
              </a:rPr>
              <a:t>dt</a:t>
            </a:r>
            <a:r>
              <a:rPr lang="fr-FR" sz="1600" dirty="0" smtClean="0">
                <a:sym typeface="Symbol"/>
              </a:rPr>
              <a:t>).</a:t>
            </a:r>
            <a:r>
              <a:rPr lang="fr-FR" sz="1600" b="1" dirty="0" smtClean="0">
                <a:sym typeface="Symbol"/>
              </a:rPr>
              <a:t></a:t>
            </a:r>
            <a:r>
              <a:rPr lang="fr-FR" sz="1600" dirty="0" smtClean="0">
                <a:sym typeface="Symbol"/>
              </a:rPr>
              <a:t> </a:t>
            </a:r>
            <a:endParaRPr lang="fr-FR" sz="1600" dirty="0" smtClean="0"/>
          </a:p>
          <a:p>
            <a:r>
              <a:rPr lang="fr-FR" sz="1600" dirty="0" smtClean="0"/>
              <a:t>C’est, par définition,  la vitesse d’entraînement</a:t>
            </a:r>
            <a:r>
              <a:rPr lang="fr-FR" sz="1600" b="1" dirty="0" smtClean="0">
                <a:solidFill>
                  <a:srgbClr val="00B050"/>
                </a:solidFill>
              </a:rPr>
              <a:t> </a:t>
            </a:r>
            <a:r>
              <a:rPr lang="fr-FR" sz="1600" dirty="0" smtClean="0"/>
              <a:t>V</a:t>
            </a:r>
            <a:r>
              <a:rPr lang="fr-FR" sz="1600" baseline="-25000" dirty="0" smtClean="0"/>
              <a:t>A  </a:t>
            </a:r>
            <a:r>
              <a:rPr lang="fr-FR" sz="1600" dirty="0" smtClean="0"/>
              <a:t>=</a:t>
            </a:r>
            <a:r>
              <a:rPr lang="fr-FR" sz="1600" baseline="-25000" dirty="0" smtClean="0"/>
              <a:t> </a:t>
            </a:r>
            <a:r>
              <a:rPr lang="fr-FR" sz="1600" b="1" dirty="0" smtClean="0">
                <a:solidFill>
                  <a:srgbClr val="00B050"/>
                </a:solidFill>
              </a:rPr>
              <a:t>V</a:t>
            </a:r>
            <a:r>
              <a:rPr lang="fr-FR" sz="1600" b="1" baseline="-25000" dirty="0" smtClean="0">
                <a:solidFill>
                  <a:srgbClr val="00B050"/>
                </a:solidFill>
              </a:rPr>
              <a:t>E</a:t>
            </a:r>
            <a:r>
              <a:rPr lang="fr-FR" sz="1600" dirty="0" smtClean="0"/>
              <a:t> </a:t>
            </a:r>
            <a:endParaRPr lang="fr-FR" sz="1600" dirty="0"/>
          </a:p>
        </p:txBody>
      </p:sp>
      <p:sp>
        <p:nvSpPr>
          <p:cNvPr id="84" name="ZoneTexte 83"/>
          <p:cNvSpPr txBox="1"/>
          <p:nvPr/>
        </p:nvSpPr>
        <p:spPr>
          <a:xfrm>
            <a:off x="4932040" y="1556792"/>
            <a:ext cx="3707904" cy="338554"/>
          </a:xfrm>
          <a:prstGeom prst="rect">
            <a:avLst/>
          </a:prstGeom>
          <a:noFill/>
        </p:spPr>
        <p:txBody>
          <a:bodyPr wrap="square" rtlCol="0">
            <a:spAutoFit/>
          </a:bodyPr>
          <a:lstStyle/>
          <a:p>
            <a:pPr>
              <a:buFont typeface="Wingdings" pitchFamily="2" charset="2"/>
              <a:buChar char="Ø"/>
            </a:pPr>
            <a:r>
              <a:rPr lang="fr-FR" sz="1600" u="sng" dirty="0" smtClean="0"/>
              <a:t>son accélération absolue</a:t>
            </a:r>
            <a:r>
              <a:rPr lang="fr-FR" sz="1600" dirty="0" smtClean="0"/>
              <a:t> </a:t>
            </a:r>
            <a:r>
              <a:rPr lang="fr-FR" sz="1600" dirty="0" smtClean="0">
                <a:sym typeface="Symbol"/>
              </a:rPr>
              <a:t></a:t>
            </a:r>
            <a:r>
              <a:rPr lang="fr-FR" sz="1600" baseline="-25000" dirty="0" smtClean="0">
                <a:sym typeface="Symbol"/>
              </a:rPr>
              <a:t>A</a:t>
            </a:r>
            <a:r>
              <a:rPr lang="fr-FR" sz="1600" dirty="0" smtClean="0"/>
              <a:t> (dans</a:t>
            </a:r>
            <a:r>
              <a:rPr lang="fr-FR" sz="1600" dirty="0" smtClean="0">
                <a:solidFill>
                  <a:srgbClr val="FF0000"/>
                </a:solidFill>
                <a:latin typeface="Script MT Bold" pitchFamily="66" charset="0"/>
              </a:rPr>
              <a:t> R</a:t>
            </a:r>
            <a:r>
              <a:rPr lang="fr-FR" sz="1600" dirty="0" smtClean="0"/>
              <a:t>) :</a:t>
            </a:r>
          </a:p>
        </p:txBody>
      </p:sp>
      <p:sp>
        <p:nvSpPr>
          <p:cNvPr id="68" name="ZoneTexte 67"/>
          <p:cNvSpPr txBox="1"/>
          <p:nvPr/>
        </p:nvSpPr>
        <p:spPr>
          <a:xfrm>
            <a:off x="4572000" y="4797152"/>
            <a:ext cx="359394" cy="338554"/>
          </a:xfrm>
          <a:prstGeom prst="rect">
            <a:avLst/>
          </a:prstGeom>
          <a:noFill/>
        </p:spPr>
        <p:txBody>
          <a:bodyPr wrap="none" rtlCol="0">
            <a:spAutoFit/>
          </a:bodyPr>
          <a:lstStyle/>
          <a:p>
            <a:r>
              <a:rPr lang="fr-FR" sz="1600" dirty="0" smtClean="0"/>
              <a:t>M</a:t>
            </a:r>
            <a:endParaRPr lang="fr-FR" sz="1600" dirty="0"/>
          </a:p>
        </p:txBody>
      </p:sp>
      <p:sp>
        <p:nvSpPr>
          <p:cNvPr id="71" name="ZoneTexte 70"/>
          <p:cNvSpPr txBox="1"/>
          <p:nvPr/>
        </p:nvSpPr>
        <p:spPr>
          <a:xfrm>
            <a:off x="1115616" y="1196752"/>
            <a:ext cx="7200754" cy="369332"/>
          </a:xfrm>
          <a:prstGeom prst="rect">
            <a:avLst/>
          </a:prstGeom>
          <a:noFill/>
        </p:spPr>
        <p:txBody>
          <a:bodyPr wrap="none" rtlCol="0">
            <a:spAutoFit/>
          </a:bodyPr>
          <a:lstStyle/>
          <a:p>
            <a:r>
              <a:rPr lang="fr-FR" sz="1600" dirty="0" smtClean="0"/>
              <a:t>En projection sur  une base mobile  de vecteurs unitaires </a:t>
            </a:r>
            <a:r>
              <a:rPr lang="fr-FR" sz="1600" b="1" dirty="0" smtClean="0">
                <a:solidFill>
                  <a:srgbClr val="993300"/>
                </a:solidFill>
                <a:sym typeface="Symbol"/>
              </a:rPr>
              <a:t></a:t>
            </a:r>
            <a:r>
              <a:rPr lang="fr-FR" sz="1600" dirty="0" smtClean="0">
                <a:sym typeface="Symbol"/>
              </a:rPr>
              <a:t>, </a:t>
            </a:r>
            <a:r>
              <a:rPr lang="fr-FR" sz="1600" b="1" dirty="0" smtClean="0">
                <a:solidFill>
                  <a:srgbClr val="993300"/>
                </a:solidFill>
                <a:sym typeface="Symbol"/>
              </a:rPr>
              <a:t>n</a:t>
            </a:r>
            <a:r>
              <a:rPr lang="fr-FR" sz="1600" dirty="0" smtClean="0">
                <a:sym typeface="Symbol"/>
              </a:rPr>
              <a:t> et </a:t>
            </a:r>
            <a:r>
              <a:rPr lang="fr-FR" sz="1600" dirty="0" smtClean="0">
                <a:solidFill>
                  <a:srgbClr val="993300"/>
                </a:solidFill>
                <a:latin typeface="Script MT Bold" pitchFamily="66" charset="0"/>
                <a:sym typeface="Symbol"/>
              </a:rPr>
              <a:t>B</a:t>
            </a:r>
            <a:r>
              <a:rPr lang="fr-FR" sz="1600" dirty="0" smtClean="0">
                <a:latin typeface="Script MT Bold" pitchFamily="66" charset="0"/>
                <a:sym typeface="Symbol"/>
              </a:rPr>
              <a:t> </a:t>
            </a:r>
            <a:r>
              <a:rPr lang="fr-FR" dirty="0" smtClean="0">
                <a:sym typeface="Symbol"/>
              </a:rPr>
              <a:t>(</a:t>
            </a:r>
            <a:r>
              <a:rPr lang="fr-FR" sz="1600" dirty="0" smtClean="0">
                <a:sym typeface="Symbol"/>
              </a:rPr>
              <a:t>base de </a:t>
            </a:r>
            <a:r>
              <a:rPr lang="fr-FR" sz="1600" dirty="0" err="1" smtClean="0">
                <a:sym typeface="Symbol"/>
              </a:rPr>
              <a:t>Frénet</a:t>
            </a:r>
            <a:r>
              <a:rPr lang="fr-FR" dirty="0" smtClean="0">
                <a:sym typeface="Symbol"/>
              </a:rPr>
              <a:t>) :</a:t>
            </a:r>
            <a:endParaRPr lang="fr-FR" dirty="0"/>
          </a:p>
        </p:txBody>
      </p:sp>
      <p:grpSp>
        <p:nvGrpSpPr>
          <p:cNvPr id="32" name="Groupe 89"/>
          <p:cNvGrpSpPr/>
          <p:nvPr/>
        </p:nvGrpSpPr>
        <p:grpSpPr>
          <a:xfrm>
            <a:off x="4507342" y="4417166"/>
            <a:ext cx="774146" cy="685061"/>
            <a:chOff x="4507342" y="4417166"/>
            <a:chExt cx="774146" cy="685061"/>
          </a:xfrm>
        </p:grpSpPr>
        <p:grpSp>
          <p:nvGrpSpPr>
            <p:cNvPr id="33" name="Groupe 84"/>
            <p:cNvGrpSpPr/>
            <p:nvPr/>
          </p:nvGrpSpPr>
          <p:grpSpPr>
            <a:xfrm rot="-180000">
              <a:off x="4902535" y="4778227"/>
              <a:ext cx="378953" cy="324000"/>
              <a:chOff x="7289391" y="5013176"/>
              <a:chExt cx="378953" cy="369332"/>
            </a:xfrm>
          </p:grpSpPr>
          <p:cxnSp>
            <p:nvCxnSpPr>
              <p:cNvPr id="81" name="Connecteur droit avec flèche 80"/>
              <p:cNvCxnSpPr/>
              <p:nvPr/>
            </p:nvCxnSpPr>
            <p:spPr>
              <a:xfrm flipV="1">
                <a:off x="7289391" y="5101952"/>
                <a:ext cx="251705" cy="76220"/>
              </a:xfrm>
              <a:prstGeom prst="straightConnector1">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3" name="Rectangle 82"/>
              <p:cNvSpPr/>
              <p:nvPr/>
            </p:nvSpPr>
            <p:spPr>
              <a:xfrm>
                <a:off x="7382688" y="5013176"/>
                <a:ext cx="285656" cy="369332"/>
              </a:xfrm>
              <a:prstGeom prst="rect">
                <a:avLst/>
              </a:prstGeom>
            </p:spPr>
            <p:txBody>
              <a:bodyPr wrap="none">
                <a:spAutoFit/>
              </a:bodyPr>
              <a:lstStyle/>
              <a:p>
                <a:r>
                  <a:rPr lang="fr-FR" b="1" dirty="0" smtClean="0">
                    <a:solidFill>
                      <a:srgbClr val="993300"/>
                    </a:solidFill>
                    <a:sym typeface="Symbol"/>
                  </a:rPr>
                  <a:t></a:t>
                </a:r>
                <a:endParaRPr lang="fr-FR" dirty="0"/>
              </a:p>
            </p:txBody>
          </p:sp>
        </p:grpSp>
        <p:grpSp>
          <p:nvGrpSpPr>
            <p:cNvPr id="34" name="Groupe 86"/>
            <p:cNvGrpSpPr/>
            <p:nvPr/>
          </p:nvGrpSpPr>
          <p:grpSpPr>
            <a:xfrm>
              <a:off x="4507342" y="4543506"/>
              <a:ext cx="352690" cy="397662"/>
              <a:chOff x="6948264" y="4715852"/>
              <a:chExt cx="352690" cy="397662"/>
            </a:xfrm>
          </p:grpSpPr>
          <p:cxnSp>
            <p:nvCxnSpPr>
              <p:cNvPr id="79" name="Connecteur droit avec flèche 78"/>
              <p:cNvCxnSpPr/>
              <p:nvPr/>
            </p:nvCxnSpPr>
            <p:spPr>
              <a:xfrm rot="-6480000" flipV="1">
                <a:off x="7136991" y="4949552"/>
                <a:ext cx="251705" cy="76220"/>
              </a:xfrm>
              <a:prstGeom prst="straightConnector1">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6" name="ZoneTexte 85"/>
              <p:cNvSpPr txBox="1"/>
              <p:nvPr/>
            </p:nvSpPr>
            <p:spPr>
              <a:xfrm>
                <a:off x="6948264" y="4715852"/>
                <a:ext cx="306494" cy="369332"/>
              </a:xfrm>
              <a:prstGeom prst="rect">
                <a:avLst/>
              </a:prstGeom>
              <a:noFill/>
            </p:spPr>
            <p:txBody>
              <a:bodyPr wrap="square" rtlCol="0">
                <a:spAutoFit/>
              </a:bodyPr>
              <a:lstStyle/>
              <a:p>
                <a:r>
                  <a:rPr lang="fr-FR" b="1" dirty="0" smtClean="0">
                    <a:solidFill>
                      <a:srgbClr val="993300"/>
                    </a:solidFill>
                  </a:rPr>
                  <a:t>n</a:t>
                </a:r>
                <a:endParaRPr lang="fr-FR" b="1" dirty="0">
                  <a:solidFill>
                    <a:srgbClr val="993300"/>
                  </a:solidFill>
                </a:endParaRPr>
              </a:p>
            </p:txBody>
          </p:sp>
        </p:grpSp>
        <p:grpSp>
          <p:nvGrpSpPr>
            <p:cNvPr id="35" name="Groupe 88"/>
            <p:cNvGrpSpPr/>
            <p:nvPr/>
          </p:nvGrpSpPr>
          <p:grpSpPr>
            <a:xfrm>
              <a:off x="4860032" y="4417166"/>
              <a:ext cx="288000" cy="468000"/>
              <a:chOff x="7020272" y="4365104"/>
              <a:chExt cx="359394" cy="451994"/>
            </a:xfrm>
          </p:grpSpPr>
          <p:cxnSp>
            <p:nvCxnSpPr>
              <p:cNvPr id="76" name="Connecteur droit avec flèche 75"/>
              <p:cNvCxnSpPr/>
              <p:nvPr/>
            </p:nvCxnSpPr>
            <p:spPr>
              <a:xfrm rot="-4500000" flipV="1">
                <a:off x="6948264" y="4653136"/>
                <a:ext cx="251705" cy="76220"/>
              </a:xfrm>
              <a:prstGeom prst="straightConnector1">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7020272" y="4365104"/>
                <a:ext cx="359394" cy="369332"/>
              </a:xfrm>
              <a:prstGeom prst="rect">
                <a:avLst/>
              </a:prstGeom>
            </p:spPr>
            <p:txBody>
              <a:bodyPr wrap="none">
                <a:spAutoFit/>
              </a:bodyPr>
              <a:lstStyle/>
              <a:p>
                <a:r>
                  <a:rPr lang="fr-FR" dirty="0" smtClean="0">
                    <a:solidFill>
                      <a:srgbClr val="993300"/>
                    </a:solidFill>
                    <a:latin typeface="Script MT Bold" pitchFamily="66" charset="0"/>
                    <a:sym typeface="Symbol"/>
                  </a:rPr>
                  <a:t>B</a:t>
                </a:r>
                <a:endParaRPr lang="fr-FR" dirty="0"/>
              </a:p>
            </p:txBody>
          </p:sp>
        </p:grpSp>
      </p:grpSp>
      <p:graphicFrame>
        <p:nvGraphicFramePr>
          <p:cNvPr id="91" name="Objet 90"/>
          <p:cNvGraphicFramePr>
            <a:graphicFrameLocks noChangeAspect="1"/>
          </p:cNvGraphicFramePr>
          <p:nvPr/>
        </p:nvGraphicFramePr>
        <p:xfrm>
          <a:off x="4864227" y="1844824"/>
          <a:ext cx="4279773" cy="1080120"/>
        </p:xfrm>
        <a:graphic>
          <a:graphicData uri="http://schemas.openxmlformats.org/presentationml/2006/ole">
            <p:oleObj spid="_x0000_s33794" name="Équation" r:id="rId5" imgW="3416040" imgH="838080" progId="Equation.3">
              <p:embed/>
            </p:oleObj>
          </a:graphicData>
        </a:graphic>
      </p:graphicFrame>
      <p:sp>
        <p:nvSpPr>
          <p:cNvPr id="93" name="ZoneTexte 92"/>
          <p:cNvSpPr txBox="1"/>
          <p:nvPr/>
        </p:nvSpPr>
        <p:spPr>
          <a:xfrm>
            <a:off x="107504" y="5733256"/>
            <a:ext cx="9036496" cy="369332"/>
          </a:xfrm>
          <a:prstGeom prst="rect">
            <a:avLst/>
          </a:prstGeom>
          <a:noFill/>
        </p:spPr>
        <p:txBody>
          <a:bodyPr wrap="square" rtlCol="0">
            <a:spAutoFit/>
          </a:bodyPr>
          <a:lstStyle/>
          <a:p>
            <a:pPr algn="ctr"/>
            <a:r>
              <a:rPr lang="fr-FR" sz="1600" b="1" dirty="0" smtClean="0">
                <a:solidFill>
                  <a:srgbClr val="002060"/>
                </a:solidFill>
                <a:sym typeface="Symbol"/>
              </a:rPr>
              <a:t>Donc: </a:t>
            </a:r>
            <a:r>
              <a:rPr lang="fr-FR" b="1" dirty="0" smtClean="0">
                <a:solidFill>
                  <a:srgbClr val="7030A0"/>
                </a:solidFill>
                <a:sym typeface="Symbol"/>
              </a:rPr>
              <a:t> </a:t>
            </a:r>
            <a:r>
              <a:rPr lang="fr-FR" baseline="-25000" dirty="0" smtClean="0">
                <a:solidFill>
                  <a:srgbClr val="7030A0"/>
                </a:solidFill>
                <a:sym typeface="Symbol"/>
              </a:rPr>
              <a:t>a</a:t>
            </a:r>
            <a:r>
              <a:rPr lang="fr-FR" dirty="0" smtClean="0">
                <a:sym typeface="Symbol"/>
              </a:rPr>
              <a:t> =</a:t>
            </a:r>
            <a:r>
              <a:rPr lang="fr-FR" dirty="0" smtClean="0">
                <a:solidFill>
                  <a:srgbClr val="7030A0"/>
                </a:solidFill>
                <a:sym typeface="Symbol"/>
              </a:rPr>
              <a:t> </a:t>
            </a:r>
            <a:r>
              <a:rPr lang="fr-FR" b="1" dirty="0" smtClean="0">
                <a:solidFill>
                  <a:srgbClr val="7030A0"/>
                </a:solidFill>
                <a:sym typeface="Symbol"/>
              </a:rPr>
              <a:t></a:t>
            </a:r>
            <a:r>
              <a:rPr lang="fr-FR" baseline="-25000" dirty="0" smtClean="0">
                <a:solidFill>
                  <a:srgbClr val="7030A0"/>
                </a:solidFill>
                <a:sym typeface="Symbol"/>
              </a:rPr>
              <a:t>E </a:t>
            </a:r>
            <a:r>
              <a:rPr lang="fr-FR" dirty="0" smtClean="0">
                <a:solidFill>
                  <a:srgbClr val="7030A0"/>
                </a:solidFill>
                <a:sym typeface="Symbol"/>
              </a:rPr>
              <a:t>=   </a:t>
            </a:r>
            <a:r>
              <a:rPr lang="fr-FR" dirty="0" smtClean="0">
                <a:sym typeface="Symbol"/>
              </a:rPr>
              <a:t>               = (</a:t>
            </a:r>
            <a:r>
              <a:rPr lang="fr-FR" dirty="0" smtClean="0">
                <a:solidFill>
                  <a:srgbClr val="00B050"/>
                </a:solidFill>
              </a:rPr>
              <a:t>v</a:t>
            </a:r>
            <a:r>
              <a:rPr lang="fr-FR" baseline="-25000" dirty="0" smtClean="0">
                <a:solidFill>
                  <a:srgbClr val="00B050"/>
                </a:solidFill>
              </a:rPr>
              <a:t>E</a:t>
            </a:r>
            <a:r>
              <a:rPr lang="fr-FR" baseline="30000" dirty="0" smtClean="0">
                <a:solidFill>
                  <a:srgbClr val="00B050"/>
                </a:solidFill>
              </a:rPr>
              <a:t>2</a:t>
            </a:r>
            <a:r>
              <a:rPr lang="fr-FR" dirty="0" smtClean="0"/>
              <a:t>/r).</a:t>
            </a:r>
            <a:r>
              <a:rPr lang="fr-FR" b="1" dirty="0" smtClean="0"/>
              <a:t>n </a:t>
            </a:r>
            <a:r>
              <a:rPr lang="fr-FR" dirty="0" smtClean="0"/>
              <a:t>  est  </a:t>
            </a:r>
            <a:r>
              <a:rPr lang="fr-FR" b="1" dirty="0" smtClean="0"/>
              <a:t> </a:t>
            </a:r>
            <a:r>
              <a:rPr lang="fr-FR" b="1" u="sng" dirty="0" smtClean="0"/>
              <a:t>centripète</a:t>
            </a:r>
          </a:p>
        </p:txBody>
      </p:sp>
      <p:grpSp>
        <p:nvGrpSpPr>
          <p:cNvPr id="36" name="Groupe 99"/>
          <p:cNvGrpSpPr/>
          <p:nvPr/>
        </p:nvGrpSpPr>
        <p:grpSpPr>
          <a:xfrm>
            <a:off x="7164288" y="2564904"/>
            <a:ext cx="1022669" cy="504056"/>
            <a:chOff x="7092280" y="2420888"/>
            <a:chExt cx="1022669" cy="504056"/>
          </a:xfrm>
        </p:grpSpPr>
        <p:sp>
          <p:nvSpPr>
            <p:cNvPr id="95" name="ZoneTexte 94"/>
            <p:cNvSpPr txBox="1"/>
            <p:nvPr/>
          </p:nvSpPr>
          <p:spPr>
            <a:xfrm>
              <a:off x="7092280" y="2492896"/>
              <a:ext cx="439416" cy="338554"/>
            </a:xfrm>
            <a:prstGeom prst="rect">
              <a:avLst/>
            </a:prstGeom>
            <a:noFill/>
          </p:spPr>
          <p:txBody>
            <a:bodyPr wrap="none" rtlCol="0">
              <a:spAutoFit/>
            </a:bodyPr>
            <a:lstStyle/>
            <a:p>
              <a:r>
                <a:rPr lang="fr-FR" sz="1600" dirty="0" smtClean="0"/>
                <a:t>car</a:t>
              </a:r>
              <a:endParaRPr lang="fr-FR" sz="1600" dirty="0"/>
            </a:p>
          </p:txBody>
        </p:sp>
        <p:graphicFrame>
          <p:nvGraphicFramePr>
            <p:cNvPr id="1029" name="Object 5"/>
            <p:cNvGraphicFramePr>
              <a:graphicFrameLocks noChangeAspect="1"/>
            </p:cNvGraphicFramePr>
            <p:nvPr/>
          </p:nvGraphicFramePr>
          <p:xfrm>
            <a:off x="7524328" y="2420888"/>
            <a:ext cx="325197" cy="504056"/>
          </p:xfrm>
          <a:graphic>
            <a:graphicData uri="http://schemas.openxmlformats.org/presentationml/2006/ole">
              <p:oleObj spid="_x0000_s33795" name="Équation" r:id="rId6" imgW="253800" imgH="393480" progId="Equation.3">
                <p:embed/>
              </p:oleObj>
            </a:graphicData>
          </a:graphic>
        </p:graphicFrame>
        <p:sp>
          <p:nvSpPr>
            <p:cNvPr id="97" name="ZoneTexte 96"/>
            <p:cNvSpPr txBox="1"/>
            <p:nvPr/>
          </p:nvSpPr>
          <p:spPr>
            <a:xfrm>
              <a:off x="7740352" y="2492896"/>
              <a:ext cx="300082" cy="369332"/>
            </a:xfrm>
            <a:prstGeom prst="rect">
              <a:avLst/>
            </a:prstGeom>
            <a:noFill/>
          </p:spPr>
          <p:txBody>
            <a:bodyPr wrap="square" rtlCol="0">
              <a:spAutoFit/>
            </a:bodyPr>
            <a:lstStyle/>
            <a:p>
              <a:r>
                <a:rPr lang="fr-FR" dirty="0" smtClean="0"/>
                <a:t>=</a:t>
              </a:r>
              <a:endParaRPr lang="fr-FR" dirty="0"/>
            </a:p>
          </p:txBody>
        </p:sp>
        <p:graphicFrame>
          <p:nvGraphicFramePr>
            <p:cNvPr id="1031" name="Object 7"/>
            <p:cNvGraphicFramePr>
              <a:graphicFrameLocks noChangeAspect="1"/>
            </p:cNvGraphicFramePr>
            <p:nvPr/>
          </p:nvGraphicFramePr>
          <p:xfrm>
            <a:off x="7956376" y="2492896"/>
            <a:ext cx="158573" cy="288032"/>
          </p:xfrm>
          <a:graphic>
            <a:graphicData uri="http://schemas.openxmlformats.org/presentationml/2006/ole">
              <p:oleObj spid="_x0000_s33796" name="Équation" r:id="rId7" imgW="126720" imgH="177480" progId="Equation.3">
                <p:embed/>
              </p:oleObj>
            </a:graphicData>
          </a:graphic>
        </p:graphicFrame>
      </p:grpSp>
      <p:grpSp>
        <p:nvGrpSpPr>
          <p:cNvPr id="37" name="Groupe 107"/>
          <p:cNvGrpSpPr/>
          <p:nvPr/>
        </p:nvGrpSpPr>
        <p:grpSpPr>
          <a:xfrm>
            <a:off x="4139952" y="3861048"/>
            <a:ext cx="360039" cy="523375"/>
            <a:chOff x="4139952" y="3861048"/>
            <a:chExt cx="360039" cy="523375"/>
          </a:xfrm>
        </p:grpSpPr>
        <p:cxnSp>
          <p:nvCxnSpPr>
            <p:cNvPr id="102" name="Connecteur droit avec flèche 101"/>
            <p:cNvCxnSpPr/>
            <p:nvPr/>
          </p:nvCxnSpPr>
          <p:spPr>
            <a:xfrm>
              <a:off x="4283968" y="3861048"/>
              <a:ext cx="216023" cy="52337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07" name="ZoneTexte 106"/>
            <p:cNvSpPr txBox="1"/>
            <p:nvPr/>
          </p:nvSpPr>
          <p:spPr>
            <a:xfrm>
              <a:off x="4139952" y="4005064"/>
              <a:ext cx="247184" cy="307777"/>
            </a:xfrm>
            <a:prstGeom prst="rect">
              <a:avLst/>
            </a:prstGeom>
            <a:noFill/>
          </p:spPr>
          <p:txBody>
            <a:bodyPr wrap="none" rtlCol="0">
              <a:spAutoFit/>
            </a:bodyPr>
            <a:lstStyle/>
            <a:p>
              <a:r>
                <a:rPr lang="fr-FR" sz="1400" dirty="0" smtClean="0"/>
                <a:t>r</a:t>
              </a:r>
              <a:endParaRPr lang="fr-FR" sz="1400" dirty="0"/>
            </a:p>
          </p:txBody>
        </p:sp>
      </p:grpSp>
      <p:sp>
        <p:nvSpPr>
          <p:cNvPr id="85" name="ZoneTexte 84"/>
          <p:cNvSpPr txBox="1"/>
          <p:nvPr/>
        </p:nvSpPr>
        <p:spPr>
          <a:xfrm>
            <a:off x="0" y="0"/>
            <a:ext cx="8892480" cy="369332"/>
          </a:xfrm>
          <a:prstGeom prst="rect">
            <a:avLst/>
          </a:prstGeom>
          <a:noFill/>
        </p:spPr>
        <p:txBody>
          <a:bodyPr wrap="square" rtlCol="0">
            <a:spAutoFit/>
          </a:bodyPr>
          <a:lstStyle/>
          <a:p>
            <a:r>
              <a:rPr lang="fr-FR" b="1" dirty="0" smtClean="0"/>
              <a:t>Calcul de la force d’inertie d’entraînement dans le cas du wagonnet</a:t>
            </a:r>
            <a:endParaRPr lang="fr-FR" b="1" dirty="0"/>
          </a:p>
        </p:txBody>
      </p:sp>
      <p:pic>
        <p:nvPicPr>
          <p:cNvPr id="89" name="Picture 6" descr="http://www.blitz-kit.fr/photos/Wagonnet%20minier%20V60%20%281%29.jpg"/>
          <p:cNvPicPr>
            <a:picLocks noChangeAspect="1" noChangeArrowheads="1"/>
          </p:cNvPicPr>
          <p:nvPr/>
        </p:nvPicPr>
        <p:blipFill>
          <a:blip r:embed="rId8" cstate="print"/>
          <a:srcRect l="22098" r="31379"/>
          <a:stretch>
            <a:fillRect/>
          </a:stretch>
        </p:blipFill>
        <p:spPr bwMode="auto">
          <a:xfrm rot="15900000" flipV="1">
            <a:off x="4733877" y="4665281"/>
            <a:ext cx="337518" cy="463200"/>
          </a:xfrm>
          <a:prstGeom prst="rect">
            <a:avLst/>
          </a:prstGeom>
          <a:noFill/>
          <a:scene3d>
            <a:camera prst="orthographicFront">
              <a:rot lat="20162556" lon="20411589" rev="4320981"/>
            </a:camera>
            <a:lightRig rig="threePt" dir="t"/>
          </a:scene3d>
        </p:spPr>
      </p:pic>
      <p:graphicFrame>
        <p:nvGraphicFramePr>
          <p:cNvPr id="33797" name="Object 5"/>
          <p:cNvGraphicFramePr>
            <a:graphicFrameLocks noChangeAspect="1"/>
          </p:cNvGraphicFramePr>
          <p:nvPr/>
        </p:nvGraphicFramePr>
        <p:xfrm>
          <a:off x="3707904" y="5661248"/>
          <a:ext cx="792088" cy="542727"/>
        </p:xfrm>
        <a:graphic>
          <a:graphicData uri="http://schemas.openxmlformats.org/presentationml/2006/ole">
            <p:oleObj spid="_x0000_s33797" name="Équation" r:id="rId9" imgW="685800" imgH="469800" progId="Equation.3">
              <p:embed/>
            </p:oleObj>
          </a:graphicData>
        </a:graphic>
      </p:graphicFrame>
      <p:sp>
        <p:nvSpPr>
          <p:cNvPr id="103" name="Espace réservé du numéro de diapositive 102"/>
          <p:cNvSpPr>
            <a:spLocks noGrp="1"/>
          </p:cNvSpPr>
          <p:nvPr>
            <p:ph type="sldNum" sz="quarter" idx="12"/>
          </p:nvPr>
        </p:nvSpPr>
        <p:spPr/>
        <p:txBody>
          <a:bodyPr/>
          <a:lstStyle/>
          <a:p>
            <a:fld id="{083CCA20-CF97-4534-A8C1-DF94BF714617}" type="slidenum">
              <a:rPr lang="fr-FR" smtClean="0"/>
              <a:pPr/>
              <a:t>8</a:t>
            </a:fld>
            <a:endParaRPr lang="fr-FR"/>
          </a:p>
        </p:txBody>
      </p:sp>
      <p:sp>
        <p:nvSpPr>
          <p:cNvPr id="87" name="Arc 86"/>
          <p:cNvSpPr/>
          <p:nvPr/>
        </p:nvSpPr>
        <p:spPr>
          <a:xfrm rot="7925132">
            <a:off x="4108522" y="4131370"/>
            <a:ext cx="675728" cy="754720"/>
          </a:xfrm>
          <a:prstGeom prst="arc">
            <a:avLst>
              <a:gd name="adj1" fmla="val 15542103"/>
              <a:gd name="adj2" fmla="val 94827"/>
            </a:avLst>
          </a:prstGeom>
          <a:ln>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0" name="ZoneTexte 89"/>
          <p:cNvSpPr txBox="1"/>
          <p:nvPr/>
        </p:nvSpPr>
        <p:spPr>
          <a:xfrm>
            <a:off x="4339116" y="4797152"/>
            <a:ext cx="304892" cy="369332"/>
          </a:xfrm>
          <a:prstGeom prst="rect">
            <a:avLst/>
          </a:prstGeom>
          <a:noFill/>
        </p:spPr>
        <p:txBody>
          <a:bodyPr wrap="none" rtlCol="0">
            <a:spAutoFit/>
          </a:bodyPr>
          <a:lstStyle/>
          <a:p>
            <a:r>
              <a:rPr lang="fr-FR" dirty="0" smtClean="0">
                <a:sym typeface="Symbol"/>
              </a:rPr>
              <a:t></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xit" presetSubtype="0" fill="hold" nodeType="clickEffect">
                                  <p:stCondLst>
                                    <p:cond delay="0"/>
                                  </p:stCondLst>
                                  <p:childTnLst>
                                    <p:animEffect transition="out" filter="dissolve">
                                      <p:cBhvr>
                                        <p:cTn id="10" dur="500"/>
                                        <p:tgtEl>
                                          <p:spTgt spid="89"/>
                                        </p:tgtEl>
                                      </p:cBhvr>
                                    </p:animEffect>
                                    <p:set>
                                      <p:cBhvr>
                                        <p:cTn id="11" dur="1" fill="hold">
                                          <p:stCondLst>
                                            <p:cond delay="499"/>
                                          </p:stCondLst>
                                        </p:cTn>
                                        <p:tgtEl>
                                          <p:spTgt spid="89"/>
                                        </p:tgtEl>
                                        <p:attrNameLst>
                                          <p:attrName>style.visibility</p:attrName>
                                        </p:attrNameLst>
                                      </p:cBhvr>
                                      <p:to>
                                        <p:strVal val="hidden"/>
                                      </p:to>
                                    </p:set>
                                  </p:childTnLst>
                                </p:cTn>
                              </p:par>
                              <p:par>
                                <p:cTn id="12" presetID="1" presetClass="entr" presetSubtype="0" fill="hold" nodeType="withEffect">
                                  <p:stCondLst>
                                    <p:cond delay="0"/>
                                  </p:stCondLst>
                                  <p:childTnLst>
                                    <p:set>
                                      <p:cBhvr>
                                        <p:cTn id="13" dur="1" fill="hold">
                                          <p:stCondLst>
                                            <p:cond delay="0"/>
                                          </p:stCondLst>
                                        </p:cTn>
                                        <p:tgtEl>
                                          <p:spTgt spid="68">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3">
                                            <p:txEl>
                                              <p:pRg st="0" end="0"/>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63">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4"/>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3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71">
                                            <p:txEl>
                                              <p:pRg st="0" end="0"/>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nodeType="click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dissolve">
                                      <p:cBhvr>
                                        <p:cTn id="34" dur="500"/>
                                        <p:tgtEl>
                                          <p:spTgt spid="32"/>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
                                            <p:txEl>
                                              <p:pRg st="1" end="1"/>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84">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91"/>
                                        </p:tgtEl>
                                        <p:attrNameLst>
                                          <p:attrName>style.visibility</p:attrName>
                                        </p:attrNameLst>
                                      </p:cBhvr>
                                      <p:to>
                                        <p:strVal val="visible"/>
                                      </p:to>
                                    </p:set>
                                    <p:animEffect transition="in" filter="wipe(left)">
                                      <p:cBhvr>
                                        <p:cTn id="53" dur="2000"/>
                                        <p:tgtEl>
                                          <p:spTgt spid="91"/>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36"/>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93"/>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31"/>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337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animBg="1"/>
      <p:bldP spid="9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nise\Documents\FORMATIONS INSTRUCTEURS\Formations 2014\Briefings\MTO\Vacances et Occasions Spéciales 1525.gif"/>
          <p:cNvPicPr>
            <a:picLocks noChangeAspect="1" noChangeArrowheads="1"/>
          </p:cNvPicPr>
          <p:nvPr/>
        </p:nvPicPr>
        <p:blipFill>
          <a:blip r:embed="rId2" cstate="print"/>
          <a:srcRect/>
          <a:stretch>
            <a:fillRect/>
          </a:stretch>
        </p:blipFill>
        <p:spPr bwMode="auto">
          <a:xfrm>
            <a:off x="971600" y="1916832"/>
            <a:ext cx="1916211" cy="1422463"/>
          </a:xfrm>
          <a:prstGeom prst="rect">
            <a:avLst/>
          </a:prstGeom>
          <a:noFill/>
        </p:spPr>
      </p:pic>
      <p:grpSp>
        <p:nvGrpSpPr>
          <p:cNvPr id="2" name="Groupe 75"/>
          <p:cNvGrpSpPr/>
          <p:nvPr/>
        </p:nvGrpSpPr>
        <p:grpSpPr>
          <a:xfrm>
            <a:off x="2761748" y="3356992"/>
            <a:ext cx="3682460" cy="2088232"/>
            <a:chOff x="2761748" y="3356992"/>
            <a:chExt cx="3682460" cy="2088232"/>
          </a:xfrm>
        </p:grpSpPr>
        <p:cxnSp>
          <p:nvCxnSpPr>
            <p:cNvPr id="54" name="Connecteur droit 53"/>
            <p:cNvCxnSpPr/>
            <p:nvPr/>
          </p:nvCxnSpPr>
          <p:spPr>
            <a:xfrm rot="-120000" flipH="1">
              <a:off x="6434156" y="4293096"/>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 name="Groupe 74"/>
            <p:cNvGrpSpPr/>
            <p:nvPr/>
          </p:nvGrpSpPr>
          <p:grpSpPr>
            <a:xfrm>
              <a:off x="2761748" y="3356992"/>
              <a:ext cx="3682460" cy="2088232"/>
              <a:chOff x="2761748" y="3356992"/>
              <a:chExt cx="3682460" cy="2088232"/>
            </a:xfrm>
          </p:grpSpPr>
          <p:cxnSp>
            <p:nvCxnSpPr>
              <p:cNvPr id="50" name="Connecteur droit 49"/>
              <p:cNvCxnSpPr/>
              <p:nvPr/>
            </p:nvCxnSpPr>
            <p:spPr>
              <a:xfrm rot="-120000" flipH="1">
                <a:off x="2761748" y="4293118"/>
                <a:ext cx="5027" cy="28801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4" name="Groupe 73"/>
              <p:cNvGrpSpPr/>
              <p:nvPr/>
            </p:nvGrpSpPr>
            <p:grpSpPr>
              <a:xfrm>
                <a:off x="2771800" y="3356992"/>
                <a:ext cx="3672408" cy="2088232"/>
                <a:chOff x="2771800" y="3356992"/>
                <a:chExt cx="3672408" cy="2088232"/>
              </a:xfrm>
            </p:grpSpPr>
            <p:sp>
              <p:nvSpPr>
                <p:cNvPr id="55" name="Ellipse 54"/>
                <p:cNvSpPr/>
                <p:nvPr/>
              </p:nvSpPr>
              <p:spPr>
                <a:xfrm>
                  <a:off x="2771800" y="3573016"/>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771800" y="3356992"/>
                  <a:ext cx="3672408" cy="1872208"/>
                </a:xfrm>
                <a:prstGeom prst="ellipse">
                  <a:avLst/>
                </a:prstGeom>
                <a:solidFill>
                  <a:schemeClr val="bg2"/>
                </a:solidFill>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rgbClr val="002060"/>
                    </a:solidFill>
                  </a:endParaRPr>
                </a:p>
                <a:p>
                  <a:endParaRPr lang="fr-FR" dirty="0" smtClean="0">
                    <a:solidFill>
                      <a:srgbClr val="002060"/>
                    </a:solidFill>
                  </a:endParaRPr>
                </a:p>
              </p:txBody>
            </p:sp>
          </p:grpSp>
        </p:grpSp>
      </p:grpSp>
      <p:grpSp>
        <p:nvGrpSpPr>
          <p:cNvPr id="5" name="Groupe 70"/>
          <p:cNvGrpSpPr/>
          <p:nvPr/>
        </p:nvGrpSpPr>
        <p:grpSpPr>
          <a:xfrm>
            <a:off x="3851920" y="2699628"/>
            <a:ext cx="2880320" cy="2601580"/>
            <a:chOff x="611560" y="1628800"/>
            <a:chExt cx="2880320" cy="2601580"/>
          </a:xfrm>
        </p:grpSpPr>
        <p:sp>
          <p:nvSpPr>
            <p:cNvPr id="21" name="ZoneTexte 20"/>
            <p:cNvSpPr txBox="1"/>
            <p:nvPr/>
          </p:nvSpPr>
          <p:spPr>
            <a:xfrm>
              <a:off x="3203848" y="3140968"/>
              <a:ext cx="288032" cy="369332"/>
            </a:xfrm>
            <a:prstGeom prst="rect">
              <a:avLst/>
            </a:prstGeom>
            <a:noFill/>
          </p:spPr>
          <p:txBody>
            <a:bodyPr wrap="square" rtlCol="0">
              <a:spAutoFit/>
            </a:bodyPr>
            <a:lstStyle/>
            <a:p>
              <a:r>
                <a:rPr lang="fr-FR" dirty="0" smtClean="0">
                  <a:solidFill>
                    <a:srgbClr val="FF0000"/>
                  </a:solidFill>
                </a:rPr>
                <a:t>Y</a:t>
              </a:r>
              <a:endParaRPr lang="fr-FR" dirty="0">
                <a:solidFill>
                  <a:srgbClr val="FF0000"/>
                </a:solidFill>
              </a:endParaRPr>
            </a:p>
          </p:txBody>
        </p:sp>
        <p:grpSp>
          <p:nvGrpSpPr>
            <p:cNvPr id="7" name="Groupe 69"/>
            <p:cNvGrpSpPr/>
            <p:nvPr/>
          </p:nvGrpSpPr>
          <p:grpSpPr>
            <a:xfrm>
              <a:off x="611560" y="1628800"/>
              <a:ext cx="2592288" cy="2601580"/>
              <a:chOff x="611560" y="1628800"/>
              <a:chExt cx="2592288" cy="2601580"/>
            </a:xfrm>
          </p:grpSpPr>
          <p:sp>
            <p:nvSpPr>
              <p:cNvPr id="20" name="ZoneTexte 19"/>
              <p:cNvSpPr txBox="1"/>
              <p:nvPr/>
            </p:nvSpPr>
            <p:spPr>
              <a:xfrm>
                <a:off x="827584" y="3861048"/>
                <a:ext cx="304892" cy="369332"/>
              </a:xfrm>
              <a:prstGeom prst="rect">
                <a:avLst/>
              </a:prstGeom>
              <a:noFill/>
            </p:spPr>
            <p:txBody>
              <a:bodyPr wrap="none" rtlCol="0">
                <a:spAutoFit/>
              </a:bodyPr>
              <a:lstStyle/>
              <a:p>
                <a:r>
                  <a:rPr lang="fr-FR" dirty="0" smtClean="0">
                    <a:solidFill>
                      <a:srgbClr val="FF0000"/>
                    </a:solidFill>
                  </a:rPr>
                  <a:t>X</a:t>
                </a:r>
                <a:endParaRPr lang="fr-FR" dirty="0">
                  <a:solidFill>
                    <a:srgbClr val="FF0000"/>
                  </a:solidFill>
                </a:endParaRPr>
              </a:p>
            </p:txBody>
          </p:sp>
          <p:grpSp>
            <p:nvGrpSpPr>
              <p:cNvPr id="8" name="Groupe 66"/>
              <p:cNvGrpSpPr/>
              <p:nvPr/>
            </p:nvGrpSpPr>
            <p:grpSpPr>
              <a:xfrm>
                <a:off x="611560" y="1628800"/>
                <a:ext cx="2592288" cy="2376264"/>
                <a:chOff x="611560" y="1628800"/>
                <a:chExt cx="2592288" cy="2376264"/>
              </a:xfrm>
            </p:grpSpPr>
            <p:grpSp>
              <p:nvGrpSpPr>
                <p:cNvPr id="11" name="Groupe 22"/>
                <p:cNvGrpSpPr/>
                <p:nvPr/>
              </p:nvGrpSpPr>
              <p:grpSpPr>
                <a:xfrm>
                  <a:off x="683568" y="1628800"/>
                  <a:ext cx="2520280" cy="2376264"/>
                  <a:chOff x="683568" y="1628800"/>
                  <a:chExt cx="2520280" cy="2376264"/>
                </a:xfrm>
              </p:grpSpPr>
              <p:grpSp>
                <p:nvGrpSpPr>
                  <p:cNvPr id="13" name="Groupe 17"/>
                  <p:cNvGrpSpPr/>
                  <p:nvPr/>
                </p:nvGrpSpPr>
                <p:grpSpPr>
                  <a:xfrm>
                    <a:off x="683568" y="1628800"/>
                    <a:ext cx="2520280" cy="2376264"/>
                    <a:chOff x="179512" y="1484784"/>
                    <a:chExt cx="2520280" cy="2376264"/>
                  </a:xfrm>
                </p:grpSpPr>
                <p:cxnSp>
                  <p:nvCxnSpPr>
                    <p:cNvPr id="10" name="Connecteur droit avec flèche 9"/>
                    <p:cNvCxnSpPr/>
                    <p:nvPr/>
                  </p:nvCxnSpPr>
                  <p:spPr>
                    <a:xfrm flipV="1">
                      <a:off x="755576" y="1484784"/>
                      <a:ext cx="0" cy="1656184"/>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79512" y="3140968"/>
                      <a:ext cx="576064" cy="72008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55576" y="3140968"/>
                      <a:ext cx="1944216" cy="0"/>
                    </a:xfrm>
                    <a:prstGeom prst="straightConnector1">
                      <a:avLst/>
                    </a:prstGeom>
                    <a:ln w="63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ZoneTexte 21"/>
                  <p:cNvSpPr txBox="1"/>
                  <p:nvPr/>
                </p:nvSpPr>
                <p:spPr>
                  <a:xfrm>
                    <a:off x="1331640" y="1628800"/>
                    <a:ext cx="292068" cy="369332"/>
                  </a:xfrm>
                  <a:prstGeom prst="rect">
                    <a:avLst/>
                  </a:prstGeom>
                  <a:noFill/>
                </p:spPr>
                <p:txBody>
                  <a:bodyPr wrap="none" rtlCol="0">
                    <a:spAutoFit/>
                  </a:bodyPr>
                  <a:lstStyle/>
                  <a:p>
                    <a:r>
                      <a:rPr lang="fr-FR" dirty="0" smtClean="0">
                        <a:solidFill>
                          <a:srgbClr val="FF0000"/>
                        </a:solidFill>
                      </a:rPr>
                      <a:t>Z</a:t>
                    </a:r>
                    <a:endParaRPr lang="fr-FR" dirty="0">
                      <a:solidFill>
                        <a:srgbClr val="FF0000"/>
                      </a:solidFill>
                    </a:endParaRPr>
                  </a:p>
                </p:txBody>
              </p:sp>
            </p:grpSp>
            <p:sp>
              <p:nvSpPr>
                <p:cNvPr id="57" name="Rectangle 56"/>
                <p:cNvSpPr/>
                <p:nvPr/>
              </p:nvSpPr>
              <p:spPr>
                <a:xfrm>
                  <a:off x="611560" y="2060848"/>
                  <a:ext cx="426720" cy="369332"/>
                </a:xfrm>
                <a:prstGeom prst="rect">
                  <a:avLst/>
                </a:prstGeom>
              </p:spPr>
              <p:txBody>
                <a:bodyPr wrap="none">
                  <a:spAutoFit/>
                </a:bodyPr>
                <a:lstStyle/>
                <a:p>
                  <a:r>
                    <a:rPr lang="fr-FR" dirty="0" smtClean="0">
                      <a:solidFill>
                        <a:srgbClr val="FF0000"/>
                      </a:solidFill>
                      <a:latin typeface="Script MT Bold" pitchFamily="66" charset="0"/>
                    </a:rPr>
                    <a:t>R </a:t>
                  </a:r>
                  <a:endParaRPr lang="fr-FR" dirty="0">
                    <a:solidFill>
                      <a:srgbClr val="FF0000"/>
                    </a:solidFill>
                    <a:latin typeface="Script MT Bold" pitchFamily="66" charset="0"/>
                  </a:endParaRPr>
                </a:p>
              </p:txBody>
            </p:sp>
          </p:grpSp>
        </p:grpSp>
      </p:grpSp>
      <p:grpSp>
        <p:nvGrpSpPr>
          <p:cNvPr id="15" name="Groupe 77"/>
          <p:cNvGrpSpPr/>
          <p:nvPr/>
        </p:nvGrpSpPr>
        <p:grpSpPr>
          <a:xfrm>
            <a:off x="4067944" y="2348880"/>
            <a:ext cx="2805806" cy="3681700"/>
            <a:chOff x="4067944" y="2348880"/>
            <a:chExt cx="2805806" cy="3681700"/>
          </a:xfrm>
        </p:grpSpPr>
        <p:sp>
          <p:nvSpPr>
            <p:cNvPr id="61" name="ZoneTexte 60"/>
            <p:cNvSpPr txBox="1"/>
            <p:nvPr/>
          </p:nvSpPr>
          <p:spPr>
            <a:xfrm>
              <a:off x="4175994" y="4211796"/>
              <a:ext cx="396006" cy="369332"/>
            </a:xfrm>
            <a:prstGeom prst="rect">
              <a:avLst/>
            </a:prstGeom>
            <a:noFill/>
          </p:spPr>
          <p:txBody>
            <a:bodyPr wrap="none" rtlCol="0">
              <a:spAutoFit/>
            </a:bodyPr>
            <a:lstStyle/>
            <a:p>
              <a:r>
                <a:rPr lang="fr-FR" dirty="0" smtClean="0">
                  <a:solidFill>
                    <a:srgbClr val="002060"/>
                  </a:solidFill>
                </a:rPr>
                <a:t>O’</a:t>
              </a:r>
              <a:endParaRPr lang="fr-FR" dirty="0">
                <a:solidFill>
                  <a:srgbClr val="002060"/>
                </a:solidFill>
              </a:endParaRPr>
            </a:p>
          </p:txBody>
        </p:sp>
        <p:grpSp>
          <p:nvGrpSpPr>
            <p:cNvPr id="16" name="Groupe 68"/>
            <p:cNvGrpSpPr/>
            <p:nvPr/>
          </p:nvGrpSpPr>
          <p:grpSpPr>
            <a:xfrm>
              <a:off x="4067944" y="2348880"/>
              <a:ext cx="2805806" cy="3681700"/>
              <a:chOff x="4067944" y="2214156"/>
              <a:chExt cx="2805806" cy="3681700"/>
            </a:xfrm>
          </p:grpSpPr>
          <p:sp>
            <p:nvSpPr>
              <p:cNvPr id="41" name="Rectangle 40"/>
              <p:cNvSpPr/>
              <p:nvPr/>
            </p:nvSpPr>
            <p:spPr>
              <a:xfrm>
                <a:off x="6516216" y="2862228"/>
                <a:ext cx="357534" cy="369332"/>
              </a:xfrm>
              <a:prstGeom prst="rect">
                <a:avLst/>
              </a:prstGeom>
            </p:spPr>
            <p:txBody>
              <a:bodyPr wrap="none">
                <a:spAutoFit/>
              </a:bodyPr>
              <a:lstStyle/>
              <a:p>
                <a:r>
                  <a:rPr lang="fr-FR" dirty="0" smtClean="0">
                    <a:solidFill>
                      <a:srgbClr val="002060"/>
                    </a:solidFill>
                  </a:rPr>
                  <a:t>Y’</a:t>
                </a:r>
                <a:endParaRPr lang="fr-FR" dirty="0">
                  <a:solidFill>
                    <a:srgbClr val="002060"/>
                  </a:solidFill>
                </a:endParaRPr>
              </a:p>
            </p:txBody>
          </p:sp>
          <p:grpSp>
            <p:nvGrpSpPr>
              <p:cNvPr id="17" name="Groupe 67"/>
              <p:cNvGrpSpPr/>
              <p:nvPr/>
            </p:nvGrpSpPr>
            <p:grpSpPr>
              <a:xfrm>
                <a:off x="4067944" y="2214156"/>
                <a:ext cx="2736304" cy="3681700"/>
                <a:chOff x="4067944" y="2214156"/>
                <a:chExt cx="2736304" cy="3681700"/>
              </a:xfrm>
            </p:grpSpPr>
            <p:sp>
              <p:nvSpPr>
                <p:cNvPr id="56" name="ZoneTexte 55"/>
                <p:cNvSpPr txBox="1"/>
                <p:nvPr/>
              </p:nvSpPr>
              <p:spPr>
                <a:xfrm>
                  <a:off x="4067944" y="2934236"/>
                  <a:ext cx="482824" cy="369332"/>
                </a:xfrm>
                <a:prstGeom prst="rect">
                  <a:avLst/>
                </a:prstGeom>
                <a:noFill/>
              </p:spPr>
              <p:txBody>
                <a:bodyPr wrap="none" rtlCol="0">
                  <a:spAutoFit/>
                </a:bodyPr>
                <a:lstStyle/>
                <a:p>
                  <a:r>
                    <a:rPr lang="fr-FR" dirty="0" smtClean="0">
                      <a:solidFill>
                        <a:srgbClr val="002060"/>
                      </a:solidFill>
                      <a:latin typeface="Script MT Bold" pitchFamily="66" charset="0"/>
                    </a:rPr>
                    <a:t>R ‘</a:t>
                  </a:r>
                  <a:endParaRPr lang="fr-FR" dirty="0">
                    <a:solidFill>
                      <a:srgbClr val="002060"/>
                    </a:solidFill>
                    <a:latin typeface="Script MT Bold" pitchFamily="66" charset="0"/>
                  </a:endParaRPr>
                </a:p>
              </p:txBody>
            </p:sp>
            <p:grpSp>
              <p:nvGrpSpPr>
                <p:cNvPr id="18" name="Groupe 65"/>
                <p:cNvGrpSpPr/>
                <p:nvPr/>
              </p:nvGrpSpPr>
              <p:grpSpPr>
                <a:xfrm>
                  <a:off x="4495570" y="2214156"/>
                  <a:ext cx="2308678" cy="3681700"/>
                  <a:chOff x="4495570" y="2214156"/>
                  <a:chExt cx="2308678" cy="3681700"/>
                </a:xfrm>
              </p:grpSpPr>
              <p:grpSp>
                <p:nvGrpSpPr>
                  <p:cNvPr id="23" name="Groupe 23"/>
                  <p:cNvGrpSpPr/>
                  <p:nvPr/>
                </p:nvGrpSpPr>
                <p:grpSpPr>
                  <a:xfrm>
                    <a:off x="4495570" y="2214156"/>
                    <a:ext cx="2308678" cy="3456384"/>
                    <a:chOff x="1259632" y="1278052"/>
                    <a:chExt cx="2308678" cy="3456384"/>
                  </a:xfrm>
                </p:grpSpPr>
                <p:grpSp>
                  <p:nvGrpSpPr>
                    <p:cNvPr id="24" name="Groupe 17"/>
                    <p:cNvGrpSpPr/>
                    <p:nvPr/>
                  </p:nvGrpSpPr>
                  <p:grpSpPr>
                    <a:xfrm>
                      <a:off x="1259632" y="1340768"/>
                      <a:ext cx="2308678" cy="3393668"/>
                      <a:chOff x="755576" y="1196752"/>
                      <a:chExt cx="2308678" cy="3393668"/>
                    </a:xfrm>
                  </p:grpSpPr>
                  <p:cxnSp>
                    <p:nvCxnSpPr>
                      <p:cNvPr id="28" name="Connecteur droit avec flèche 27"/>
                      <p:cNvCxnSpPr/>
                      <p:nvPr/>
                    </p:nvCxnSpPr>
                    <p:spPr>
                      <a:xfrm>
                        <a:off x="755576" y="3140968"/>
                        <a:ext cx="940526" cy="144945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755576" y="2214156"/>
                        <a:ext cx="2308678" cy="926812"/>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V="1">
                        <a:off x="755576" y="1196752"/>
                        <a:ext cx="0" cy="1944216"/>
                      </a:xfrm>
                      <a:prstGeom prst="straightConnector1">
                        <a:avLst/>
                      </a:prstGeom>
                      <a:ln w="63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
                  <p:nvSpPr>
                    <p:cNvPr id="26" name="ZoneTexte 25"/>
                    <p:cNvSpPr txBox="1"/>
                    <p:nvPr/>
                  </p:nvSpPr>
                  <p:spPr>
                    <a:xfrm>
                      <a:off x="1264054" y="1278052"/>
                      <a:ext cx="354969" cy="369332"/>
                    </a:xfrm>
                    <a:prstGeom prst="rect">
                      <a:avLst/>
                    </a:prstGeom>
                    <a:noFill/>
                    <a:ln>
                      <a:noFill/>
                    </a:ln>
                  </p:spPr>
                  <p:txBody>
                    <a:bodyPr wrap="none" rtlCol="0">
                      <a:spAutoFit/>
                    </a:bodyPr>
                    <a:lstStyle/>
                    <a:p>
                      <a:r>
                        <a:rPr lang="fr-FR" dirty="0" smtClean="0">
                          <a:solidFill>
                            <a:srgbClr val="002060"/>
                          </a:solidFill>
                        </a:rPr>
                        <a:t>Z’</a:t>
                      </a:r>
                      <a:endParaRPr lang="fr-FR" dirty="0">
                        <a:solidFill>
                          <a:srgbClr val="002060"/>
                        </a:solidFill>
                      </a:endParaRPr>
                    </a:p>
                  </p:txBody>
                </p:sp>
              </p:grpSp>
              <p:sp>
                <p:nvSpPr>
                  <p:cNvPr id="65" name="ZoneTexte 64"/>
                  <p:cNvSpPr txBox="1"/>
                  <p:nvPr/>
                </p:nvSpPr>
                <p:spPr>
                  <a:xfrm>
                    <a:off x="5508104" y="5526524"/>
                    <a:ext cx="360996" cy="369332"/>
                  </a:xfrm>
                  <a:prstGeom prst="rect">
                    <a:avLst/>
                  </a:prstGeom>
                  <a:noFill/>
                </p:spPr>
                <p:txBody>
                  <a:bodyPr wrap="none" rtlCol="0">
                    <a:spAutoFit/>
                  </a:bodyPr>
                  <a:lstStyle/>
                  <a:p>
                    <a:r>
                      <a:rPr lang="fr-FR" dirty="0" smtClean="0">
                        <a:solidFill>
                          <a:srgbClr val="002060"/>
                        </a:solidFill>
                      </a:rPr>
                      <a:t>X’</a:t>
                    </a:r>
                    <a:endParaRPr lang="fr-FR" dirty="0">
                      <a:solidFill>
                        <a:srgbClr val="002060"/>
                      </a:solidFill>
                    </a:endParaRPr>
                  </a:p>
                </p:txBody>
              </p:sp>
            </p:grpSp>
          </p:grpSp>
        </p:grpSp>
      </p:grpSp>
      <p:cxnSp>
        <p:nvCxnSpPr>
          <p:cNvPr id="49" name="Connecteur droit avec flèche 48"/>
          <p:cNvCxnSpPr/>
          <p:nvPr/>
        </p:nvCxnSpPr>
        <p:spPr>
          <a:xfrm rot="10800000">
            <a:off x="2339752" y="2564903"/>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25" name="Groupe 52"/>
          <p:cNvGrpSpPr/>
          <p:nvPr/>
        </p:nvGrpSpPr>
        <p:grpSpPr>
          <a:xfrm>
            <a:off x="2339752" y="3140968"/>
            <a:ext cx="303288" cy="801380"/>
            <a:chOff x="2339752" y="3140968"/>
            <a:chExt cx="303288" cy="801380"/>
          </a:xfrm>
        </p:grpSpPr>
        <p:cxnSp>
          <p:nvCxnSpPr>
            <p:cNvPr id="45" name="Connecteur droit avec flèche 44"/>
            <p:cNvCxnSpPr/>
            <p:nvPr/>
          </p:nvCxnSpPr>
          <p:spPr>
            <a:xfrm>
              <a:off x="2339752" y="3140968"/>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2339752" y="3573016"/>
              <a:ext cx="303288" cy="369332"/>
            </a:xfrm>
            <a:prstGeom prst="rect">
              <a:avLst/>
            </a:prstGeom>
            <a:noFill/>
          </p:spPr>
          <p:txBody>
            <a:bodyPr wrap="none" rtlCol="0">
              <a:spAutoFit/>
            </a:bodyPr>
            <a:lstStyle/>
            <a:p>
              <a:r>
                <a:rPr lang="fr-FR" dirty="0" smtClean="0">
                  <a:solidFill>
                    <a:srgbClr val="FF0000"/>
                  </a:solidFill>
                </a:rPr>
                <a:t>P</a:t>
              </a:r>
              <a:endParaRPr lang="fr-FR" dirty="0">
                <a:solidFill>
                  <a:srgbClr val="FF0000"/>
                </a:solidFill>
              </a:endParaRPr>
            </a:p>
          </p:txBody>
        </p:sp>
      </p:grpSp>
      <p:sp>
        <p:nvSpPr>
          <p:cNvPr id="60" name="ZoneTexte 59"/>
          <p:cNvSpPr txBox="1"/>
          <p:nvPr/>
        </p:nvSpPr>
        <p:spPr>
          <a:xfrm>
            <a:off x="2195736" y="2276872"/>
            <a:ext cx="309700" cy="369332"/>
          </a:xfrm>
          <a:prstGeom prst="rect">
            <a:avLst/>
          </a:prstGeom>
          <a:noFill/>
        </p:spPr>
        <p:txBody>
          <a:bodyPr wrap="none" rtlCol="0">
            <a:spAutoFit/>
          </a:bodyPr>
          <a:lstStyle/>
          <a:p>
            <a:r>
              <a:rPr lang="fr-FR" dirty="0" smtClean="0"/>
              <a:t>R</a:t>
            </a:r>
            <a:endParaRPr lang="fr-FR" dirty="0"/>
          </a:p>
        </p:txBody>
      </p:sp>
      <p:sp>
        <p:nvSpPr>
          <p:cNvPr id="59" name="Flèche courbée vers la droite 58"/>
          <p:cNvSpPr/>
          <p:nvPr/>
        </p:nvSpPr>
        <p:spPr>
          <a:xfrm>
            <a:off x="4139952" y="2636912"/>
            <a:ext cx="587504" cy="576064"/>
          </a:xfrm>
          <a:prstGeom prst="curvedRightArrow">
            <a:avLst>
              <a:gd name="adj1" fmla="val 25000"/>
              <a:gd name="adj2" fmla="val 543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2" name="ZoneTexte 71"/>
          <p:cNvSpPr txBox="1"/>
          <p:nvPr/>
        </p:nvSpPr>
        <p:spPr>
          <a:xfrm>
            <a:off x="0" y="116632"/>
            <a:ext cx="9144001" cy="338554"/>
          </a:xfrm>
          <a:prstGeom prst="rect">
            <a:avLst/>
          </a:prstGeom>
          <a:noFill/>
        </p:spPr>
        <p:txBody>
          <a:bodyPr wrap="square" rtlCol="0">
            <a:spAutoFit/>
          </a:bodyPr>
          <a:lstStyle/>
          <a:p>
            <a:r>
              <a:rPr lang="fr-FR" sz="1600" b="1" dirty="0" smtClean="0"/>
              <a:t>Calcul de la force d’inertie d’entraînement</a:t>
            </a:r>
            <a:endParaRPr lang="fr-FR" sz="1600" b="1" dirty="0" smtClean="0">
              <a:solidFill>
                <a:srgbClr val="002060"/>
              </a:solidFill>
              <a:latin typeface="Script MT Bold" pitchFamily="66" charset="0"/>
            </a:endParaRPr>
          </a:p>
        </p:txBody>
      </p:sp>
      <p:grpSp>
        <p:nvGrpSpPr>
          <p:cNvPr id="32" name="Groupe 80"/>
          <p:cNvGrpSpPr/>
          <p:nvPr/>
        </p:nvGrpSpPr>
        <p:grpSpPr>
          <a:xfrm>
            <a:off x="3806201" y="4437112"/>
            <a:ext cx="1053831" cy="458888"/>
            <a:chOff x="3806201" y="4437112"/>
            <a:chExt cx="1053831" cy="458888"/>
          </a:xfrm>
        </p:grpSpPr>
        <p:cxnSp>
          <p:nvCxnSpPr>
            <p:cNvPr id="74" name="Connecteur droit avec flèche 73"/>
            <p:cNvCxnSpPr/>
            <p:nvPr/>
          </p:nvCxnSpPr>
          <p:spPr>
            <a:xfrm flipH="1" flipV="1">
              <a:off x="4608000" y="4500000"/>
              <a:ext cx="252000" cy="39600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80" name="ZoneTexte 79"/>
            <p:cNvSpPr txBox="1"/>
            <p:nvPr/>
          </p:nvSpPr>
          <p:spPr>
            <a:xfrm>
              <a:off x="3806201" y="4437112"/>
              <a:ext cx="1053831" cy="338554"/>
            </a:xfrm>
            <a:prstGeom prst="rect">
              <a:avLst/>
            </a:prstGeom>
            <a:noFill/>
          </p:spPr>
          <p:txBody>
            <a:bodyPr wrap="square" rtlCol="0">
              <a:spAutoFit/>
            </a:bodyPr>
            <a:lstStyle/>
            <a:p>
              <a:r>
                <a:rPr lang="fr-FR" sz="1400" b="1" dirty="0" smtClean="0">
                  <a:solidFill>
                    <a:srgbClr val="7030A0"/>
                  </a:solidFill>
                  <a:sym typeface="Symbol"/>
                </a:rPr>
                <a:t></a:t>
              </a:r>
              <a:r>
                <a:rPr lang="fr-FR" sz="1600" baseline="-25000" dirty="0">
                  <a:solidFill>
                    <a:srgbClr val="7030A0"/>
                  </a:solidFill>
                  <a:sym typeface="Symbol"/>
                </a:rPr>
                <a:t>E</a:t>
              </a:r>
              <a:r>
                <a:rPr lang="fr-FR" sz="1600" dirty="0" smtClean="0">
                  <a:solidFill>
                    <a:srgbClr val="7030A0"/>
                  </a:solidFill>
                  <a:sym typeface="Symbol"/>
                </a:rPr>
                <a:t>= </a:t>
              </a:r>
              <a:r>
                <a:rPr lang="fr-FR" sz="1600" dirty="0" smtClean="0">
                  <a:solidFill>
                    <a:srgbClr val="00B050"/>
                  </a:solidFill>
                </a:rPr>
                <a:t>v</a:t>
              </a:r>
              <a:r>
                <a:rPr lang="fr-FR" sz="1600" baseline="30000" dirty="0" smtClean="0">
                  <a:solidFill>
                    <a:srgbClr val="00B050"/>
                  </a:solidFill>
                </a:rPr>
                <a:t>2</a:t>
              </a:r>
              <a:r>
                <a:rPr lang="fr-FR" sz="1600" dirty="0" smtClean="0"/>
                <a:t>/r </a:t>
              </a:r>
              <a:endParaRPr lang="fr-FR" sz="1600" dirty="0"/>
            </a:p>
          </p:txBody>
        </p:sp>
      </p:grpSp>
      <p:sp>
        <p:nvSpPr>
          <p:cNvPr id="66" name="ZoneTexte 65"/>
          <p:cNvSpPr txBox="1"/>
          <p:nvPr/>
        </p:nvSpPr>
        <p:spPr>
          <a:xfrm>
            <a:off x="0" y="1052736"/>
            <a:ext cx="9144000" cy="338554"/>
          </a:xfrm>
          <a:prstGeom prst="rect">
            <a:avLst/>
          </a:prstGeom>
          <a:noFill/>
        </p:spPr>
        <p:txBody>
          <a:bodyPr wrap="square" rtlCol="0">
            <a:spAutoFit/>
          </a:bodyPr>
          <a:lstStyle/>
          <a:p>
            <a:pPr algn="ctr"/>
            <a:r>
              <a:rPr lang="fr-FR" sz="1600" dirty="0" smtClean="0"/>
              <a:t>La force d’inertie d’entraînement  </a:t>
            </a:r>
            <a:r>
              <a:rPr lang="fr-FR" sz="1600" b="1" dirty="0" smtClean="0">
                <a:solidFill>
                  <a:srgbClr val="993300"/>
                </a:solidFill>
              </a:rPr>
              <a:t>F</a:t>
            </a:r>
            <a:r>
              <a:rPr lang="fr-FR" sz="1600" baseline="-25000" dirty="0" smtClean="0">
                <a:solidFill>
                  <a:srgbClr val="993300"/>
                </a:solidFill>
              </a:rPr>
              <a:t>IE</a:t>
            </a:r>
            <a:r>
              <a:rPr lang="fr-FR" sz="1600" dirty="0" smtClean="0"/>
              <a:t> = - m</a:t>
            </a:r>
            <a:r>
              <a:rPr lang="fr-FR" sz="1600" b="1" dirty="0" smtClean="0">
                <a:solidFill>
                  <a:srgbClr val="7030A0"/>
                </a:solidFill>
                <a:sym typeface="Symbol"/>
              </a:rPr>
              <a:t> </a:t>
            </a:r>
            <a:r>
              <a:rPr lang="fr-FR" sz="1600" baseline="-25000" dirty="0">
                <a:solidFill>
                  <a:srgbClr val="7030A0"/>
                </a:solidFill>
                <a:sym typeface="Symbol"/>
              </a:rPr>
              <a:t>E</a:t>
            </a:r>
            <a:r>
              <a:rPr lang="fr-FR" sz="1600" dirty="0" smtClean="0">
                <a:solidFill>
                  <a:srgbClr val="7030A0"/>
                </a:solidFill>
                <a:sym typeface="Symbol"/>
              </a:rPr>
              <a:t>= - m</a:t>
            </a:r>
            <a:r>
              <a:rPr lang="fr-FR" sz="1600" dirty="0" smtClean="0">
                <a:sym typeface="Symbol"/>
              </a:rPr>
              <a:t>(</a:t>
            </a:r>
            <a:r>
              <a:rPr lang="fr-FR" sz="1600" dirty="0" smtClean="0">
                <a:solidFill>
                  <a:srgbClr val="00B050"/>
                </a:solidFill>
              </a:rPr>
              <a:t>v</a:t>
            </a:r>
            <a:r>
              <a:rPr lang="fr-FR" sz="1600" baseline="30000" dirty="0" smtClean="0">
                <a:solidFill>
                  <a:srgbClr val="00B050"/>
                </a:solidFill>
              </a:rPr>
              <a:t>2</a:t>
            </a:r>
            <a:r>
              <a:rPr lang="fr-FR" sz="1600" dirty="0" smtClean="0"/>
              <a:t>/r).</a:t>
            </a:r>
            <a:r>
              <a:rPr lang="fr-FR" sz="1600" b="1" dirty="0" smtClean="0"/>
              <a:t>n = - </a:t>
            </a:r>
            <a:r>
              <a:rPr lang="fr-FR" sz="1600" dirty="0" smtClean="0"/>
              <a:t>m(</a:t>
            </a:r>
            <a:r>
              <a:rPr lang="fr-FR" sz="1600" dirty="0" smtClean="0">
                <a:sym typeface="Symbol"/>
              </a:rPr>
              <a:t></a:t>
            </a:r>
            <a:r>
              <a:rPr lang="fr-FR" sz="1600" b="1" baseline="30000" dirty="0" smtClean="0">
                <a:sym typeface="Symbol"/>
              </a:rPr>
              <a:t>2 </a:t>
            </a:r>
            <a:r>
              <a:rPr lang="fr-FR" sz="1600" b="1" dirty="0" smtClean="0">
                <a:sym typeface="Symbol"/>
              </a:rPr>
              <a:t>r).n</a:t>
            </a:r>
            <a:endParaRPr lang="fr-FR" sz="1600" b="1" dirty="0"/>
          </a:p>
        </p:txBody>
      </p:sp>
      <p:sp>
        <p:nvSpPr>
          <p:cNvPr id="70" name="ZoneTexte 69"/>
          <p:cNvSpPr txBox="1"/>
          <p:nvPr/>
        </p:nvSpPr>
        <p:spPr>
          <a:xfrm>
            <a:off x="5724128" y="5373216"/>
            <a:ext cx="3347864" cy="338554"/>
          </a:xfrm>
          <a:prstGeom prst="rect">
            <a:avLst/>
          </a:prstGeom>
          <a:noFill/>
        </p:spPr>
        <p:txBody>
          <a:bodyPr wrap="square" rtlCol="0">
            <a:spAutoFit/>
          </a:bodyPr>
          <a:lstStyle/>
          <a:p>
            <a:r>
              <a:rPr lang="fr-FR" sz="1600" dirty="0" smtClean="0"/>
              <a:t>C’est la fameuse force « centrifuge » !</a:t>
            </a:r>
            <a:endParaRPr lang="fr-FR" sz="1600" dirty="0"/>
          </a:p>
        </p:txBody>
      </p:sp>
      <p:sp>
        <p:nvSpPr>
          <p:cNvPr id="75" name="ZoneTexte 74"/>
          <p:cNvSpPr txBox="1"/>
          <p:nvPr/>
        </p:nvSpPr>
        <p:spPr>
          <a:xfrm>
            <a:off x="0" y="5877272"/>
            <a:ext cx="9144000" cy="584775"/>
          </a:xfrm>
          <a:prstGeom prst="rect">
            <a:avLst/>
          </a:prstGeom>
          <a:noFill/>
        </p:spPr>
        <p:txBody>
          <a:bodyPr wrap="square" rtlCol="0">
            <a:spAutoFit/>
          </a:bodyPr>
          <a:lstStyle/>
          <a:p>
            <a:pPr algn="ctr"/>
            <a:r>
              <a:rPr lang="fr-FR" sz="1600" dirty="0" smtClean="0"/>
              <a:t>Elle  met en mouvement le wagonnet initialement immobile et l’accélère de plus en plus en direction du bord du plateau (elle augmente en effet avec la distance du mobile par rapport au centre du plateau)</a:t>
            </a:r>
            <a:endParaRPr lang="fr-FR" sz="1600" dirty="0"/>
          </a:p>
        </p:txBody>
      </p:sp>
      <p:grpSp>
        <p:nvGrpSpPr>
          <p:cNvPr id="77" name="Groupe 76"/>
          <p:cNvGrpSpPr/>
          <p:nvPr/>
        </p:nvGrpSpPr>
        <p:grpSpPr>
          <a:xfrm>
            <a:off x="4865029" y="4941168"/>
            <a:ext cx="831329" cy="729372"/>
            <a:chOff x="4865029" y="4941168"/>
            <a:chExt cx="831329" cy="729372"/>
          </a:xfrm>
        </p:grpSpPr>
        <p:sp>
          <p:nvSpPr>
            <p:cNvPr id="76" name="ZoneTexte 75"/>
            <p:cNvSpPr txBox="1"/>
            <p:nvPr/>
          </p:nvSpPr>
          <p:spPr>
            <a:xfrm>
              <a:off x="5292080" y="5301208"/>
              <a:ext cx="404278" cy="369332"/>
            </a:xfrm>
            <a:prstGeom prst="rect">
              <a:avLst/>
            </a:prstGeom>
            <a:noFill/>
          </p:spPr>
          <p:txBody>
            <a:bodyPr wrap="none" rtlCol="0">
              <a:spAutoFit/>
            </a:bodyPr>
            <a:lstStyle/>
            <a:p>
              <a:r>
                <a:rPr lang="fr-FR" b="1" dirty="0" smtClean="0">
                  <a:solidFill>
                    <a:srgbClr val="993300"/>
                  </a:solidFill>
                </a:rPr>
                <a:t>F</a:t>
              </a:r>
              <a:r>
                <a:rPr lang="fr-FR" baseline="-25000" dirty="0" smtClean="0">
                  <a:solidFill>
                    <a:srgbClr val="993300"/>
                  </a:solidFill>
                </a:rPr>
                <a:t>IE</a:t>
              </a:r>
              <a:endParaRPr lang="fr-FR" dirty="0"/>
            </a:p>
          </p:txBody>
        </p:sp>
        <p:cxnSp>
          <p:nvCxnSpPr>
            <p:cNvPr id="73" name="Connecteur droit avec flèche 72"/>
            <p:cNvCxnSpPr/>
            <p:nvPr/>
          </p:nvCxnSpPr>
          <p:spPr>
            <a:xfrm rot="60000">
              <a:off x="4865029" y="4941168"/>
              <a:ext cx="396044" cy="576064"/>
            </a:xfrm>
            <a:prstGeom prst="straightConnector1">
              <a:avLst/>
            </a:prstGeom>
            <a:ln w="38100">
              <a:solidFill>
                <a:srgbClr val="993300"/>
              </a:solidFill>
              <a:tailEnd type="arrow"/>
            </a:ln>
          </p:spPr>
          <p:style>
            <a:lnRef idx="1">
              <a:schemeClr val="accent1"/>
            </a:lnRef>
            <a:fillRef idx="0">
              <a:schemeClr val="accent1"/>
            </a:fillRef>
            <a:effectRef idx="0">
              <a:schemeClr val="accent1"/>
            </a:effectRef>
            <a:fontRef idx="minor">
              <a:schemeClr val="tx1"/>
            </a:fontRef>
          </p:style>
        </p:cxnSp>
      </p:grpSp>
      <p:grpSp>
        <p:nvGrpSpPr>
          <p:cNvPr id="89" name="Groupe 88"/>
          <p:cNvGrpSpPr/>
          <p:nvPr/>
        </p:nvGrpSpPr>
        <p:grpSpPr>
          <a:xfrm>
            <a:off x="4716016" y="3861048"/>
            <a:ext cx="463200" cy="1728192"/>
            <a:chOff x="4513820" y="3573016"/>
            <a:chExt cx="463200" cy="1728192"/>
          </a:xfrm>
        </p:grpSpPr>
        <p:pic>
          <p:nvPicPr>
            <p:cNvPr id="90" name="Picture 6" descr="http://www.blitz-kit.fr/photos/Wagonnet%20minier%20V60%20%281%29.jpg"/>
            <p:cNvPicPr>
              <a:picLocks noChangeAspect="1" noChangeArrowheads="1"/>
            </p:cNvPicPr>
            <p:nvPr/>
          </p:nvPicPr>
          <p:blipFill>
            <a:blip r:embed="rId3" cstate="print"/>
            <a:srcRect l="22098" r="31379"/>
            <a:stretch>
              <a:fillRect/>
            </a:stretch>
          </p:blipFill>
          <p:spPr bwMode="auto">
            <a:xfrm rot="15900000" flipV="1">
              <a:off x="4576661" y="4393814"/>
              <a:ext cx="337518" cy="463200"/>
            </a:xfrm>
            <a:prstGeom prst="rect">
              <a:avLst/>
            </a:prstGeom>
            <a:noFill/>
            <a:scene3d>
              <a:camera prst="orthographicFront">
                <a:rot lat="20162556" lon="20411589" rev="4320981"/>
              </a:camera>
              <a:lightRig rig="threePt" dir="t"/>
            </a:scene3d>
          </p:spPr>
        </p:pic>
        <p:grpSp>
          <p:nvGrpSpPr>
            <p:cNvPr id="91" name="Groupe 62"/>
            <p:cNvGrpSpPr/>
            <p:nvPr/>
          </p:nvGrpSpPr>
          <p:grpSpPr>
            <a:xfrm>
              <a:off x="4550332" y="3573016"/>
              <a:ext cx="309700" cy="1008112"/>
              <a:chOff x="4139952" y="3645024"/>
              <a:chExt cx="309700" cy="1008112"/>
            </a:xfrm>
          </p:grpSpPr>
          <p:sp>
            <p:nvSpPr>
              <p:cNvPr id="95" name="ZoneTexte 94"/>
              <p:cNvSpPr txBox="1"/>
              <p:nvPr/>
            </p:nvSpPr>
            <p:spPr>
              <a:xfrm>
                <a:off x="4139952" y="3645024"/>
                <a:ext cx="309700" cy="369332"/>
              </a:xfrm>
              <a:prstGeom prst="rect">
                <a:avLst/>
              </a:prstGeom>
              <a:noFill/>
            </p:spPr>
            <p:txBody>
              <a:bodyPr wrap="none" rtlCol="0">
                <a:spAutoFit/>
              </a:bodyPr>
              <a:lstStyle/>
              <a:p>
                <a:r>
                  <a:rPr lang="fr-FR" dirty="0" smtClean="0"/>
                  <a:t>R</a:t>
                </a:r>
                <a:endParaRPr lang="fr-FR" dirty="0"/>
              </a:p>
            </p:txBody>
          </p:sp>
          <p:cxnSp>
            <p:nvCxnSpPr>
              <p:cNvPr id="96" name="Connecteur droit avec flèche 95"/>
              <p:cNvCxnSpPr/>
              <p:nvPr/>
            </p:nvCxnSpPr>
            <p:spPr>
              <a:xfrm rot="10800000">
                <a:off x="4278608" y="4077072"/>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92" name="Groupe 58"/>
            <p:cNvGrpSpPr/>
            <p:nvPr/>
          </p:nvGrpSpPr>
          <p:grpSpPr>
            <a:xfrm>
              <a:off x="4680000" y="4653208"/>
              <a:ext cx="288000" cy="648000"/>
              <a:chOff x="4283968" y="4509120"/>
              <a:chExt cx="303288" cy="729372"/>
            </a:xfrm>
          </p:grpSpPr>
          <p:cxnSp>
            <p:nvCxnSpPr>
              <p:cNvPr id="93" name="Connecteur droit avec flèche 92"/>
              <p:cNvCxnSpPr/>
              <p:nvPr/>
            </p:nvCxnSpPr>
            <p:spPr>
              <a:xfrm>
                <a:off x="4283968" y="4509120"/>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4" name="Rectangle 93"/>
              <p:cNvSpPr/>
              <p:nvPr/>
            </p:nvSpPr>
            <p:spPr>
              <a:xfrm>
                <a:off x="4283968" y="4869160"/>
                <a:ext cx="303288" cy="369332"/>
              </a:xfrm>
              <a:prstGeom prst="rect">
                <a:avLst/>
              </a:prstGeom>
            </p:spPr>
            <p:txBody>
              <a:bodyPr wrap="none">
                <a:spAutoFit/>
              </a:bodyPr>
              <a:lstStyle/>
              <a:p>
                <a:r>
                  <a:rPr lang="fr-FR" dirty="0" smtClean="0">
                    <a:solidFill>
                      <a:srgbClr val="FF0000"/>
                    </a:solidFill>
                  </a:rPr>
                  <a:t>P</a:t>
                </a:r>
                <a:endParaRPr lang="fr-FR" dirty="0">
                  <a:solidFill>
                    <a:srgbClr val="FF0000"/>
                  </a:solidFill>
                </a:endParaRPr>
              </a:p>
            </p:txBody>
          </p:sp>
        </p:grpSp>
      </p:grpSp>
      <p:grpSp>
        <p:nvGrpSpPr>
          <p:cNvPr id="104" name="Groupe 103"/>
          <p:cNvGrpSpPr/>
          <p:nvPr/>
        </p:nvGrpSpPr>
        <p:grpSpPr>
          <a:xfrm>
            <a:off x="4716016" y="3861048"/>
            <a:ext cx="1039264" cy="1737484"/>
            <a:chOff x="7061128" y="3861048"/>
            <a:chExt cx="1039264" cy="1737484"/>
          </a:xfrm>
        </p:grpSpPr>
        <p:grpSp>
          <p:nvGrpSpPr>
            <p:cNvPr id="105" name="Groupe 88"/>
            <p:cNvGrpSpPr/>
            <p:nvPr/>
          </p:nvGrpSpPr>
          <p:grpSpPr>
            <a:xfrm>
              <a:off x="7061128" y="3861048"/>
              <a:ext cx="463200" cy="1728192"/>
              <a:chOff x="4513820" y="3573016"/>
              <a:chExt cx="463200" cy="1728192"/>
            </a:xfrm>
          </p:grpSpPr>
          <p:pic>
            <p:nvPicPr>
              <p:cNvPr id="109" name="Picture 6" descr="http://www.blitz-kit.fr/photos/Wagonnet%20minier%20V60%20%281%29.jpg"/>
              <p:cNvPicPr>
                <a:picLocks noChangeAspect="1" noChangeArrowheads="1"/>
              </p:cNvPicPr>
              <p:nvPr/>
            </p:nvPicPr>
            <p:blipFill>
              <a:blip r:embed="rId3" cstate="print"/>
              <a:srcRect l="22098" r="31379"/>
              <a:stretch>
                <a:fillRect/>
              </a:stretch>
            </p:blipFill>
            <p:spPr bwMode="auto">
              <a:xfrm rot="15900000" flipV="1">
                <a:off x="4576661" y="4393814"/>
                <a:ext cx="337518" cy="463200"/>
              </a:xfrm>
              <a:prstGeom prst="rect">
                <a:avLst/>
              </a:prstGeom>
              <a:noFill/>
              <a:scene3d>
                <a:camera prst="orthographicFront">
                  <a:rot lat="20162556" lon="20411589" rev="4320981"/>
                </a:camera>
                <a:lightRig rig="threePt" dir="t"/>
              </a:scene3d>
            </p:spPr>
          </p:pic>
          <p:grpSp>
            <p:nvGrpSpPr>
              <p:cNvPr id="110" name="Groupe 62"/>
              <p:cNvGrpSpPr/>
              <p:nvPr/>
            </p:nvGrpSpPr>
            <p:grpSpPr>
              <a:xfrm>
                <a:off x="4550332" y="3573016"/>
                <a:ext cx="309700" cy="1008112"/>
                <a:chOff x="4139952" y="3645024"/>
                <a:chExt cx="309700" cy="1008112"/>
              </a:xfrm>
            </p:grpSpPr>
            <p:sp>
              <p:nvSpPr>
                <p:cNvPr id="114" name="ZoneTexte 113"/>
                <p:cNvSpPr txBox="1"/>
                <p:nvPr/>
              </p:nvSpPr>
              <p:spPr>
                <a:xfrm>
                  <a:off x="4139952" y="3645024"/>
                  <a:ext cx="309700" cy="369332"/>
                </a:xfrm>
                <a:prstGeom prst="rect">
                  <a:avLst/>
                </a:prstGeom>
                <a:noFill/>
              </p:spPr>
              <p:txBody>
                <a:bodyPr wrap="none" rtlCol="0">
                  <a:spAutoFit/>
                </a:bodyPr>
                <a:lstStyle/>
                <a:p>
                  <a:r>
                    <a:rPr lang="fr-FR" dirty="0" smtClean="0"/>
                    <a:t>R</a:t>
                  </a:r>
                  <a:endParaRPr lang="fr-FR" dirty="0"/>
                </a:p>
              </p:txBody>
            </p:sp>
            <p:cxnSp>
              <p:nvCxnSpPr>
                <p:cNvPr id="115" name="Connecteur droit avec flèche 114"/>
                <p:cNvCxnSpPr/>
                <p:nvPr/>
              </p:nvCxnSpPr>
              <p:spPr>
                <a:xfrm rot="10800000">
                  <a:off x="4278608" y="4077072"/>
                  <a:ext cx="0" cy="57606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11" name="Groupe 58"/>
              <p:cNvGrpSpPr/>
              <p:nvPr/>
            </p:nvGrpSpPr>
            <p:grpSpPr>
              <a:xfrm>
                <a:off x="4680000" y="4653208"/>
                <a:ext cx="288000" cy="648000"/>
                <a:chOff x="4283968" y="4509120"/>
                <a:chExt cx="303288" cy="729372"/>
              </a:xfrm>
            </p:grpSpPr>
            <p:cxnSp>
              <p:nvCxnSpPr>
                <p:cNvPr id="112" name="Connecteur droit avec flèche 111"/>
                <p:cNvCxnSpPr/>
                <p:nvPr/>
              </p:nvCxnSpPr>
              <p:spPr>
                <a:xfrm>
                  <a:off x="4283968" y="4509120"/>
                  <a:ext cx="0" cy="57606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3" name="Rectangle 112"/>
                <p:cNvSpPr/>
                <p:nvPr/>
              </p:nvSpPr>
              <p:spPr>
                <a:xfrm>
                  <a:off x="4283968" y="4869160"/>
                  <a:ext cx="303288" cy="369332"/>
                </a:xfrm>
                <a:prstGeom prst="rect">
                  <a:avLst/>
                </a:prstGeom>
              </p:spPr>
              <p:txBody>
                <a:bodyPr wrap="none">
                  <a:spAutoFit/>
                </a:bodyPr>
                <a:lstStyle/>
                <a:p>
                  <a:r>
                    <a:rPr lang="fr-FR" dirty="0" smtClean="0">
                      <a:solidFill>
                        <a:srgbClr val="FF0000"/>
                      </a:solidFill>
                    </a:rPr>
                    <a:t>P</a:t>
                  </a:r>
                  <a:endParaRPr lang="fr-FR" dirty="0">
                    <a:solidFill>
                      <a:srgbClr val="FF0000"/>
                    </a:solidFill>
                  </a:endParaRPr>
                </a:p>
              </p:txBody>
            </p:sp>
          </p:grpSp>
        </p:grpSp>
        <p:grpSp>
          <p:nvGrpSpPr>
            <p:cNvPr id="106" name="Groupe 99"/>
            <p:cNvGrpSpPr/>
            <p:nvPr/>
          </p:nvGrpSpPr>
          <p:grpSpPr>
            <a:xfrm>
              <a:off x="7282149" y="4869160"/>
              <a:ext cx="818243" cy="729372"/>
              <a:chOff x="4878115" y="4941168"/>
              <a:chExt cx="818243" cy="729372"/>
            </a:xfrm>
          </p:grpSpPr>
          <p:cxnSp>
            <p:nvCxnSpPr>
              <p:cNvPr id="107" name="Connecteur droit avec flèche 106"/>
              <p:cNvCxnSpPr/>
              <p:nvPr/>
            </p:nvCxnSpPr>
            <p:spPr>
              <a:xfrm rot="60000">
                <a:off x="4878115" y="4941168"/>
                <a:ext cx="396044" cy="576064"/>
              </a:xfrm>
              <a:prstGeom prst="straightConnector1">
                <a:avLst/>
              </a:prstGeom>
              <a:ln w="38100">
                <a:solidFill>
                  <a:srgbClr val="993300"/>
                </a:solidFill>
                <a:tailEnd type="arrow"/>
              </a:ln>
            </p:spPr>
            <p:style>
              <a:lnRef idx="1">
                <a:schemeClr val="accent1"/>
              </a:lnRef>
              <a:fillRef idx="0">
                <a:schemeClr val="accent1"/>
              </a:fillRef>
              <a:effectRef idx="0">
                <a:schemeClr val="accent1"/>
              </a:effectRef>
              <a:fontRef idx="minor">
                <a:schemeClr val="tx1"/>
              </a:fontRef>
            </p:style>
          </p:cxnSp>
          <p:sp>
            <p:nvSpPr>
              <p:cNvPr id="108" name="ZoneTexte 107"/>
              <p:cNvSpPr txBox="1"/>
              <p:nvPr/>
            </p:nvSpPr>
            <p:spPr>
              <a:xfrm>
                <a:off x="5292080" y="5301208"/>
                <a:ext cx="404278" cy="369332"/>
              </a:xfrm>
              <a:prstGeom prst="rect">
                <a:avLst/>
              </a:prstGeom>
              <a:noFill/>
            </p:spPr>
            <p:txBody>
              <a:bodyPr wrap="none" rtlCol="0">
                <a:spAutoFit/>
              </a:bodyPr>
              <a:lstStyle/>
              <a:p>
                <a:r>
                  <a:rPr lang="fr-FR" b="1" dirty="0" smtClean="0">
                    <a:solidFill>
                      <a:srgbClr val="993300"/>
                    </a:solidFill>
                  </a:rPr>
                  <a:t>F</a:t>
                </a:r>
                <a:r>
                  <a:rPr lang="fr-FR" baseline="-25000" dirty="0" smtClean="0">
                    <a:solidFill>
                      <a:srgbClr val="993300"/>
                    </a:solidFill>
                  </a:rPr>
                  <a:t>IE</a:t>
                </a:r>
                <a:endParaRPr lang="fr-FR" dirty="0"/>
              </a:p>
            </p:txBody>
          </p:sp>
        </p:grpSp>
      </p:grpSp>
      <p:sp>
        <p:nvSpPr>
          <p:cNvPr id="116" name="Espace réservé du numéro de diapositive 115"/>
          <p:cNvSpPr>
            <a:spLocks noGrp="1"/>
          </p:cNvSpPr>
          <p:nvPr>
            <p:ph type="sldNum" sz="quarter" idx="12"/>
          </p:nvPr>
        </p:nvSpPr>
        <p:spPr/>
        <p:txBody>
          <a:bodyPr/>
          <a:lstStyle/>
          <a:p>
            <a:fld id="{083CCA20-CF97-4534-A8C1-DF94BF714617}" type="slidenum">
              <a:rPr lang="fr-FR" smtClean="0"/>
              <a:pPr/>
              <a:t>9</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77"/>
                                        </p:tgtEl>
                                        <p:attrNameLst>
                                          <p:attrName>style.visibility</p:attrName>
                                        </p:attrNameLst>
                                      </p:cBhvr>
                                      <p:to>
                                        <p:strVal val="visible"/>
                                      </p:to>
                                    </p:set>
                                    <p:animEffect transition="in" filter="wipe(up)">
                                      <p:cBhvr>
                                        <p:cTn id="15" dur="1000"/>
                                        <p:tgtEl>
                                          <p:spTgt spid="7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nodeType="clickEffect">
                                  <p:stCondLst>
                                    <p:cond delay="0"/>
                                  </p:stCondLst>
                                  <p:childTnLst>
                                    <p:set>
                                      <p:cBhvr>
                                        <p:cTn id="19" dur="1" fill="hold">
                                          <p:stCondLst>
                                            <p:cond delay="0"/>
                                          </p:stCondLst>
                                        </p:cTn>
                                        <p:tgtEl>
                                          <p:spTgt spid="32"/>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0">
                                            <p:txEl>
                                              <p:pRg st="0" end="0"/>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5">
                                            <p:txEl>
                                              <p:pRg st="0" end="0"/>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89"/>
                                        </p:tgtEl>
                                        <p:attrNameLst>
                                          <p:attrName>style.visibility</p:attrName>
                                        </p:attrNameLst>
                                      </p:cBhvr>
                                      <p:to>
                                        <p:strVal val="hidden"/>
                                      </p:to>
                                    </p:set>
                                  </p:childTnLst>
                                </p:cTn>
                              </p:par>
                              <p:par>
                                <p:cTn id="32" presetID="1" presetClass="exit" presetSubtype="0" fill="hold" nodeType="withEffect">
                                  <p:stCondLst>
                                    <p:cond delay="0"/>
                                  </p:stCondLst>
                                  <p:childTnLst>
                                    <p:set>
                                      <p:cBhvr>
                                        <p:cTn id="33" dur="1" fill="hold">
                                          <p:stCondLst>
                                            <p:cond delay="0"/>
                                          </p:stCondLst>
                                        </p:cTn>
                                        <p:tgtEl>
                                          <p:spTgt spid="77"/>
                                        </p:tgtEl>
                                        <p:attrNameLst>
                                          <p:attrName>style.visibility</p:attrName>
                                        </p:attrNameLst>
                                      </p:cBhvr>
                                      <p:to>
                                        <p:strVal val="hidden"/>
                                      </p:to>
                                    </p:set>
                                  </p:childTnLst>
                                </p:cTn>
                              </p:par>
                              <p:par>
                                <p:cTn id="34" presetID="1" presetClass="entr" presetSubtype="0" fill="hold" nodeType="withEffect">
                                  <p:stCondLst>
                                    <p:cond delay="0"/>
                                  </p:stCondLst>
                                  <p:childTnLst>
                                    <p:set>
                                      <p:cBhvr>
                                        <p:cTn id="35" dur="1" fill="hold">
                                          <p:stCondLst>
                                            <p:cond delay="0"/>
                                          </p:stCondLst>
                                        </p:cTn>
                                        <p:tgtEl>
                                          <p:spTgt spid="104"/>
                                        </p:tgtEl>
                                        <p:attrNameLst>
                                          <p:attrName>style.visibility</p:attrName>
                                        </p:attrNameLst>
                                      </p:cBhvr>
                                      <p:to>
                                        <p:strVal val="visible"/>
                                      </p:to>
                                    </p:set>
                                  </p:childTnLst>
                                </p:cTn>
                              </p:par>
                              <p:par>
                                <p:cTn id="36" presetID="0" presetClass="path" presetSubtype="0" accel="50000" decel="50000" fill="hold" nodeType="withEffect">
                                  <p:stCondLst>
                                    <p:cond delay="0"/>
                                  </p:stCondLst>
                                  <p:childTnLst>
                                    <p:animMotion origin="layout" path="M -0.00955 0.02037 L 0.02187 0.08334 " pathEditMode="relative" rAng="0" ptsTypes="AA">
                                      <p:cBhvr>
                                        <p:cTn id="37" dur="1000" fill="hold"/>
                                        <p:tgtEl>
                                          <p:spTgt spid="104"/>
                                        </p:tgtEl>
                                        <p:attrNameLst>
                                          <p:attrName>ppt_x</p:attrName>
                                          <p:attrName>ppt_y</p:attrName>
                                        </p:attrNameLst>
                                      </p:cBhvr>
                                      <p:rCtr x="16" y="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4884</TotalTime>
  <Words>3762</Words>
  <Application>Microsoft Office PowerPoint</Application>
  <PresentationFormat>Affichage à l'écran (4:3)</PresentationFormat>
  <Paragraphs>790</Paragraphs>
  <Slides>38</Slides>
  <Notes>3</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38</vt:i4>
      </vt:variant>
    </vt:vector>
  </HeadingPairs>
  <TitlesOfParts>
    <vt:vector size="40" baseType="lpstr">
      <vt:lpstr>Thème Office</vt:lpstr>
      <vt:lpstr>Équation</vt:lpstr>
      <vt:lpstr>La force centrifuge  et la force de Coriolis sur un manège…</vt:lpstr>
      <vt:lpstr>Diapositive 2</vt:lpstr>
      <vt:lpstr>Considérons un  wagonnet posé sur un rail situé le long de l’axe O’X’ du manège et retenu par une cordelette  fixée en O’ .</vt:lpstr>
      <vt:lpstr>Diapositive 4</vt:lpstr>
      <vt:lpstr>Changement de référentiel - composition des mouvements</vt:lpstr>
      <vt:lpstr>Généralisation du principe fondamental de la dynamique au cas des référentiels non galiléens</vt:lpstr>
      <vt:lpstr>Généralisation du principe fondamental de la dynamique au cas des référentiels non galiléens</vt:lpstr>
      <vt:lpstr>Diapositive 8</vt:lpstr>
      <vt:lpstr>Diapositive 9</vt:lpstr>
      <vt:lpstr>Application: cas de l’avion en virage</vt:lpstr>
      <vt:lpstr>Diapositive 11</vt:lpstr>
      <vt:lpstr>Diapositive 12</vt:lpstr>
      <vt:lpstr>Diapositive 13</vt:lpstr>
      <vt:lpstr>Diapositive 14</vt:lpstr>
      <vt:lpstr>Diapositive 15</vt:lpstr>
      <vt:lpstr>Pour cela , nous allons maintenant étudier le mouvement d’un employé du manège </vt:lpstr>
      <vt:lpstr>Diapositive 17</vt:lpstr>
      <vt:lpstr>Diapositive 18</vt:lpstr>
      <vt:lpstr>Diapositive 19</vt:lpstr>
      <vt:lpstr>Diapositive 20</vt:lpstr>
      <vt:lpstr>Diapositive 21</vt:lpstr>
      <vt:lpstr>Diapositive 22</vt:lpstr>
      <vt:lpstr>Diapositive 23</vt:lpstr>
      <vt:lpstr>En résumé</vt:lpstr>
      <vt:lpstr>Et sur la Terre , grand manège autour du soleil ?</vt:lpstr>
      <vt:lpstr>Les référentiels terrestres locaux</vt:lpstr>
      <vt:lpstr>Référentiel galiléens,  </vt:lpstr>
      <vt:lpstr>le référentiel « absolu » de Copernic</vt:lpstr>
      <vt:lpstr>le référentiel géocentrique</vt:lpstr>
      <vt:lpstr>Diapositive 30</vt:lpstr>
      <vt:lpstr>La force de Coriolis due à la rotation terrestre</vt:lpstr>
      <vt:lpstr>Diapositive 32</vt:lpstr>
      <vt:lpstr>Diapositive 33</vt:lpstr>
      <vt:lpstr>Diapositive 34</vt:lpstr>
      <vt:lpstr>Diapositive 35</vt:lpstr>
      <vt:lpstr>Diapositive 36</vt:lpstr>
      <vt:lpstr>Diapositive 37</vt:lpstr>
      <vt:lpstr>Ordre de grandeurs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Hewlett-Packard Company</dc:creator>
  <cp:lastModifiedBy>Hewlett-Packard Company</cp:lastModifiedBy>
  <cp:revision>491</cp:revision>
  <dcterms:created xsi:type="dcterms:W3CDTF">2014-07-25T14:16:20Z</dcterms:created>
  <dcterms:modified xsi:type="dcterms:W3CDTF">2014-08-10T21:37:22Z</dcterms:modified>
</cp:coreProperties>
</file>